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320" r:id="rId4"/>
    <p:sldId id="289" r:id="rId5"/>
    <p:sldId id="290" r:id="rId6"/>
    <p:sldId id="291" r:id="rId7"/>
    <p:sldId id="293" r:id="rId8"/>
    <p:sldId id="292" r:id="rId9"/>
    <p:sldId id="294" r:id="rId10"/>
    <p:sldId id="295" r:id="rId11"/>
    <p:sldId id="299" r:id="rId12"/>
    <p:sldId id="303" r:id="rId13"/>
    <p:sldId id="323" r:id="rId14"/>
    <p:sldId id="324" r:id="rId15"/>
    <p:sldId id="307" r:id="rId16"/>
    <p:sldId id="321" r:id="rId17"/>
    <p:sldId id="314" r:id="rId18"/>
    <p:sldId id="315" r:id="rId19"/>
    <p:sldId id="316" r:id="rId20"/>
    <p:sldId id="286" r:id="rId21"/>
    <p:sldId id="326" r:id="rId22"/>
    <p:sldId id="259" r:id="rId23"/>
    <p:sldId id="325" r:id="rId24"/>
    <p:sldId id="269" r:id="rId25"/>
    <p:sldId id="270" r:id="rId26"/>
    <p:sldId id="271" r:id="rId27"/>
    <p:sldId id="263" r:id="rId28"/>
    <p:sldId id="262" r:id="rId29"/>
    <p:sldId id="276" r:id="rId30"/>
    <p:sldId id="328" r:id="rId3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841" autoAdjust="0"/>
  </p:normalViewPr>
  <p:slideViewPr>
    <p:cSldViewPr snapToGrid="0">
      <p:cViewPr>
        <p:scale>
          <a:sx n="120" d="100"/>
          <a:sy n="120" d="100"/>
        </p:scale>
        <p:origin x="-129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92FA41-8C61-43BB-9CCF-D5B3568F99AD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kumimoji="1" lang="ja-JP" altLang="en-US"/>
        </a:p>
      </dgm:t>
    </dgm:pt>
    <dgm:pt modelId="{BD3EF96E-691C-4BE6-BC39-38AE5F793BA1}">
      <dgm:prSet/>
      <dgm:spPr/>
      <dgm:t>
        <a:bodyPr/>
        <a:lstStyle/>
        <a:p>
          <a:pPr rtl="0"/>
          <a:r>
            <a:rPr kumimoji="1" lang="en-US" b="1" dirty="0" smtClean="0"/>
            <a:t>Internationalization</a:t>
          </a:r>
          <a:endParaRPr lang="ja-JP" b="1" dirty="0"/>
        </a:p>
      </dgm:t>
    </dgm:pt>
    <dgm:pt modelId="{086E7240-27B1-4FE6-A142-0F8A3104A1BC}" type="parTrans" cxnId="{6D90D480-174C-47AD-91E1-A9FFAED9A4E4}">
      <dgm:prSet/>
      <dgm:spPr/>
      <dgm:t>
        <a:bodyPr/>
        <a:lstStyle/>
        <a:p>
          <a:endParaRPr kumimoji="1" lang="ja-JP" altLang="en-US"/>
        </a:p>
      </dgm:t>
    </dgm:pt>
    <dgm:pt modelId="{4233A4F1-DD65-46B0-BA15-A1583FECDC1B}" type="sibTrans" cxnId="{6D90D480-174C-47AD-91E1-A9FFAED9A4E4}">
      <dgm:prSet/>
      <dgm:spPr/>
      <dgm:t>
        <a:bodyPr/>
        <a:lstStyle/>
        <a:p>
          <a:endParaRPr kumimoji="1" lang="ja-JP" altLang="en-US"/>
        </a:p>
      </dgm:t>
    </dgm:pt>
    <dgm:pt modelId="{26A28BCD-DC9D-4D65-AAA6-43D1C800B0E8}">
      <dgm:prSet/>
      <dgm:spPr/>
      <dgm:t>
        <a:bodyPr/>
        <a:lstStyle/>
        <a:p>
          <a:pPr rtl="0"/>
          <a:r>
            <a:rPr kumimoji="1" lang="en-US" dirty="0" smtClean="0"/>
            <a:t>UTF-8 encoding in all text files</a:t>
          </a:r>
          <a:endParaRPr lang="ja-JP" dirty="0"/>
        </a:p>
      </dgm:t>
    </dgm:pt>
    <dgm:pt modelId="{4DC47936-8273-45F5-8C98-DD6BE9B7D41C}" type="parTrans" cxnId="{BA4EC7B3-E192-4474-9B44-1E2B45BCD751}">
      <dgm:prSet/>
      <dgm:spPr/>
      <dgm:t>
        <a:bodyPr/>
        <a:lstStyle/>
        <a:p>
          <a:endParaRPr kumimoji="1" lang="ja-JP" altLang="en-US"/>
        </a:p>
      </dgm:t>
    </dgm:pt>
    <dgm:pt modelId="{600D5819-27D3-4387-964B-7FBCF55A7336}" type="sibTrans" cxnId="{BA4EC7B3-E192-4474-9B44-1E2B45BCD751}">
      <dgm:prSet/>
      <dgm:spPr/>
      <dgm:t>
        <a:bodyPr/>
        <a:lstStyle/>
        <a:p>
          <a:endParaRPr kumimoji="1" lang="ja-JP" altLang="en-US"/>
        </a:p>
      </dgm:t>
    </dgm:pt>
    <dgm:pt modelId="{B3F38F99-2330-40C9-9D82-FAD19A316670}">
      <dgm:prSet/>
      <dgm:spPr/>
      <dgm:t>
        <a:bodyPr/>
        <a:lstStyle/>
        <a:p>
          <a:pPr rtl="0"/>
          <a:r>
            <a:rPr kumimoji="1" lang="en-US" b="1" dirty="0" smtClean="0"/>
            <a:t>Text display</a:t>
          </a:r>
          <a:endParaRPr lang="ja-JP" b="1" dirty="0"/>
        </a:p>
      </dgm:t>
    </dgm:pt>
    <dgm:pt modelId="{88B20E64-B52D-4AEC-80D7-1C00996CC44B}" type="parTrans" cxnId="{101F8EA5-E529-4297-BBB6-0C06FEBAF359}">
      <dgm:prSet/>
      <dgm:spPr/>
      <dgm:t>
        <a:bodyPr/>
        <a:lstStyle/>
        <a:p>
          <a:endParaRPr kumimoji="1" lang="ja-JP" altLang="en-US"/>
        </a:p>
      </dgm:t>
    </dgm:pt>
    <dgm:pt modelId="{5921EFEC-E251-4E1D-8A91-AC701D72D617}" type="sibTrans" cxnId="{101F8EA5-E529-4297-BBB6-0C06FEBAF359}">
      <dgm:prSet/>
      <dgm:spPr/>
      <dgm:t>
        <a:bodyPr/>
        <a:lstStyle/>
        <a:p>
          <a:endParaRPr kumimoji="1" lang="ja-JP" altLang="en-US"/>
        </a:p>
      </dgm:t>
    </dgm:pt>
    <dgm:pt modelId="{49D080FB-BA67-41B6-AAFD-3C73BBF52EAD}">
      <dgm:prSet/>
      <dgm:spPr/>
      <dgm:t>
        <a:bodyPr/>
        <a:lstStyle/>
        <a:p>
          <a:pPr rtl="0"/>
          <a:r>
            <a:rPr kumimoji="1" lang="en-US" dirty="0" smtClean="0"/>
            <a:t>Font rendering (now internal)</a:t>
          </a:r>
          <a:endParaRPr lang="ja-JP" dirty="0"/>
        </a:p>
      </dgm:t>
    </dgm:pt>
    <dgm:pt modelId="{6D3B90CB-CEFE-4500-A6F8-9CD6A57B82F4}" type="parTrans" cxnId="{A61CBDF3-FB11-40E6-90E8-C0999D559C88}">
      <dgm:prSet/>
      <dgm:spPr/>
      <dgm:t>
        <a:bodyPr/>
        <a:lstStyle/>
        <a:p>
          <a:endParaRPr kumimoji="1" lang="ja-JP" altLang="en-US"/>
        </a:p>
      </dgm:t>
    </dgm:pt>
    <dgm:pt modelId="{B0611643-6821-4B48-B64A-A9B4CDFF6E75}" type="sibTrans" cxnId="{A61CBDF3-FB11-40E6-90E8-C0999D559C88}">
      <dgm:prSet/>
      <dgm:spPr/>
      <dgm:t>
        <a:bodyPr/>
        <a:lstStyle/>
        <a:p>
          <a:endParaRPr kumimoji="1" lang="ja-JP" altLang="en-US"/>
        </a:p>
      </dgm:t>
    </dgm:pt>
    <dgm:pt modelId="{78B613DA-682A-40A9-B76B-F088FA28CE18}">
      <dgm:prSet/>
      <dgm:spPr/>
      <dgm:t>
        <a:bodyPr/>
        <a:lstStyle/>
        <a:p>
          <a:pPr rtl="0"/>
          <a:r>
            <a:rPr kumimoji="1" lang="en-US" dirty="0" smtClean="0"/>
            <a:t>Full UTF-8 support</a:t>
          </a:r>
          <a:endParaRPr lang="ja-JP" dirty="0"/>
        </a:p>
      </dgm:t>
    </dgm:pt>
    <dgm:pt modelId="{719DC96C-0C14-4020-8DD1-6C1A6B7A014D}" type="parTrans" cxnId="{00ED1A46-2FB7-4F98-897F-9E5A1B382110}">
      <dgm:prSet/>
      <dgm:spPr/>
      <dgm:t>
        <a:bodyPr/>
        <a:lstStyle/>
        <a:p>
          <a:endParaRPr kumimoji="1" lang="ja-JP" altLang="en-US"/>
        </a:p>
      </dgm:t>
    </dgm:pt>
    <dgm:pt modelId="{017209BE-52AE-4870-8490-A8D3D39584FA}" type="sibTrans" cxnId="{00ED1A46-2FB7-4F98-897F-9E5A1B382110}">
      <dgm:prSet/>
      <dgm:spPr/>
      <dgm:t>
        <a:bodyPr/>
        <a:lstStyle/>
        <a:p>
          <a:endParaRPr kumimoji="1" lang="ja-JP" altLang="en-US"/>
        </a:p>
      </dgm:t>
    </dgm:pt>
    <dgm:pt modelId="{ECD81D5A-BC1E-4C9C-9DAF-A14138EC8C06}">
      <dgm:prSet/>
      <dgm:spPr/>
      <dgm:t>
        <a:bodyPr/>
        <a:lstStyle/>
        <a:p>
          <a:pPr rtl="0"/>
          <a:r>
            <a:rPr kumimoji="1" lang="en-US" b="1" dirty="0" smtClean="0"/>
            <a:t>Enhanced FST capability</a:t>
          </a:r>
          <a:endParaRPr lang="ja-JP" b="1" dirty="0"/>
        </a:p>
      </dgm:t>
    </dgm:pt>
    <dgm:pt modelId="{F39A057C-4EDC-44C6-A87F-8E172D54E6C3}" type="parTrans" cxnId="{B1C3DD88-B9C4-49F0-AD00-357DEA01EA3B}">
      <dgm:prSet/>
      <dgm:spPr/>
      <dgm:t>
        <a:bodyPr/>
        <a:lstStyle/>
        <a:p>
          <a:endParaRPr kumimoji="1" lang="ja-JP" altLang="en-US"/>
        </a:p>
      </dgm:t>
    </dgm:pt>
    <dgm:pt modelId="{701FD780-80D5-4142-A767-8CED5613E6E4}" type="sibTrans" cxnId="{B1C3DD88-B9C4-49F0-AD00-357DEA01EA3B}">
      <dgm:prSet/>
      <dgm:spPr/>
      <dgm:t>
        <a:bodyPr/>
        <a:lstStyle/>
        <a:p>
          <a:endParaRPr kumimoji="1" lang="ja-JP" altLang="en-US"/>
        </a:p>
      </dgm:t>
    </dgm:pt>
    <dgm:pt modelId="{CA894DE0-B6DD-42BA-AE89-442645C8595F}">
      <dgm:prSet/>
      <dgm:spPr/>
      <dgm:t>
        <a:bodyPr/>
        <a:lstStyle/>
        <a:p>
          <a:pPr rtl="0"/>
          <a:r>
            <a:rPr kumimoji="1" lang="en-US" u="sng" dirty="0" smtClean="0"/>
            <a:t>Regular expression</a:t>
          </a:r>
          <a:endParaRPr lang="ja-JP" u="sng" dirty="0"/>
        </a:p>
      </dgm:t>
    </dgm:pt>
    <dgm:pt modelId="{5A11CC16-8A4F-4341-8FC3-2279EB40FD9C}" type="parTrans" cxnId="{B0558536-94E6-43F8-9CCB-0CFED7C65D54}">
      <dgm:prSet/>
      <dgm:spPr/>
      <dgm:t>
        <a:bodyPr/>
        <a:lstStyle/>
        <a:p>
          <a:endParaRPr kumimoji="1" lang="ja-JP" altLang="en-US"/>
        </a:p>
      </dgm:t>
    </dgm:pt>
    <dgm:pt modelId="{58A7C241-E318-4F40-82F5-83FEE31728A1}" type="sibTrans" cxnId="{B0558536-94E6-43F8-9CCB-0CFED7C65D54}">
      <dgm:prSet/>
      <dgm:spPr/>
      <dgm:t>
        <a:bodyPr/>
        <a:lstStyle/>
        <a:p>
          <a:endParaRPr kumimoji="1" lang="ja-JP" altLang="en-US"/>
        </a:p>
      </dgm:t>
    </dgm:pt>
    <dgm:pt modelId="{AAF00739-F36E-480D-9AA1-4C65E6A9460C}">
      <dgm:prSet/>
      <dgm:spPr/>
      <dgm:t>
        <a:bodyPr/>
        <a:lstStyle/>
        <a:p>
          <a:pPr rtl="0"/>
          <a:r>
            <a:rPr lang="en-US" altLang="ja-JP" b="1" dirty="0" smtClean="0"/>
            <a:t>Installer, packager</a:t>
          </a:r>
          <a:endParaRPr lang="ja-JP" b="1" dirty="0"/>
        </a:p>
      </dgm:t>
    </dgm:pt>
    <dgm:pt modelId="{5CD8B891-268E-4012-BF72-F9E573BB35F3}" type="parTrans" cxnId="{24C8A069-404F-4B1D-B8DA-AEE32FEED060}">
      <dgm:prSet/>
      <dgm:spPr/>
      <dgm:t>
        <a:bodyPr/>
        <a:lstStyle/>
        <a:p>
          <a:endParaRPr kumimoji="1" lang="ja-JP" altLang="en-US"/>
        </a:p>
      </dgm:t>
    </dgm:pt>
    <dgm:pt modelId="{FDAD6EFD-775D-4CDE-BFE8-083508E64EBE}" type="sibTrans" cxnId="{24C8A069-404F-4B1D-B8DA-AEE32FEED060}">
      <dgm:prSet/>
      <dgm:spPr/>
      <dgm:t>
        <a:bodyPr/>
        <a:lstStyle/>
        <a:p>
          <a:endParaRPr kumimoji="1" lang="ja-JP" altLang="en-US"/>
        </a:p>
      </dgm:t>
    </dgm:pt>
    <dgm:pt modelId="{FE303276-BBBB-460C-B05A-F1198D42835B}">
      <dgm:prSet/>
      <dgm:spPr/>
      <dgm:t>
        <a:bodyPr/>
        <a:lstStyle/>
        <a:p>
          <a:pPr rtl="0"/>
          <a:r>
            <a:rPr kumimoji="1" lang="en-US" dirty="0" smtClean="0"/>
            <a:t>Windows installer</a:t>
          </a:r>
          <a:endParaRPr lang="ja-JP" dirty="0"/>
        </a:p>
      </dgm:t>
    </dgm:pt>
    <dgm:pt modelId="{7294B62C-028C-4F6F-B41A-7A7118371194}" type="parTrans" cxnId="{36376015-6BA8-40AF-9189-E793D87E7A76}">
      <dgm:prSet/>
      <dgm:spPr/>
      <dgm:t>
        <a:bodyPr/>
        <a:lstStyle/>
        <a:p>
          <a:endParaRPr kumimoji="1" lang="ja-JP" altLang="en-US"/>
        </a:p>
      </dgm:t>
    </dgm:pt>
    <dgm:pt modelId="{2A3E4DA8-8897-4D1A-AF94-DF4B74609671}" type="sibTrans" cxnId="{36376015-6BA8-40AF-9189-E793D87E7A76}">
      <dgm:prSet/>
      <dgm:spPr/>
      <dgm:t>
        <a:bodyPr/>
        <a:lstStyle/>
        <a:p>
          <a:endParaRPr kumimoji="1" lang="ja-JP" altLang="en-US"/>
        </a:p>
      </dgm:t>
    </dgm:pt>
    <dgm:pt modelId="{6E220782-F8DD-495C-8203-98234521226D}">
      <dgm:prSet/>
      <dgm:spPr/>
      <dgm:t>
        <a:bodyPr/>
        <a:lstStyle/>
        <a:p>
          <a:pPr rtl="0"/>
          <a:r>
            <a:rPr kumimoji="1" lang="en-US" u="sng" dirty="0" smtClean="0"/>
            <a:t>Zip loader for dialogue contents packaging (.</a:t>
          </a:r>
          <a:r>
            <a:rPr kumimoji="1" lang="en-US" u="sng" dirty="0" err="1" smtClean="0"/>
            <a:t>mmda</a:t>
          </a:r>
          <a:r>
            <a:rPr kumimoji="1" lang="en-US" u="sng" dirty="0" smtClean="0"/>
            <a:t>)</a:t>
          </a:r>
          <a:endParaRPr lang="ja-JP" u="sng" dirty="0"/>
        </a:p>
      </dgm:t>
    </dgm:pt>
    <dgm:pt modelId="{B447E0FC-79C3-4358-8325-80AB5141B66E}" type="parTrans" cxnId="{C06B6E8F-880E-4606-B01A-6A11821F5CE9}">
      <dgm:prSet/>
      <dgm:spPr/>
      <dgm:t>
        <a:bodyPr/>
        <a:lstStyle/>
        <a:p>
          <a:endParaRPr kumimoji="1" lang="ja-JP" altLang="en-US"/>
        </a:p>
      </dgm:t>
    </dgm:pt>
    <dgm:pt modelId="{3274BA29-C799-4381-BFA7-4C62997AB0E6}" type="sibTrans" cxnId="{C06B6E8F-880E-4606-B01A-6A11821F5CE9}">
      <dgm:prSet/>
      <dgm:spPr/>
      <dgm:t>
        <a:bodyPr/>
        <a:lstStyle/>
        <a:p>
          <a:endParaRPr kumimoji="1" lang="ja-JP" altLang="en-US"/>
        </a:p>
      </dgm:t>
    </dgm:pt>
    <dgm:pt modelId="{B4F22B6F-DE8B-4BA2-BE07-D2DEB13C1B56}">
      <dgm:prSet/>
      <dgm:spPr/>
      <dgm:t>
        <a:bodyPr/>
        <a:lstStyle/>
        <a:p>
          <a:pPr rtl="0"/>
          <a:r>
            <a:rPr kumimoji="1" lang="en-US" dirty="0" smtClean="0"/>
            <a:t>Removal of Japanese SJIS dep.</a:t>
          </a:r>
          <a:endParaRPr lang="ja-JP" dirty="0"/>
        </a:p>
      </dgm:t>
    </dgm:pt>
    <dgm:pt modelId="{422DFB9F-395C-4D20-A553-C2C819E38454}" type="parTrans" cxnId="{F2D1C32D-482E-4FE9-86FE-D653DAD03886}">
      <dgm:prSet/>
      <dgm:spPr/>
      <dgm:t>
        <a:bodyPr/>
        <a:lstStyle/>
        <a:p>
          <a:endParaRPr kumimoji="1" lang="ja-JP" altLang="en-US"/>
        </a:p>
      </dgm:t>
    </dgm:pt>
    <dgm:pt modelId="{B9F000C0-3A7A-460D-9BB0-6FBFB277C422}" type="sibTrans" cxnId="{F2D1C32D-482E-4FE9-86FE-D653DAD03886}">
      <dgm:prSet/>
      <dgm:spPr/>
      <dgm:t>
        <a:bodyPr/>
        <a:lstStyle/>
        <a:p>
          <a:endParaRPr kumimoji="1" lang="ja-JP" altLang="en-US"/>
        </a:p>
      </dgm:t>
    </dgm:pt>
    <dgm:pt modelId="{53F3B3E9-3545-41DA-A1D2-B1514B53872C}">
      <dgm:prSet/>
      <dgm:spPr/>
      <dgm:t>
        <a:bodyPr/>
        <a:lstStyle/>
        <a:p>
          <a:pPr rtl="0"/>
          <a:r>
            <a:rPr kumimoji="1" lang="en-US" dirty="0" smtClean="0"/>
            <a:t>New support: </a:t>
          </a:r>
          <a:r>
            <a:rPr kumimoji="1" lang="en-US" dirty="0" err="1" smtClean="0"/>
            <a:t>MacOS</a:t>
          </a:r>
          <a:r>
            <a:rPr kumimoji="1" lang="en-US" dirty="0" smtClean="0"/>
            <a:t> / Linux / Android</a:t>
          </a:r>
          <a:endParaRPr lang="ja-JP" dirty="0"/>
        </a:p>
      </dgm:t>
    </dgm:pt>
    <dgm:pt modelId="{C143E8C4-13BA-4ECF-AEE0-BA72DF3FF98D}" type="parTrans" cxnId="{029AA22C-0134-4A7D-A210-02E3D5061846}">
      <dgm:prSet/>
      <dgm:spPr/>
      <dgm:t>
        <a:bodyPr/>
        <a:lstStyle/>
        <a:p>
          <a:endParaRPr kumimoji="1" lang="ja-JP" altLang="en-US"/>
        </a:p>
      </dgm:t>
    </dgm:pt>
    <dgm:pt modelId="{061088A6-0DA6-4879-834F-5E365F6074D0}" type="sibTrans" cxnId="{029AA22C-0134-4A7D-A210-02E3D5061846}">
      <dgm:prSet/>
      <dgm:spPr/>
      <dgm:t>
        <a:bodyPr/>
        <a:lstStyle/>
        <a:p>
          <a:endParaRPr kumimoji="1" lang="ja-JP" altLang="en-US"/>
        </a:p>
      </dgm:t>
    </dgm:pt>
    <dgm:pt modelId="{3D522C91-0A54-4676-905E-8A775EEFDF3F}">
      <dgm:prSet/>
      <dgm:spPr/>
      <dgm:t>
        <a:bodyPr/>
        <a:lstStyle/>
        <a:p>
          <a:pPr rtl="0"/>
          <a:r>
            <a:rPr lang="en-US" altLang="ja-JP" dirty="0" smtClean="0"/>
            <a:t>OS-dependent file path encoding handling fix</a:t>
          </a:r>
          <a:endParaRPr lang="ja-JP" dirty="0"/>
        </a:p>
      </dgm:t>
    </dgm:pt>
    <dgm:pt modelId="{7F43ADB8-E222-4B22-BE3A-AE4E58AB62DA}" type="parTrans" cxnId="{8C48BD25-3105-4EA2-A3A0-B0450521FDA1}">
      <dgm:prSet/>
      <dgm:spPr/>
      <dgm:t>
        <a:bodyPr/>
        <a:lstStyle/>
        <a:p>
          <a:endParaRPr kumimoji="1" lang="ja-JP" altLang="en-US"/>
        </a:p>
      </dgm:t>
    </dgm:pt>
    <dgm:pt modelId="{EDBFFACB-3CAC-4A3F-A1E3-FB6B6C2E8447}" type="sibTrans" cxnId="{8C48BD25-3105-4EA2-A3A0-B0450521FDA1}">
      <dgm:prSet/>
      <dgm:spPr/>
      <dgm:t>
        <a:bodyPr/>
        <a:lstStyle/>
        <a:p>
          <a:endParaRPr kumimoji="1" lang="ja-JP" altLang="en-US"/>
        </a:p>
      </dgm:t>
    </dgm:pt>
    <dgm:pt modelId="{2CC59387-E89D-473A-8EB3-625C0A4CCAD3}">
      <dgm:prSet/>
      <dgm:spPr/>
      <dgm:t>
        <a:bodyPr/>
        <a:lstStyle/>
        <a:p>
          <a:pPr rtl="0"/>
          <a:r>
            <a:rPr lang="en-US" altLang="ja-JP" dirty="0" smtClean="0"/>
            <a:t>Fixed Variable handling</a:t>
          </a:r>
          <a:endParaRPr lang="ja-JP" dirty="0"/>
        </a:p>
      </dgm:t>
    </dgm:pt>
    <dgm:pt modelId="{E656CD48-4934-467D-8875-B0A73092F6B0}" type="parTrans" cxnId="{A3B979A5-C322-4421-AF76-563940F67705}">
      <dgm:prSet/>
      <dgm:spPr/>
    </dgm:pt>
    <dgm:pt modelId="{4DF468F0-9CA5-46EF-9BDB-C85593EF1339}" type="sibTrans" cxnId="{A3B979A5-C322-4421-AF76-563940F67705}">
      <dgm:prSet/>
      <dgm:spPr/>
    </dgm:pt>
    <dgm:pt modelId="{2458FB1B-B537-4B45-8BB8-DF804098E8F2}" type="pres">
      <dgm:prSet presAssocID="{3592FA41-8C61-43BB-9CCF-D5B3568F99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203A4EE-94E3-434F-81D9-75A5DED2FEAA}" type="pres">
      <dgm:prSet presAssocID="{BD3EF96E-691C-4BE6-BC39-38AE5F793BA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59055E8-D916-4229-9EC3-2B623C3CDA86}" type="pres">
      <dgm:prSet presAssocID="{4233A4F1-DD65-46B0-BA15-A1583FECDC1B}" presName="sibTrans" presStyleCnt="0"/>
      <dgm:spPr/>
    </dgm:pt>
    <dgm:pt modelId="{06C3AC9D-774F-4D7E-BEBE-525F3D0D56BB}" type="pres">
      <dgm:prSet presAssocID="{B3F38F99-2330-40C9-9D82-FAD19A31667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46E8204-0FA6-4C03-AAF3-0BDF99E7753F}" type="pres">
      <dgm:prSet presAssocID="{5921EFEC-E251-4E1D-8A91-AC701D72D617}" presName="sibTrans" presStyleCnt="0"/>
      <dgm:spPr/>
    </dgm:pt>
    <dgm:pt modelId="{8716E5C8-25F6-4233-BCA5-8A5CCB5296FD}" type="pres">
      <dgm:prSet presAssocID="{ECD81D5A-BC1E-4C9C-9DAF-A14138EC8C0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B5AD863-252C-45AF-AB2B-25000677A99A}" type="pres">
      <dgm:prSet presAssocID="{701FD780-80D5-4142-A767-8CED5613E6E4}" presName="sibTrans" presStyleCnt="0"/>
      <dgm:spPr/>
    </dgm:pt>
    <dgm:pt modelId="{D49FC3E1-13D3-4E07-9A6C-39F00B46CC3B}" type="pres">
      <dgm:prSet presAssocID="{AAF00739-F36E-480D-9AA1-4C65E6A9460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9B1A5CB-B994-4242-8C1E-738073A238A4}" type="presOf" srcId="{3592FA41-8C61-43BB-9CCF-D5B3568F99AD}" destId="{2458FB1B-B537-4B45-8BB8-DF804098E8F2}" srcOrd="0" destOrd="0" presId="urn:microsoft.com/office/officeart/2005/8/layout/default"/>
    <dgm:cxn modelId="{A3B979A5-C322-4421-AF76-563940F67705}" srcId="{ECD81D5A-BC1E-4C9C-9DAF-A14138EC8C06}" destId="{2CC59387-E89D-473A-8EB3-625C0A4CCAD3}" srcOrd="1" destOrd="0" parTransId="{E656CD48-4934-467D-8875-B0A73092F6B0}" sibTransId="{4DF468F0-9CA5-46EF-9BDB-C85593EF1339}"/>
    <dgm:cxn modelId="{36376015-6BA8-40AF-9189-E793D87E7A76}" srcId="{AAF00739-F36E-480D-9AA1-4C65E6A9460C}" destId="{FE303276-BBBB-460C-B05A-F1198D42835B}" srcOrd="0" destOrd="0" parTransId="{7294B62C-028C-4F6F-B41A-7A7118371194}" sibTransId="{2A3E4DA8-8897-4D1A-AF94-DF4B74609671}"/>
    <dgm:cxn modelId="{B1C3DD88-B9C4-49F0-AD00-357DEA01EA3B}" srcId="{3592FA41-8C61-43BB-9CCF-D5B3568F99AD}" destId="{ECD81D5A-BC1E-4C9C-9DAF-A14138EC8C06}" srcOrd="2" destOrd="0" parTransId="{F39A057C-4EDC-44C6-A87F-8E172D54E6C3}" sibTransId="{701FD780-80D5-4142-A767-8CED5613E6E4}"/>
    <dgm:cxn modelId="{6434DFE3-E169-438C-877F-7689713E4F47}" type="presOf" srcId="{26A28BCD-DC9D-4D65-AAA6-43D1C800B0E8}" destId="{8203A4EE-94E3-434F-81D9-75A5DED2FEAA}" srcOrd="0" destOrd="1" presId="urn:microsoft.com/office/officeart/2005/8/layout/default"/>
    <dgm:cxn modelId="{101F8EA5-E529-4297-BBB6-0C06FEBAF359}" srcId="{3592FA41-8C61-43BB-9CCF-D5B3568F99AD}" destId="{B3F38F99-2330-40C9-9D82-FAD19A316670}" srcOrd="1" destOrd="0" parTransId="{88B20E64-B52D-4AEC-80D7-1C00996CC44B}" sibTransId="{5921EFEC-E251-4E1D-8A91-AC701D72D617}"/>
    <dgm:cxn modelId="{6D90D480-174C-47AD-91E1-A9FFAED9A4E4}" srcId="{3592FA41-8C61-43BB-9CCF-D5B3568F99AD}" destId="{BD3EF96E-691C-4BE6-BC39-38AE5F793BA1}" srcOrd="0" destOrd="0" parTransId="{086E7240-27B1-4FE6-A142-0F8A3104A1BC}" sibTransId="{4233A4F1-DD65-46B0-BA15-A1583FECDC1B}"/>
    <dgm:cxn modelId="{B0558536-94E6-43F8-9CCB-0CFED7C65D54}" srcId="{ECD81D5A-BC1E-4C9C-9DAF-A14138EC8C06}" destId="{CA894DE0-B6DD-42BA-AE89-442645C8595F}" srcOrd="0" destOrd="0" parTransId="{5A11CC16-8A4F-4341-8FC3-2279EB40FD9C}" sibTransId="{58A7C241-E318-4F40-82F5-83FEE31728A1}"/>
    <dgm:cxn modelId="{F3A9F357-5087-41CB-8A9F-E451F4F82FAD}" type="presOf" srcId="{B4F22B6F-DE8B-4BA2-BE07-D2DEB13C1B56}" destId="{8203A4EE-94E3-434F-81D9-75A5DED2FEAA}" srcOrd="0" destOrd="2" presId="urn:microsoft.com/office/officeart/2005/8/layout/default"/>
    <dgm:cxn modelId="{B1F6F624-0036-4F98-9331-2477CCDD64B9}" type="presOf" srcId="{AAF00739-F36E-480D-9AA1-4C65E6A9460C}" destId="{D49FC3E1-13D3-4E07-9A6C-39F00B46CC3B}" srcOrd="0" destOrd="0" presId="urn:microsoft.com/office/officeart/2005/8/layout/default"/>
    <dgm:cxn modelId="{F2D1C32D-482E-4FE9-86FE-D653DAD03886}" srcId="{BD3EF96E-691C-4BE6-BC39-38AE5F793BA1}" destId="{B4F22B6F-DE8B-4BA2-BE07-D2DEB13C1B56}" srcOrd="1" destOrd="0" parTransId="{422DFB9F-395C-4D20-A553-C2C819E38454}" sibTransId="{B9F000C0-3A7A-460D-9BB0-6FBFB277C422}"/>
    <dgm:cxn modelId="{8D0B9497-A612-4D90-9306-0155A9D07729}" type="presOf" srcId="{CA894DE0-B6DD-42BA-AE89-442645C8595F}" destId="{8716E5C8-25F6-4233-BCA5-8A5CCB5296FD}" srcOrd="0" destOrd="1" presId="urn:microsoft.com/office/officeart/2005/8/layout/default"/>
    <dgm:cxn modelId="{58EAB136-91A8-4767-B438-5285FF39A5A6}" type="presOf" srcId="{BD3EF96E-691C-4BE6-BC39-38AE5F793BA1}" destId="{8203A4EE-94E3-434F-81D9-75A5DED2FEAA}" srcOrd="0" destOrd="0" presId="urn:microsoft.com/office/officeart/2005/8/layout/default"/>
    <dgm:cxn modelId="{029AA22C-0134-4A7D-A210-02E3D5061846}" srcId="{B3F38F99-2330-40C9-9D82-FAD19A316670}" destId="{53F3B3E9-3545-41DA-A1D2-B1514B53872C}" srcOrd="1" destOrd="0" parTransId="{C143E8C4-13BA-4ECF-AEE0-BA72DF3FF98D}" sibTransId="{061088A6-0DA6-4879-834F-5E365F6074D0}"/>
    <dgm:cxn modelId="{C06B6E8F-880E-4606-B01A-6A11821F5CE9}" srcId="{AAF00739-F36E-480D-9AA1-4C65E6A9460C}" destId="{6E220782-F8DD-495C-8203-98234521226D}" srcOrd="1" destOrd="0" parTransId="{B447E0FC-79C3-4358-8325-80AB5141B66E}" sibTransId="{3274BA29-C799-4381-BFA7-4C62997AB0E6}"/>
    <dgm:cxn modelId="{AD606ECF-323A-48BD-B83A-1CD2EDFA38C3}" type="presOf" srcId="{53F3B3E9-3545-41DA-A1D2-B1514B53872C}" destId="{06C3AC9D-774F-4D7E-BEBE-525F3D0D56BB}" srcOrd="0" destOrd="2" presId="urn:microsoft.com/office/officeart/2005/8/layout/default"/>
    <dgm:cxn modelId="{00ED1A46-2FB7-4F98-897F-9E5A1B382110}" srcId="{B3F38F99-2330-40C9-9D82-FAD19A316670}" destId="{78B613DA-682A-40A9-B76B-F088FA28CE18}" srcOrd="2" destOrd="0" parTransId="{719DC96C-0C14-4020-8DD1-6C1A6B7A014D}" sibTransId="{017209BE-52AE-4870-8490-A8D3D39584FA}"/>
    <dgm:cxn modelId="{8C933996-8E7E-4590-B708-D20EC07A941E}" type="presOf" srcId="{49D080FB-BA67-41B6-AAFD-3C73BBF52EAD}" destId="{06C3AC9D-774F-4D7E-BEBE-525F3D0D56BB}" srcOrd="0" destOrd="1" presId="urn:microsoft.com/office/officeart/2005/8/layout/default"/>
    <dgm:cxn modelId="{FE8D42F7-9958-4D41-863D-375A33500268}" type="presOf" srcId="{78B613DA-682A-40A9-B76B-F088FA28CE18}" destId="{06C3AC9D-774F-4D7E-BEBE-525F3D0D56BB}" srcOrd="0" destOrd="3" presId="urn:microsoft.com/office/officeart/2005/8/layout/default"/>
    <dgm:cxn modelId="{3DE5B6AF-208A-49BD-A8ED-840F7E492296}" type="presOf" srcId="{FE303276-BBBB-460C-B05A-F1198D42835B}" destId="{D49FC3E1-13D3-4E07-9A6C-39F00B46CC3B}" srcOrd="0" destOrd="1" presId="urn:microsoft.com/office/officeart/2005/8/layout/default"/>
    <dgm:cxn modelId="{BA4EC7B3-E192-4474-9B44-1E2B45BCD751}" srcId="{BD3EF96E-691C-4BE6-BC39-38AE5F793BA1}" destId="{26A28BCD-DC9D-4D65-AAA6-43D1C800B0E8}" srcOrd="0" destOrd="0" parTransId="{4DC47936-8273-45F5-8C98-DD6BE9B7D41C}" sibTransId="{600D5819-27D3-4387-964B-7FBCF55A7336}"/>
    <dgm:cxn modelId="{753026C7-C371-4AEA-B852-464C97CBDA7E}" type="presOf" srcId="{6E220782-F8DD-495C-8203-98234521226D}" destId="{D49FC3E1-13D3-4E07-9A6C-39F00B46CC3B}" srcOrd="0" destOrd="2" presId="urn:microsoft.com/office/officeart/2005/8/layout/default"/>
    <dgm:cxn modelId="{A61CBDF3-FB11-40E6-90E8-C0999D559C88}" srcId="{B3F38F99-2330-40C9-9D82-FAD19A316670}" destId="{49D080FB-BA67-41B6-AAFD-3C73BBF52EAD}" srcOrd="0" destOrd="0" parTransId="{6D3B90CB-CEFE-4500-A6F8-9CD6A57B82F4}" sibTransId="{B0611643-6821-4B48-B64A-A9B4CDFF6E75}"/>
    <dgm:cxn modelId="{CCB7920D-780F-4445-ADCC-3861521032FB}" type="presOf" srcId="{B3F38F99-2330-40C9-9D82-FAD19A316670}" destId="{06C3AC9D-774F-4D7E-BEBE-525F3D0D56BB}" srcOrd="0" destOrd="0" presId="urn:microsoft.com/office/officeart/2005/8/layout/default"/>
    <dgm:cxn modelId="{CB6CC269-C1BC-48F7-A7FC-B9EDED9A3E19}" type="presOf" srcId="{ECD81D5A-BC1E-4C9C-9DAF-A14138EC8C06}" destId="{8716E5C8-25F6-4233-BCA5-8A5CCB5296FD}" srcOrd="0" destOrd="0" presId="urn:microsoft.com/office/officeart/2005/8/layout/default"/>
    <dgm:cxn modelId="{8C48BD25-3105-4EA2-A3A0-B0450521FDA1}" srcId="{BD3EF96E-691C-4BE6-BC39-38AE5F793BA1}" destId="{3D522C91-0A54-4676-905E-8A775EEFDF3F}" srcOrd="2" destOrd="0" parTransId="{7F43ADB8-E222-4B22-BE3A-AE4E58AB62DA}" sibTransId="{EDBFFACB-3CAC-4A3F-A1E3-FB6B6C2E8447}"/>
    <dgm:cxn modelId="{2EB2E91D-3AE5-4DB1-959F-DEE94603A4DA}" type="presOf" srcId="{2CC59387-E89D-473A-8EB3-625C0A4CCAD3}" destId="{8716E5C8-25F6-4233-BCA5-8A5CCB5296FD}" srcOrd="0" destOrd="2" presId="urn:microsoft.com/office/officeart/2005/8/layout/default"/>
    <dgm:cxn modelId="{24C8A069-404F-4B1D-B8DA-AEE32FEED060}" srcId="{3592FA41-8C61-43BB-9CCF-D5B3568F99AD}" destId="{AAF00739-F36E-480D-9AA1-4C65E6A9460C}" srcOrd="3" destOrd="0" parTransId="{5CD8B891-268E-4012-BF72-F9E573BB35F3}" sibTransId="{FDAD6EFD-775D-4CDE-BFE8-083508E64EBE}"/>
    <dgm:cxn modelId="{30F5F266-BCE7-41B4-B1C3-E843493763CF}" type="presOf" srcId="{3D522C91-0A54-4676-905E-8A775EEFDF3F}" destId="{8203A4EE-94E3-434F-81D9-75A5DED2FEAA}" srcOrd="0" destOrd="3" presId="urn:microsoft.com/office/officeart/2005/8/layout/default"/>
    <dgm:cxn modelId="{A8938AA1-42A7-4C1F-8D94-E651D49E3405}" type="presParOf" srcId="{2458FB1B-B537-4B45-8BB8-DF804098E8F2}" destId="{8203A4EE-94E3-434F-81D9-75A5DED2FEAA}" srcOrd="0" destOrd="0" presId="urn:microsoft.com/office/officeart/2005/8/layout/default"/>
    <dgm:cxn modelId="{C8D63BD3-E401-41D0-956D-31C2CB28AEBC}" type="presParOf" srcId="{2458FB1B-B537-4B45-8BB8-DF804098E8F2}" destId="{B59055E8-D916-4229-9EC3-2B623C3CDA86}" srcOrd="1" destOrd="0" presId="urn:microsoft.com/office/officeart/2005/8/layout/default"/>
    <dgm:cxn modelId="{CA102EA5-54BD-4131-96C9-5F29A149D9DD}" type="presParOf" srcId="{2458FB1B-B537-4B45-8BB8-DF804098E8F2}" destId="{06C3AC9D-774F-4D7E-BEBE-525F3D0D56BB}" srcOrd="2" destOrd="0" presId="urn:microsoft.com/office/officeart/2005/8/layout/default"/>
    <dgm:cxn modelId="{C8ECBC5F-6DE7-4C45-B7CD-96BE7A2B345A}" type="presParOf" srcId="{2458FB1B-B537-4B45-8BB8-DF804098E8F2}" destId="{946E8204-0FA6-4C03-AAF3-0BDF99E7753F}" srcOrd="3" destOrd="0" presId="urn:microsoft.com/office/officeart/2005/8/layout/default"/>
    <dgm:cxn modelId="{F3327BDE-CBF7-4BB7-9D4D-E0CD23AAA9FC}" type="presParOf" srcId="{2458FB1B-B537-4B45-8BB8-DF804098E8F2}" destId="{8716E5C8-25F6-4233-BCA5-8A5CCB5296FD}" srcOrd="4" destOrd="0" presId="urn:microsoft.com/office/officeart/2005/8/layout/default"/>
    <dgm:cxn modelId="{BAB5932D-AC26-40F4-A906-236D129E6C53}" type="presParOf" srcId="{2458FB1B-B537-4B45-8BB8-DF804098E8F2}" destId="{AB5AD863-252C-45AF-AB2B-25000677A99A}" srcOrd="5" destOrd="0" presId="urn:microsoft.com/office/officeart/2005/8/layout/default"/>
    <dgm:cxn modelId="{67DD99F3-CFB7-4424-89FC-2C5B8D034045}" type="presParOf" srcId="{2458FB1B-B537-4B45-8BB8-DF804098E8F2}" destId="{D49FC3E1-13D3-4E07-9A6C-39F00B46CC3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3A4EE-94E3-434F-81D9-75A5DED2FEAA}">
      <dsp:nvSpPr>
        <dsp:cNvPr id="0" name=""/>
        <dsp:cNvSpPr/>
      </dsp:nvSpPr>
      <dsp:spPr>
        <a:xfrm>
          <a:off x="429570" y="472"/>
          <a:ext cx="3346456" cy="20078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400" b="1" kern="1200" dirty="0" smtClean="0"/>
            <a:t>Internationalization</a:t>
          </a:r>
          <a:endParaRPr lang="ja-JP" sz="2400" b="1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1900" kern="1200" dirty="0" smtClean="0"/>
            <a:t>UTF-8 encoding in all text files</a:t>
          </a:r>
          <a:endParaRPr lang="ja-JP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1900" kern="1200" dirty="0" smtClean="0"/>
            <a:t>Removal of Japanese SJIS dep.</a:t>
          </a:r>
          <a:endParaRPr lang="ja-JP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ja-JP" sz="1900" kern="1200" dirty="0" smtClean="0"/>
            <a:t>OS-dependent file path encoding handling fix</a:t>
          </a:r>
          <a:endParaRPr lang="ja-JP" sz="1900" kern="1200" dirty="0"/>
        </a:p>
      </dsp:txBody>
      <dsp:txXfrm>
        <a:off x="429570" y="472"/>
        <a:ext cx="3346456" cy="2007873"/>
      </dsp:txXfrm>
    </dsp:sp>
    <dsp:sp modelId="{06C3AC9D-774F-4D7E-BEBE-525F3D0D56BB}">
      <dsp:nvSpPr>
        <dsp:cNvPr id="0" name=""/>
        <dsp:cNvSpPr/>
      </dsp:nvSpPr>
      <dsp:spPr>
        <a:xfrm>
          <a:off x="4110672" y="472"/>
          <a:ext cx="3346456" cy="20078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400" b="1" kern="1200" dirty="0" smtClean="0"/>
            <a:t>Text display</a:t>
          </a:r>
          <a:endParaRPr lang="ja-JP" sz="2400" b="1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1900" kern="1200" dirty="0" smtClean="0"/>
            <a:t>Font rendering (now internal)</a:t>
          </a:r>
          <a:endParaRPr lang="ja-JP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1900" kern="1200" dirty="0" smtClean="0"/>
            <a:t>New support: </a:t>
          </a:r>
          <a:r>
            <a:rPr kumimoji="1" lang="en-US" sz="1900" kern="1200" dirty="0" err="1" smtClean="0"/>
            <a:t>MacOS</a:t>
          </a:r>
          <a:r>
            <a:rPr kumimoji="1" lang="en-US" sz="1900" kern="1200" dirty="0" smtClean="0"/>
            <a:t> / Linux / Android</a:t>
          </a:r>
          <a:endParaRPr lang="ja-JP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1900" kern="1200" dirty="0" smtClean="0"/>
            <a:t>Full UTF-8 support</a:t>
          </a:r>
          <a:endParaRPr lang="ja-JP" sz="1900" kern="1200" dirty="0"/>
        </a:p>
      </dsp:txBody>
      <dsp:txXfrm>
        <a:off x="4110672" y="472"/>
        <a:ext cx="3346456" cy="2007873"/>
      </dsp:txXfrm>
    </dsp:sp>
    <dsp:sp modelId="{8716E5C8-25F6-4233-BCA5-8A5CCB5296FD}">
      <dsp:nvSpPr>
        <dsp:cNvPr id="0" name=""/>
        <dsp:cNvSpPr/>
      </dsp:nvSpPr>
      <dsp:spPr>
        <a:xfrm>
          <a:off x="429570" y="2342991"/>
          <a:ext cx="3346456" cy="20078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400" b="1" kern="1200" dirty="0" smtClean="0"/>
            <a:t>Enhanced FST capability</a:t>
          </a:r>
          <a:endParaRPr lang="ja-JP" sz="2400" b="1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1900" u="sng" kern="1200" dirty="0" smtClean="0"/>
            <a:t>Regular expression</a:t>
          </a:r>
          <a:endParaRPr lang="ja-JP" sz="1900" u="sng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ja-JP" sz="1900" kern="1200" dirty="0" smtClean="0"/>
            <a:t>Fixed Variable handling</a:t>
          </a:r>
          <a:endParaRPr lang="ja-JP" sz="1900" kern="1200" dirty="0"/>
        </a:p>
      </dsp:txBody>
      <dsp:txXfrm>
        <a:off x="429570" y="2342991"/>
        <a:ext cx="3346456" cy="2007873"/>
      </dsp:txXfrm>
    </dsp:sp>
    <dsp:sp modelId="{D49FC3E1-13D3-4E07-9A6C-39F00B46CC3B}">
      <dsp:nvSpPr>
        <dsp:cNvPr id="0" name=""/>
        <dsp:cNvSpPr/>
      </dsp:nvSpPr>
      <dsp:spPr>
        <a:xfrm>
          <a:off x="4110672" y="2342991"/>
          <a:ext cx="3346456" cy="20078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400" b="1" kern="1200" dirty="0" smtClean="0"/>
            <a:t>Installer, packager</a:t>
          </a:r>
          <a:endParaRPr lang="ja-JP" sz="2400" b="1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1900" kern="1200" dirty="0" smtClean="0"/>
            <a:t>Windows installer</a:t>
          </a:r>
          <a:endParaRPr lang="ja-JP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1900" u="sng" kern="1200" dirty="0" smtClean="0"/>
            <a:t>Zip loader for dialogue contents packaging (.</a:t>
          </a:r>
          <a:r>
            <a:rPr kumimoji="1" lang="en-US" sz="1900" u="sng" kern="1200" dirty="0" err="1" smtClean="0"/>
            <a:t>mmda</a:t>
          </a:r>
          <a:r>
            <a:rPr kumimoji="1" lang="en-US" sz="1900" u="sng" kern="1200" dirty="0" smtClean="0"/>
            <a:t>)</a:t>
          </a:r>
          <a:endParaRPr lang="ja-JP" sz="1900" u="sng" kern="1200" dirty="0"/>
        </a:p>
      </dsp:txBody>
      <dsp:txXfrm>
        <a:off x="4110672" y="2342991"/>
        <a:ext cx="3346456" cy="2007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40238-508D-4BC7-9E84-46C89381F43F}" type="datetimeFigureOut">
              <a:rPr kumimoji="1" lang="ja-JP" altLang="en-US" smtClean="0"/>
              <a:t>2016/09/28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4066E-55EB-453B-AA60-2CBF50F83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885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262F-61CB-4BDC-ABFD-3ED9FA0E0680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513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0A4C-6E50-413A-BA36-27332363523D}" type="datetimeFigureOut">
              <a:rPr kumimoji="1" lang="ja-JP" altLang="en-US" smtClean="0"/>
              <a:t>2016/09/28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3931-B6FE-45FB-9800-85924296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757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0A4C-6E50-413A-BA36-27332363523D}" type="datetimeFigureOut">
              <a:rPr kumimoji="1" lang="ja-JP" altLang="en-US" smtClean="0"/>
              <a:t>2016/09/28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3931-B6FE-45FB-9800-85924296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82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0A4C-6E50-413A-BA36-27332363523D}" type="datetimeFigureOut">
              <a:rPr kumimoji="1" lang="ja-JP" altLang="en-US" smtClean="0"/>
              <a:t>2016/09/28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3931-B6FE-45FB-9800-85924296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821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0A4C-6E50-413A-BA36-27332363523D}" type="datetimeFigureOut">
              <a:rPr kumimoji="1" lang="ja-JP" altLang="en-US" smtClean="0"/>
              <a:t>2016/09/28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3931-B6FE-45FB-9800-85924296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0A4C-6E50-413A-BA36-27332363523D}" type="datetimeFigureOut">
              <a:rPr kumimoji="1" lang="ja-JP" altLang="en-US" smtClean="0"/>
              <a:t>2016/09/28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3931-B6FE-45FB-9800-85924296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52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0A4C-6E50-413A-BA36-27332363523D}" type="datetimeFigureOut">
              <a:rPr kumimoji="1" lang="ja-JP" altLang="en-US" smtClean="0"/>
              <a:t>2016/09/28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3931-B6FE-45FB-9800-85924296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17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0A4C-6E50-413A-BA36-27332363523D}" type="datetimeFigureOut">
              <a:rPr kumimoji="1" lang="ja-JP" altLang="en-US" smtClean="0"/>
              <a:t>2016/09/28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3931-B6FE-45FB-9800-85924296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561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0A4C-6E50-413A-BA36-27332363523D}" type="datetimeFigureOut">
              <a:rPr kumimoji="1" lang="ja-JP" altLang="en-US" smtClean="0"/>
              <a:t>2016/09/28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3931-B6FE-45FB-9800-85924296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40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0A4C-6E50-413A-BA36-27332363523D}" type="datetimeFigureOut">
              <a:rPr kumimoji="1" lang="ja-JP" altLang="en-US" smtClean="0"/>
              <a:t>2016/09/28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3931-B6FE-45FB-9800-85924296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64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0A4C-6E50-413A-BA36-27332363523D}" type="datetimeFigureOut">
              <a:rPr kumimoji="1" lang="ja-JP" altLang="en-US" smtClean="0"/>
              <a:t>2016/09/28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3931-B6FE-45FB-9800-85924296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47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0A4C-6E50-413A-BA36-27332363523D}" type="datetimeFigureOut">
              <a:rPr kumimoji="1" lang="ja-JP" altLang="en-US" smtClean="0"/>
              <a:t>2016/09/28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3931-B6FE-45FB-9800-85924296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18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50A4C-6E50-413A-BA36-27332363523D}" type="datetimeFigureOut">
              <a:rPr kumimoji="1" lang="ja-JP" altLang="en-US" smtClean="0"/>
              <a:t>2016/09/28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03931-B6FE-45FB-9800-85924296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16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Relationship Id="rId3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9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/>
          <a:p>
            <a:r>
              <a:rPr kumimoji="1" lang="en-US" altLang="ja-JP" sz="7000" dirty="0" err="1" smtClean="0"/>
              <a:t>MMDAgent</a:t>
            </a:r>
            <a:endParaRPr kumimoji="1" lang="ja-JP" altLang="en-US" sz="7000" dirty="0"/>
          </a:p>
        </p:txBody>
      </p:sp>
    </p:spTree>
    <p:extLst>
      <p:ext uri="{BB962C8B-B14F-4D97-AF65-F5344CB8AC3E}">
        <p14:creationId xmlns:p14="http://schemas.microsoft.com/office/powerpoint/2010/main" val="3486661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1133" y="1686873"/>
            <a:ext cx="6446520" cy="4351337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Do you want to talk with a machine?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Can you speak to machine?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Do you feel </a:t>
            </a:r>
            <a:r>
              <a:rPr lang="en-US" altLang="ja-JP" dirty="0"/>
              <a:t>e</a:t>
            </a:r>
            <a:r>
              <a:rPr lang="en-US" altLang="ja-JP" dirty="0" smtClean="0"/>
              <a:t>asy to talk to a box?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DFA0-719F-44CB-B461-73F94902F58C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880" y="3862542"/>
            <a:ext cx="1858669" cy="88289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604" y="996892"/>
            <a:ext cx="1200098" cy="122963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57" y="2458565"/>
            <a:ext cx="1309209" cy="125057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841" y="5093148"/>
            <a:ext cx="1555625" cy="123791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319596" y="267801"/>
            <a:ext cx="6921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To use such future systems in real world,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7937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What a real SDS may want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Intuitive, affordable spoken dialogue system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Embodied Conversational Agents [Cassel et al., 2003]</a:t>
            </a:r>
          </a:p>
          <a:p>
            <a:pPr lvl="2"/>
            <a:r>
              <a:rPr lang="en-US" altLang="ja-JP" dirty="0" smtClean="0"/>
              <a:t>Human-to-human interaction experiments</a:t>
            </a:r>
            <a:endParaRPr kumimoji="1" lang="en-US" altLang="ja-JP" dirty="0"/>
          </a:p>
          <a:p>
            <a:r>
              <a:rPr lang="en-US" altLang="ja-JP" dirty="0" smtClean="0"/>
              <a:t>Affective Computing on MIT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“Sociable </a:t>
            </a:r>
            <a:r>
              <a:rPr lang="en-US" altLang="ja-JP" dirty="0"/>
              <a:t>and empathetic expression tailored to the </a:t>
            </a:r>
            <a:r>
              <a:rPr lang="en-US" altLang="ja-JP" dirty="0" smtClean="0"/>
              <a:t>user’s mental state is </a:t>
            </a:r>
            <a:r>
              <a:rPr lang="en-US" altLang="ja-JP" dirty="0"/>
              <a:t>preferred </a:t>
            </a:r>
            <a:r>
              <a:rPr lang="en-US" altLang="ja-JP" dirty="0" smtClean="0"/>
              <a:t>and trustable”</a:t>
            </a:r>
            <a:endParaRPr kumimoji="1" lang="en-US" altLang="ja-JP" dirty="0"/>
          </a:p>
          <a:p>
            <a:r>
              <a:rPr lang="en-US" altLang="ja-JP" dirty="0"/>
              <a:t>“User-Centered </a:t>
            </a:r>
            <a:r>
              <a:rPr lang="en-US" altLang="ja-JP" dirty="0" smtClean="0"/>
              <a:t>Design” by </a:t>
            </a:r>
            <a:r>
              <a:rPr lang="en-US" altLang="ja-JP" dirty="0"/>
              <a:t>Don Normal (1988</a:t>
            </a:r>
            <a:r>
              <a:rPr lang="en-US" altLang="ja-JP" dirty="0" smtClean="0"/>
              <a:t>)</a:t>
            </a:r>
          </a:p>
          <a:p>
            <a:pPr lvl="1"/>
            <a:r>
              <a:rPr kumimoji="1" lang="en-US" altLang="ja-JP" dirty="0" smtClean="0"/>
              <a:t>“Attractive things work better”</a:t>
            </a:r>
          </a:p>
          <a:p>
            <a:pPr marL="0" indent="0">
              <a:buNone/>
            </a:pPr>
            <a:endParaRPr kumimoji="1" lang="en-US" altLang="ja-JP" dirty="0" smtClean="0"/>
          </a:p>
        </p:txBody>
      </p:sp>
      <p:pic>
        <p:nvPicPr>
          <p:cNvPr id="1028" name="Picture 4" descr="http://alumni.media.mit.edu/~yanhao/rea_jacuzzi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940" y="2583200"/>
            <a:ext cx="852280" cy="72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vanderbie.net/wp-content/uploads/2012/03/EmotieEnDesign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1"/>
          <a:stretch/>
        </p:blipFill>
        <p:spPr bwMode="auto">
          <a:xfrm>
            <a:off x="7807244" y="3747457"/>
            <a:ext cx="1057976" cy="89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709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Our Motivation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An </a:t>
            </a:r>
            <a:r>
              <a:rPr lang="en-US" altLang="ja-JP" dirty="0" smtClean="0"/>
              <a:t>“affection” should be coupled with technology </a:t>
            </a:r>
          </a:p>
          <a:p>
            <a:pPr lvl="1"/>
            <a:r>
              <a:rPr lang="en-US" altLang="ja-JP" dirty="0" smtClean="0"/>
              <a:t>Not only a nice-looking agent</a:t>
            </a:r>
          </a:p>
          <a:p>
            <a:pPr lvl="1"/>
            <a:r>
              <a:rPr lang="en-US" altLang="ja-JP" dirty="0" smtClean="0"/>
              <a:t>Better intelligence, better representation</a:t>
            </a:r>
          </a:p>
          <a:p>
            <a:r>
              <a:rPr lang="en-US" altLang="ja-JP" dirty="0" smtClean="0"/>
              <a:t>Let a designer do the job, apart from technology!</a:t>
            </a:r>
            <a:endParaRPr lang="en-US" altLang="ja-JP" dirty="0"/>
          </a:p>
          <a:p>
            <a:r>
              <a:rPr lang="en-US" altLang="ja-JP" dirty="0" smtClean="0"/>
              <a:t>A clear interface design of SDS is required</a:t>
            </a:r>
            <a:endParaRPr lang="en-US" altLang="ja-JP" dirty="0"/>
          </a:p>
          <a:p>
            <a:pPr lvl="1"/>
            <a:r>
              <a:rPr kumimoji="1" lang="en-US" altLang="ja-JP" dirty="0" smtClean="0"/>
              <a:t>A design requirement from the technical view</a:t>
            </a:r>
          </a:p>
          <a:p>
            <a:pPr lvl="1"/>
            <a:r>
              <a:rPr lang="en-US" altLang="ja-JP" dirty="0" smtClean="0"/>
              <a:t>A technology that a designer can fully utilize</a:t>
            </a:r>
          </a:p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DFA0-719F-44CB-B461-73F94902F58C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338" y="5001763"/>
            <a:ext cx="1176334" cy="134601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169" y="5001763"/>
            <a:ext cx="1682999" cy="1354588"/>
          </a:xfrm>
          <a:prstGeom prst="rect">
            <a:avLst/>
          </a:prstGeom>
        </p:spPr>
      </p:pic>
      <p:sp>
        <p:nvSpPr>
          <p:cNvPr id="11" name="左右矢印 10"/>
          <p:cNvSpPr/>
          <p:nvPr/>
        </p:nvSpPr>
        <p:spPr>
          <a:xfrm>
            <a:off x="4141048" y="5529805"/>
            <a:ext cx="1071409" cy="289931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8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14" y="3206404"/>
            <a:ext cx="7839374" cy="119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88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MMDAgent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Combining ASR, TTS with 3D-CG</a:t>
            </a:r>
            <a:r>
              <a:rPr lang="ja-JP" altLang="en-US" dirty="0"/>
              <a:t> </a:t>
            </a:r>
            <a:r>
              <a:rPr lang="en-US" altLang="ja-JP" dirty="0" smtClean="0"/>
              <a:t>Rendering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Embodied Conversational Agent</a:t>
            </a:r>
          </a:p>
          <a:p>
            <a:pPr lvl="1"/>
            <a:r>
              <a:rPr kumimoji="1" lang="en-US" altLang="ja-JP" dirty="0" smtClean="0"/>
              <a:t>Human-Agent Interaction</a:t>
            </a:r>
          </a:p>
          <a:p>
            <a:pPr lvl="1"/>
            <a:r>
              <a:rPr lang="en-US" altLang="ja-JP" dirty="0" smtClean="0"/>
              <a:t>Voice-enabled interaction</a:t>
            </a:r>
            <a:endParaRPr kumimoji="1" lang="en-US" altLang="ja-JP" dirty="0" smtClean="0"/>
          </a:p>
          <a:p>
            <a:r>
              <a:rPr lang="en-US" altLang="ja-JP" dirty="0" smtClean="0"/>
              <a:t>Features</a:t>
            </a:r>
          </a:p>
          <a:p>
            <a:pPr lvl="1"/>
            <a:r>
              <a:rPr kumimoji="1" lang="en-US" altLang="ja-JP" dirty="0" smtClean="0"/>
              <a:t>All-in-one dialogue engine: ASR/TTS/DM/CG/…</a:t>
            </a:r>
          </a:p>
          <a:p>
            <a:pPr lvl="1"/>
            <a:r>
              <a:rPr lang="en-US" altLang="ja-JP" dirty="0" smtClean="0"/>
              <a:t>Simple message-based architecture</a:t>
            </a:r>
          </a:p>
          <a:p>
            <a:pPr lvl="2"/>
            <a:r>
              <a:rPr lang="en-US" altLang="ja-JP" dirty="0" smtClean="0"/>
              <a:t>Easy to add extra engines/sensors/etc..  by plugins</a:t>
            </a:r>
          </a:p>
          <a:p>
            <a:pPr lvl="1"/>
            <a:r>
              <a:rPr lang="en-US" altLang="ja-JP" dirty="0"/>
              <a:t>Open-source, </a:t>
            </a:r>
            <a:r>
              <a:rPr lang="en-US" altLang="ja-JP" dirty="0" smtClean="0"/>
              <a:t>open format, cross platform</a:t>
            </a:r>
          </a:p>
          <a:p>
            <a:pPr lvl="2"/>
            <a:r>
              <a:rPr lang="en-US" altLang="ja-JP" dirty="0" smtClean="0"/>
              <a:t>Runs on Windows/Mac/Linux/Android</a:t>
            </a:r>
            <a:endParaRPr lang="en-US" altLang="ja-JP" dirty="0"/>
          </a:p>
          <a:p>
            <a:pPr lvl="1"/>
            <a:r>
              <a:rPr lang="en-US" altLang="ja-JP" dirty="0" smtClean="0"/>
              <a:t>Modern CG rendering, tightly integrated with DM</a:t>
            </a:r>
          </a:p>
        </p:txBody>
      </p:sp>
    </p:spTree>
    <p:extLst>
      <p:ext uri="{BB962C8B-B14F-4D97-AF65-F5344CB8AC3E}">
        <p14:creationId xmlns:p14="http://schemas.microsoft.com/office/powerpoint/2010/main" val="1889923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MMD = </a:t>
            </a:r>
            <a:r>
              <a:rPr kumimoji="1" lang="en-US" altLang="ja-JP" dirty="0" err="1" smtClean="0"/>
              <a:t>MikuMikuDance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46404" y="1828801"/>
            <a:ext cx="6993264" cy="4351337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3D-CG software</a:t>
            </a:r>
          </a:p>
          <a:p>
            <a:pPr lvl="1"/>
            <a:r>
              <a:rPr lang="en-US" altLang="ja-JP" dirty="0" smtClean="0"/>
              <a:t>Cartoon-based rendering</a:t>
            </a:r>
          </a:p>
          <a:p>
            <a:pPr lvl="1"/>
            <a:r>
              <a:rPr lang="en-US" altLang="ja-JP" dirty="0" smtClean="0"/>
              <a:t>Any 3-D Object can be modeled</a:t>
            </a:r>
            <a:endParaRPr lang="en-US" altLang="ja-JP" dirty="0"/>
          </a:p>
          <a:p>
            <a:r>
              <a:rPr lang="en-US" altLang="ja-JP" dirty="0" smtClean="0"/>
              <a:t>Has a big CGM scene in Japan</a:t>
            </a:r>
          </a:p>
          <a:p>
            <a:pPr lvl="1"/>
            <a:r>
              <a:rPr lang="en-US" altLang="ja-JP" dirty="0" smtClean="0"/>
              <a:t>With singing-voice synthesis</a:t>
            </a:r>
          </a:p>
          <a:p>
            <a:pPr lvl="1"/>
            <a:r>
              <a:rPr lang="en-US" altLang="ja-JP" dirty="0" smtClean="0"/>
              <a:t>Thousands of models, motions, still growing</a:t>
            </a:r>
            <a:endParaRPr lang="en-US" altLang="ja-JP" dirty="0"/>
          </a:p>
          <a:p>
            <a:r>
              <a:rPr lang="en-US" altLang="ja-JP" dirty="0" smtClean="0"/>
              <a:t>Rich expression capability</a:t>
            </a:r>
          </a:p>
          <a:p>
            <a:pPr lvl="1"/>
            <a:r>
              <a:rPr lang="en-US" altLang="ja-JP" dirty="0" smtClean="0"/>
              <a:t>Animation / movement / morphing</a:t>
            </a:r>
          </a:p>
          <a:p>
            <a:pPr lvl="1"/>
            <a:r>
              <a:rPr lang="en-US" altLang="ja-JP" dirty="0" smtClean="0"/>
              <a:t>Physics simulation</a:t>
            </a:r>
          </a:p>
          <a:p>
            <a:r>
              <a:rPr lang="en-US" altLang="ja-JP" dirty="0" smtClean="0"/>
              <a:t>Free tools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DFA0-719F-44CB-B461-73F94902F58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52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322" y="72504"/>
            <a:ext cx="7886700" cy="1325563"/>
          </a:xfrm>
        </p:spPr>
        <p:txBody>
          <a:bodyPr/>
          <a:lstStyle/>
          <a:p>
            <a:r>
              <a:rPr lang="en-US" altLang="ja-JP" dirty="0" smtClean="0"/>
              <a:t>System architecture</a:t>
            </a:r>
            <a:endParaRPr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4820778" y="2118147"/>
            <a:ext cx="1584176" cy="936104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Speech Recognition</a:t>
            </a:r>
          </a:p>
          <a:p>
            <a:pPr algn="ctr"/>
            <a:r>
              <a:rPr lang="en-US" altLang="ja-JP" sz="1600" dirty="0" smtClean="0"/>
              <a:t>(Julius)</a:t>
            </a:r>
            <a:endParaRPr kumimoji="1" lang="ja-JP" altLang="en-US" sz="1600" dirty="0"/>
          </a:p>
        </p:txBody>
      </p:sp>
      <p:sp>
        <p:nvSpPr>
          <p:cNvPr id="6" name="角丸四角形 5"/>
          <p:cNvSpPr/>
          <p:nvPr/>
        </p:nvSpPr>
        <p:spPr>
          <a:xfrm>
            <a:off x="3490960" y="4710435"/>
            <a:ext cx="1584176" cy="936104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Dialog Manager</a:t>
            </a:r>
            <a:endParaRPr kumimoji="1" lang="ja-JP" altLang="en-US" sz="1600" dirty="0"/>
          </a:p>
        </p:txBody>
      </p:sp>
      <p:sp>
        <p:nvSpPr>
          <p:cNvPr id="7" name="角丸四角形 6"/>
          <p:cNvSpPr/>
          <p:nvPr/>
        </p:nvSpPr>
        <p:spPr>
          <a:xfrm>
            <a:off x="6875336" y="2118147"/>
            <a:ext cx="1584176" cy="936104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Speech Synthesis</a:t>
            </a:r>
          </a:p>
          <a:p>
            <a:pPr algn="ctr"/>
            <a:r>
              <a:rPr lang="en-US" altLang="ja-JP" sz="1600" dirty="0" smtClean="0"/>
              <a:t>(Open </a:t>
            </a:r>
            <a:r>
              <a:rPr lang="en-US" altLang="ja-JP" sz="1600" dirty="0" err="1" smtClean="0"/>
              <a:t>JTalk</a:t>
            </a:r>
            <a:r>
              <a:rPr lang="en-US" altLang="ja-JP" sz="1600" dirty="0" smtClean="0"/>
              <a:t>)</a:t>
            </a:r>
            <a:endParaRPr kumimoji="1" lang="ja-JP" altLang="en-US" sz="1600" dirty="0"/>
          </a:p>
        </p:txBody>
      </p:sp>
      <p:sp>
        <p:nvSpPr>
          <p:cNvPr id="8" name="角丸四角形 7"/>
          <p:cNvSpPr/>
          <p:nvPr/>
        </p:nvSpPr>
        <p:spPr>
          <a:xfrm>
            <a:off x="2770880" y="2118147"/>
            <a:ext cx="1584176" cy="936104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Agent Module</a:t>
            </a:r>
            <a:endParaRPr kumimoji="1" lang="ja-JP" altLang="en-US" sz="1600" dirty="0"/>
          </a:p>
        </p:txBody>
      </p:sp>
      <p:sp>
        <p:nvSpPr>
          <p:cNvPr id="9" name="角丸四角形 8"/>
          <p:cNvSpPr/>
          <p:nvPr/>
        </p:nvSpPr>
        <p:spPr>
          <a:xfrm>
            <a:off x="1042688" y="3630315"/>
            <a:ext cx="7488832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Global Message Queue</a:t>
            </a:r>
            <a:endParaRPr kumimoji="1" lang="ja-JP" altLang="en-US" sz="2400" b="1" dirty="0"/>
          </a:p>
        </p:txBody>
      </p:sp>
      <p:sp>
        <p:nvSpPr>
          <p:cNvPr id="10" name="角丸四角形 9"/>
          <p:cNvSpPr/>
          <p:nvPr/>
        </p:nvSpPr>
        <p:spPr>
          <a:xfrm>
            <a:off x="5939232" y="4710435"/>
            <a:ext cx="1872208" cy="432048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Audio</a:t>
            </a:r>
            <a:r>
              <a:rPr lang="en-US" altLang="ja-JP" sz="1600" dirty="0"/>
              <a:t> </a:t>
            </a:r>
            <a:r>
              <a:rPr kumimoji="1" lang="en-US" altLang="ja-JP" sz="1600" dirty="0" smtClean="0"/>
              <a:t>Player</a:t>
            </a:r>
            <a:endParaRPr kumimoji="1" lang="ja-JP" altLang="en-US" sz="1600" dirty="0"/>
          </a:p>
        </p:txBody>
      </p:sp>
      <p:sp>
        <p:nvSpPr>
          <p:cNvPr id="11" name="角丸四角形 10"/>
          <p:cNvSpPr/>
          <p:nvPr/>
        </p:nvSpPr>
        <p:spPr>
          <a:xfrm>
            <a:off x="6155256" y="5070475"/>
            <a:ext cx="2304256" cy="432048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Window Controller</a:t>
            </a:r>
            <a:endParaRPr kumimoji="1" lang="ja-JP" altLang="en-US" sz="1600" dirty="0"/>
          </a:p>
        </p:txBody>
      </p:sp>
      <p:sp>
        <p:nvSpPr>
          <p:cNvPr id="12" name="角丸四角形 11"/>
          <p:cNvSpPr/>
          <p:nvPr/>
        </p:nvSpPr>
        <p:spPr>
          <a:xfrm>
            <a:off x="6371280" y="5430515"/>
            <a:ext cx="2304256" cy="432048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Key Event Generator</a:t>
            </a:r>
            <a:endParaRPr kumimoji="1" lang="ja-JP" altLang="en-US" sz="1600" dirty="0"/>
          </a:p>
        </p:txBody>
      </p:sp>
      <p:sp>
        <p:nvSpPr>
          <p:cNvPr id="13" name="正方形/長方形 12"/>
          <p:cNvSpPr/>
          <p:nvPr/>
        </p:nvSpPr>
        <p:spPr>
          <a:xfrm>
            <a:off x="4715096" y="1398067"/>
            <a:ext cx="3816424" cy="36004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Audio I/O</a:t>
            </a:r>
            <a:endParaRPr kumimoji="1" lang="ja-JP" altLang="en-US" sz="1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71080" y="3126259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Events</a:t>
            </a:r>
            <a:endParaRPr kumimoji="1" lang="ja-JP" altLang="en-US" sz="1600" dirty="0"/>
          </a:p>
        </p:txBody>
      </p:sp>
      <p:grpSp>
        <p:nvGrpSpPr>
          <p:cNvPr id="15" name="グループ化 43"/>
          <p:cNvGrpSpPr/>
          <p:nvPr/>
        </p:nvGrpSpPr>
        <p:grpSpPr>
          <a:xfrm>
            <a:off x="5340074" y="3126259"/>
            <a:ext cx="530344" cy="432048"/>
            <a:chOff x="2571016" y="2132856"/>
            <a:chExt cx="530344" cy="432048"/>
          </a:xfrm>
        </p:grpSpPr>
        <p:sp>
          <p:nvSpPr>
            <p:cNvPr id="16" name="下矢印 15"/>
            <p:cNvSpPr/>
            <p:nvPr/>
          </p:nvSpPr>
          <p:spPr>
            <a:xfrm>
              <a:off x="2571016" y="2132856"/>
              <a:ext cx="216024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7" name="下矢印 16"/>
            <p:cNvSpPr/>
            <p:nvPr/>
          </p:nvSpPr>
          <p:spPr>
            <a:xfrm flipV="1">
              <a:off x="2885336" y="2132856"/>
              <a:ext cx="216024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5882386" y="3126259"/>
            <a:ext cx="1233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Commands</a:t>
            </a:r>
            <a:endParaRPr kumimoji="1" lang="ja-JP" altLang="en-US" sz="1600" dirty="0"/>
          </a:p>
        </p:txBody>
      </p:sp>
      <p:grpSp>
        <p:nvGrpSpPr>
          <p:cNvPr id="19" name="グループ化 42"/>
          <p:cNvGrpSpPr/>
          <p:nvPr/>
        </p:nvGrpSpPr>
        <p:grpSpPr>
          <a:xfrm>
            <a:off x="7425112" y="3126259"/>
            <a:ext cx="530344" cy="432048"/>
            <a:chOff x="5049768" y="2132856"/>
            <a:chExt cx="530344" cy="432048"/>
          </a:xfrm>
        </p:grpSpPr>
        <p:sp>
          <p:nvSpPr>
            <p:cNvPr id="20" name="下矢印 19"/>
            <p:cNvSpPr/>
            <p:nvPr/>
          </p:nvSpPr>
          <p:spPr>
            <a:xfrm>
              <a:off x="5049768" y="2132856"/>
              <a:ext cx="216024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1" name="下矢印 20"/>
            <p:cNvSpPr/>
            <p:nvPr/>
          </p:nvSpPr>
          <p:spPr>
            <a:xfrm flipV="1">
              <a:off x="5364088" y="2132856"/>
              <a:ext cx="216024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</p:grpSp>
      <p:grpSp>
        <p:nvGrpSpPr>
          <p:cNvPr id="22" name="グループ化 44"/>
          <p:cNvGrpSpPr/>
          <p:nvPr/>
        </p:nvGrpSpPr>
        <p:grpSpPr>
          <a:xfrm>
            <a:off x="4010256" y="4206379"/>
            <a:ext cx="530344" cy="432048"/>
            <a:chOff x="2571016" y="2132856"/>
            <a:chExt cx="530344" cy="432048"/>
          </a:xfrm>
        </p:grpSpPr>
        <p:sp>
          <p:nvSpPr>
            <p:cNvPr id="23" name="下矢印 22"/>
            <p:cNvSpPr/>
            <p:nvPr/>
          </p:nvSpPr>
          <p:spPr>
            <a:xfrm>
              <a:off x="2571016" y="2132856"/>
              <a:ext cx="216024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4" name="下矢印 23"/>
            <p:cNvSpPr/>
            <p:nvPr/>
          </p:nvSpPr>
          <p:spPr>
            <a:xfrm flipV="1">
              <a:off x="2885336" y="2132856"/>
              <a:ext cx="216024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</p:grpSp>
      <p:grpSp>
        <p:nvGrpSpPr>
          <p:cNvPr id="25" name="グループ化 47"/>
          <p:cNvGrpSpPr/>
          <p:nvPr/>
        </p:nvGrpSpPr>
        <p:grpSpPr>
          <a:xfrm>
            <a:off x="6484816" y="4206379"/>
            <a:ext cx="530344" cy="432048"/>
            <a:chOff x="2571016" y="2132856"/>
            <a:chExt cx="530344" cy="432048"/>
          </a:xfrm>
        </p:grpSpPr>
        <p:sp>
          <p:nvSpPr>
            <p:cNvPr id="26" name="下矢印 25"/>
            <p:cNvSpPr/>
            <p:nvPr/>
          </p:nvSpPr>
          <p:spPr>
            <a:xfrm>
              <a:off x="2571016" y="2132856"/>
              <a:ext cx="216024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7" name="下矢印 26"/>
            <p:cNvSpPr/>
            <p:nvPr/>
          </p:nvSpPr>
          <p:spPr>
            <a:xfrm flipV="1">
              <a:off x="2885336" y="2132856"/>
              <a:ext cx="216024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</p:grpSp>
      <p:sp>
        <p:nvSpPr>
          <p:cNvPr id="28" name="テキスト ボックス 27"/>
          <p:cNvSpPr txBox="1"/>
          <p:nvPr/>
        </p:nvSpPr>
        <p:spPr>
          <a:xfrm>
            <a:off x="3202928" y="4206379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Events</a:t>
            </a:r>
            <a:endParaRPr kumimoji="1"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571080" y="4197087"/>
            <a:ext cx="1233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Commands</a:t>
            </a:r>
            <a:endParaRPr kumimoji="1" lang="ja-JP" altLang="en-US" sz="1600" dirty="0"/>
          </a:p>
        </p:txBody>
      </p:sp>
      <p:sp>
        <p:nvSpPr>
          <p:cNvPr id="30" name="正方形/長方形 29"/>
          <p:cNvSpPr/>
          <p:nvPr/>
        </p:nvSpPr>
        <p:spPr>
          <a:xfrm>
            <a:off x="2626864" y="1398067"/>
            <a:ext cx="1944216" cy="36004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Display (OpenGL)</a:t>
            </a:r>
            <a:endParaRPr kumimoji="1" lang="ja-JP" altLang="en-US" sz="1600" dirty="0"/>
          </a:p>
        </p:txBody>
      </p:sp>
      <p:grpSp>
        <p:nvGrpSpPr>
          <p:cNvPr id="31" name="グループ化 42"/>
          <p:cNvGrpSpPr/>
          <p:nvPr/>
        </p:nvGrpSpPr>
        <p:grpSpPr>
          <a:xfrm>
            <a:off x="3274936" y="3126259"/>
            <a:ext cx="530344" cy="432048"/>
            <a:chOff x="5049768" y="2132856"/>
            <a:chExt cx="530344" cy="432048"/>
          </a:xfrm>
        </p:grpSpPr>
        <p:sp>
          <p:nvSpPr>
            <p:cNvPr id="32" name="下矢印 31"/>
            <p:cNvSpPr/>
            <p:nvPr/>
          </p:nvSpPr>
          <p:spPr>
            <a:xfrm>
              <a:off x="5049768" y="2132856"/>
              <a:ext cx="216024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33" name="下矢印 32"/>
            <p:cNvSpPr/>
            <p:nvPr/>
          </p:nvSpPr>
          <p:spPr>
            <a:xfrm flipV="1">
              <a:off x="5364088" y="2132856"/>
              <a:ext cx="216024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</p:grpSp>
      <p:sp>
        <p:nvSpPr>
          <p:cNvPr id="34" name="下矢印 33"/>
          <p:cNvSpPr/>
          <p:nvPr/>
        </p:nvSpPr>
        <p:spPr>
          <a:xfrm>
            <a:off x="5180818" y="1799119"/>
            <a:ext cx="86409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5" name="下矢印 34"/>
          <p:cNvSpPr/>
          <p:nvPr/>
        </p:nvSpPr>
        <p:spPr>
          <a:xfrm flipV="1">
            <a:off x="7235376" y="1799119"/>
            <a:ext cx="86409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6" name="下矢印 35"/>
          <p:cNvSpPr/>
          <p:nvPr/>
        </p:nvSpPr>
        <p:spPr>
          <a:xfrm flipV="1">
            <a:off x="3130920" y="1783621"/>
            <a:ext cx="86409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7" name="正方形/長方形 36"/>
          <p:cNvSpPr/>
          <p:nvPr/>
        </p:nvSpPr>
        <p:spPr>
          <a:xfrm>
            <a:off x="1042688" y="1398067"/>
            <a:ext cx="1440160" cy="36004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Sensor I/O</a:t>
            </a:r>
          </a:p>
        </p:txBody>
      </p:sp>
      <p:sp>
        <p:nvSpPr>
          <p:cNvPr id="38" name="下矢印 37"/>
          <p:cNvSpPr/>
          <p:nvPr/>
        </p:nvSpPr>
        <p:spPr>
          <a:xfrm>
            <a:off x="1618752" y="1758107"/>
            <a:ext cx="432048" cy="187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51520" y="2118147"/>
            <a:ext cx="140455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Image </a:t>
            </a:r>
            <a:r>
              <a:rPr lang="en-US" altLang="ja-JP" sz="1600" dirty="0" err="1" smtClean="0"/>
              <a:t>recog</a:t>
            </a:r>
            <a:r>
              <a:rPr lang="en-US" altLang="ja-JP" sz="1600" dirty="0" smtClean="0"/>
              <a:t>.</a:t>
            </a:r>
          </a:p>
          <a:p>
            <a:r>
              <a:rPr lang="en-US" altLang="ja-JP" sz="1600" dirty="0" smtClean="0"/>
              <a:t>Person finder</a:t>
            </a:r>
          </a:p>
          <a:p>
            <a:r>
              <a:rPr lang="en-US" altLang="ja-JP" sz="1600" dirty="0" smtClean="0"/>
              <a:t>Key Events</a:t>
            </a:r>
          </a:p>
        </p:txBody>
      </p:sp>
      <p:sp>
        <p:nvSpPr>
          <p:cNvPr id="40" name="角丸四角形 39"/>
          <p:cNvSpPr/>
          <p:nvPr/>
        </p:nvSpPr>
        <p:spPr>
          <a:xfrm>
            <a:off x="1258712" y="4710435"/>
            <a:ext cx="1584176" cy="936104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Information</a:t>
            </a:r>
          </a:p>
          <a:p>
            <a:pPr algn="ctr"/>
            <a:r>
              <a:rPr lang="en-US" altLang="ja-JP" sz="1600" dirty="0" smtClean="0"/>
              <a:t>Extractor</a:t>
            </a:r>
            <a:endParaRPr kumimoji="1" lang="ja-JP" altLang="en-US" sz="1600" dirty="0"/>
          </a:p>
        </p:txBody>
      </p:sp>
      <p:grpSp>
        <p:nvGrpSpPr>
          <p:cNvPr id="41" name="グループ化 44"/>
          <p:cNvGrpSpPr/>
          <p:nvPr/>
        </p:nvGrpSpPr>
        <p:grpSpPr>
          <a:xfrm>
            <a:off x="1834776" y="4206379"/>
            <a:ext cx="530344" cy="432048"/>
            <a:chOff x="2571016" y="2132856"/>
            <a:chExt cx="530344" cy="432048"/>
          </a:xfrm>
        </p:grpSpPr>
        <p:sp>
          <p:nvSpPr>
            <p:cNvPr id="42" name="下矢印 41"/>
            <p:cNvSpPr/>
            <p:nvPr/>
          </p:nvSpPr>
          <p:spPr>
            <a:xfrm>
              <a:off x="2571016" y="2132856"/>
              <a:ext cx="216024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43" name="下矢印 42"/>
            <p:cNvSpPr/>
            <p:nvPr/>
          </p:nvSpPr>
          <p:spPr>
            <a:xfrm flipV="1">
              <a:off x="2885336" y="2132856"/>
              <a:ext cx="216024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3568652" y="5907158"/>
            <a:ext cx="1428793" cy="63088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FST scenario</a:t>
            </a:r>
            <a:endParaRPr kumimoji="1" lang="ja-JP" altLang="en-US" dirty="0"/>
          </a:p>
        </p:txBody>
      </p:sp>
      <p:cxnSp>
        <p:nvCxnSpPr>
          <p:cNvPr id="45" name="直線コネクタ 44"/>
          <p:cNvCxnSpPr>
            <a:stCxn id="3" idx="0"/>
            <a:endCxn id="6" idx="2"/>
          </p:cNvCxnSpPr>
          <p:nvPr/>
        </p:nvCxnSpPr>
        <p:spPr>
          <a:xfrm flipH="1" flipV="1">
            <a:off x="4283048" y="5646539"/>
            <a:ext cx="1" cy="2606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0216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923" y="353976"/>
            <a:ext cx="7886700" cy="755572"/>
          </a:xfrm>
        </p:spPr>
        <p:txBody>
          <a:bodyPr/>
          <a:lstStyle/>
          <a:p>
            <a:r>
              <a:rPr lang="en-US" altLang="ja-JP" dirty="0" smtClean="0"/>
              <a:t>Dialogue FST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381366"/>
              </p:ext>
            </p:extLst>
          </p:nvPr>
        </p:nvGraphicFramePr>
        <p:xfrm>
          <a:off x="265176" y="1891857"/>
          <a:ext cx="8658435" cy="426160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16551"/>
                <a:gridCol w="341817"/>
                <a:gridCol w="3419856"/>
                <a:gridCol w="4580211"/>
              </a:tblGrid>
              <a:tr h="38741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#### format: [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from_state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] [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to_state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] [event] [command]</a:t>
                      </a:r>
                    </a:p>
                  </a:txBody>
                  <a:tcPr marL="17610" marR="17610" marT="17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8741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#Initialization: add agent and set waiting motion as base motion</a:t>
                      </a:r>
                    </a:p>
                  </a:txBody>
                  <a:tcPr marL="17610" marR="17610" marT="17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8741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0</a:t>
                      </a:r>
                    </a:p>
                  </a:txBody>
                  <a:tcPr marL="17610" marR="17610" marT="17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1</a:t>
                      </a:r>
                    </a:p>
                  </a:txBody>
                  <a:tcPr marL="17610" marR="17610" marT="17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&lt;eps&gt;</a:t>
                      </a:r>
                    </a:p>
                  </a:txBody>
                  <a:tcPr marL="17610" marR="17610" marT="17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MODEL_ADD|mei|mei.pmd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17610" marR="17610" marT="17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741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1</a:t>
                      </a:r>
                    </a:p>
                  </a:txBody>
                  <a:tcPr marL="17610" marR="17610" marT="17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2</a:t>
                      </a:r>
                    </a:p>
                  </a:txBody>
                  <a:tcPr marL="17610" marR="17610" marT="17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&lt;eps&gt;</a:t>
                      </a:r>
                    </a:p>
                  </a:txBody>
                  <a:tcPr marL="17610" marR="17610" marT="17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MOTION_ADD|mei|base|wait.vmd|FULL|LOOP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17610" marR="17610" marT="17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741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#Sample pattern 1: Listening</a:t>
                      </a:r>
                    </a:p>
                  </a:txBody>
                  <a:tcPr marL="17610" marR="17610" marT="17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17610" marR="17610" marT="17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741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2</a:t>
                      </a:r>
                    </a:p>
                  </a:txBody>
                  <a:tcPr marL="17610" marR="17610" marT="17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2</a:t>
                      </a:r>
                    </a:p>
                  </a:txBody>
                  <a:tcPr marL="17610" marR="17610" marT="17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RECOG_EVENT_START</a:t>
                      </a:r>
                    </a:p>
                  </a:txBody>
                  <a:tcPr marL="17610" marR="17610" marT="17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MOTION_ADD|mei|listen|listen.vmd|PART|ONCE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17610" marR="17610" marT="17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741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#Sample pattern 2: Greeting</a:t>
                      </a:r>
                    </a:p>
                  </a:txBody>
                  <a:tcPr marL="17610" marR="17610" marT="17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17610" marR="17610" marT="17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741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2</a:t>
                      </a:r>
                    </a:p>
                  </a:txBody>
                  <a:tcPr marL="17610" marR="17610" marT="17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3</a:t>
                      </a:r>
                    </a:p>
                  </a:txBody>
                  <a:tcPr marL="17610" marR="17610" marT="17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RECOG_EVENT_STOP|</a:t>
                      </a:r>
                      <a:r>
                        <a:rPr lang="en-US" sz="16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Arial Unicode MS"/>
                        </a:rPr>
                        <a:t>h</a:t>
                      </a:r>
                      <a:r>
                        <a:rPr lang="en-US" altLang="ja-JP" sz="16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Arial Unicode MS"/>
                        </a:rPr>
                        <a:t>ello</a:t>
                      </a:r>
                      <a:endParaRPr lang="ja-JP" alt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 Unicode MS"/>
                      </a:endParaRPr>
                    </a:p>
                  </a:txBody>
                  <a:tcPr marL="17610" marR="17610" marT="17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MOTION_ADD|mei|greet|greet.vmd|PART|ONCE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17610" marR="17610" marT="17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741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3</a:t>
                      </a:r>
                    </a:p>
                  </a:txBody>
                  <a:tcPr marL="17610" marR="17610" marT="17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4</a:t>
                      </a:r>
                    </a:p>
                  </a:txBody>
                  <a:tcPr marL="17610" marR="17610" marT="17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&lt;eps&gt;</a:t>
                      </a:r>
                    </a:p>
                  </a:txBody>
                  <a:tcPr marL="17610" marR="17610" marT="17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MOTION_ADD|mei|smile|smile.vmd|PART|LOOP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17610" marR="17610" marT="17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741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4</a:t>
                      </a:r>
                    </a:p>
                  </a:txBody>
                  <a:tcPr marL="17610" marR="17610" marT="17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5</a:t>
                      </a:r>
                    </a:p>
                  </a:txBody>
                  <a:tcPr marL="17610" marR="17610" marT="17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&lt;eps&gt;</a:t>
                      </a:r>
                    </a:p>
                  </a:txBody>
                  <a:tcPr marL="17610" marR="17610" marT="17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SYNTH_START|mei|normal|</a:t>
                      </a:r>
                      <a:r>
                        <a:rPr lang="en-US" altLang="ja-JP" sz="16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Arial Unicode MS"/>
                        </a:rPr>
                        <a:t>Hi</a:t>
                      </a:r>
                      <a:endParaRPr lang="ja-JP" alt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 Unicode MS"/>
                      </a:endParaRPr>
                    </a:p>
                  </a:txBody>
                  <a:tcPr marL="17610" marR="17610" marT="17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741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5</a:t>
                      </a:r>
                    </a:p>
                  </a:txBody>
                  <a:tcPr marL="17610" marR="17610" marT="17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2</a:t>
                      </a:r>
                    </a:p>
                  </a:txBody>
                  <a:tcPr marL="17610" marR="17610" marT="17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SYNTH_EVENT_STOP|mei|normal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17610" marR="17610" marT="17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MOTION_DELETE|mei|smile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17610" marR="17610" marT="17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2047811" y="1109548"/>
            <a:ext cx="526592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Inpu</a:t>
            </a:r>
            <a:r>
              <a:rPr lang="en-US" altLang="ja-JP" dirty="0" smtClean="0"/>
              <a:t>t: messages from each module (event, status, </a:t>
            </a:r>
            <a:r>
              <a:rPr lang="en-US" altLang="ja-JP" dirty="0" err="1" smtClean="0"/>
              <a:t>etc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Output: messages to modules (command </a:t>
            </a:r>
            <a:r>
              <a:rPr lang="en-US" altLang="ja-JP" dirty="0" err="1" smtClean="0"/>
              <a:t>etc</a:t>
            </a:r>
            <a:r>
              <a:rPr lang="en-US" altLang="ja-JP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6081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Open Format</a:t>
            </a:r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628650" y="2395683"/>
          <a:ext cx="7983300" cy="281201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661100"/>
                <a:gridCol w="2661100"/>
                <a:gridCol w="2661100"/>
              </a:tblGrid>
              <a:tr h="32687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/>
                        <a:t>Contents</a:t>
                      </a:r>
                      <a:endParaRPr kumimoji="1" lang="ja-JP" altLang="en-US" sz="1700" dirty="0"/>
                    </a:p>
                  </a:txBody>
                  <a:tcPr marL="64915" marR="64915" marT="32458" marB="3245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/>
                        <a:t>Format</a:t>
                      </a:r>
                      <a:endParaRPr kumimoji="1" lang="ja-JP" altLang="en-US" sz="1700" dirty="0"/>
                    </a:p>
                  </a:txBody>
                  <a:tcPr marL="64915" marR="64915" marT="32458" marB="3245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/>
                        <a:t>Related tools</a:t>
                      </a:r>
                      <a:endParaRPr kumimoji="1" lang="ja-JP" altLang="en-US" sz="1700" dirty="0"/>
                    </a:p>
                  </a:txBody>
                  <a:tcPr marL="64915" marR="64915" marT="32458" marB="32458"/>
                </a:tc>
              </a:tr>
              <a:tr h="58882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b="1" dirty="0" smtClean="0"/>
                        <a:t>3-D</a:t>
                      </a:r>
                      <a:r>
                        <a:rPr kumimoji="1" lang="en-US" altLang="ja-JP" sz="1700" b="1" baseline="0" dirty="0" smtClean="0"/>
                        <a:t> Object</a:t>
                      </a:r>
                      <a:endParaRPr kumimoji="1" lang="ja-JP" altLang="en-US" sz="1700" b="1" dirty="0"/>
                    </a:p>
                  </a:txBody>
                  <a:tcPr marL="64915" marR="64915" marT="32458" marB="32458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/>
                        <a:t>.</a:t>
                      </a:r>
                      <a:r>
                        <a:rPr kumimoji="1" lang="en-US" altLang="ja-JP" sz="1700" dirty="0" err="1" smtClean="0"/>
                        <a:t>pmd</a:t>
                      </a:r>
                      <a:endParaRPr kumimoji="1" lang="ja-JP" altLang="en-US" sz="1700" dirty="0"/>
                    </a:p>
                  </a:txBody>
                  <a:tcPr marL="64915" marR="64915" marT="32458" marB="32458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err="1" smtClean="0"/>
                        <a:t>MikuMikuDance</a:t>
                      </a:r>
                      <a:r>
                        <a:rPr kumimoji="1" lang="en-US" altLang="ja-JP" sz="1700" dirty="0" smtClean="0"/>
                        <a:t>*</a:t>
                      </a:r>
                    </a:p>
                    <a:p>
                      <a:pPr algn="ctr"/>
                      <a:r>
                        <a:rPr kumimoji="1" lang="en-US" altLang="ja-JP" sz="1700" dirty="0" smtClean="0"/>
                        <a:t>Blender, 3ds Max, etc.</a:t>
                      </a:r>
                      <a:endParaRPr kumimoji="1" lang="ja-JP" altLang="en-US" sz="1700" dirty="0"/>
                    </a:p>
                  </a:txBody>
                  <a:tcPr marL="64915" marR="64915" marT="32458" marB="32458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687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b="1" dirty="0" smtClean="0"/>
                        <a:t>Motion</a:t>
                      </a:r>
                      <a:endParaRPr kumimoji="1" lang="ja-JP" altLang="en-US" sz="1700" b="1" dirty="0"/>
                    </a:p>
                  </a:txBody>
                  <a:tcPr marL="64915" marR="64915" marT="32458" marB="32458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/>
                        <a:t>.</a:t>
                      </a:r>
                      <a:r>
                        <a:rPr kumimoji="1" lang="en-US" altLang="ja-JP" sz="1700" dirty="0" err="1" smtClean="0"/>
                        <a:t>vmd</a:t>
                      </a:r>
                      <a:endParaRPr kumimoji="1" lang="ja-JP" altLang="en-US" sz="1700" dirty="0"/>
                    </a:p>
                  </a:txBody>
                  <a:tcPr marL="64915" marR="64915" marT="32458" marB="32458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err="1" smtClean="0"/>
                        <a:t>MikuMikuDance</a:t>
                      </a:r>
                      <a:r>
                        <a:rPr kumimoji="1" lang="en-US" altLang="ja-JP" sz="1700" dirty="0" smtClean="0"/>
                        <a:t>*</a:t>
                      </a:r>
                      <a:endParaRPr kumimoji="1" lang="ja-JP" altLang="en-US" sz="1700" dirty="0"/>
                    </a:p>
                  </a:txBody>
                  <a:tcPr marL="64915" marR="64915" marT="32458" marB="32458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687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b="1" dirty="0" smtClean="0"/>
                        <a:t>Acoustic model for ASR</a:t>
                      </a:r>
                      <a:endParaRPr kumimoji="1" lang="ja-JP" altLang="en-US" sz="1700" b="1" dirty="0"/>
                    </a:p>
                  </a:txBody>
                  <a:tcPr marL="64915" marR="64915" marT="32458" marB="32458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/>
                        <a:t>HTK ASCII / Julius</a:t>
                      </a:r>
                      <a:endParaRPr kumimoji="1" lang="ja-JP" altLang="en-US" sz="1700" dirty="0"/>
                    </a:p>
                  </a:txBody>
                  <a:tcPr marL="64915" marR="64915" marT="32458" marB="32458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1348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700" dirty="0" smtClean="0"/>
                        <a:t>HTK</a:t>
                      </a:r>
                      <a:endParaRPr kumimoji="1" lang="ja-JP" altLang="en-US" sz="1700" dirty="0" smtClean="0"/>
                    </a:p>
                  </a:txBody>
                  <a:tcPr marL="64915" marR="64915" marT="32458" marB="32458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882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b="1" dirty="0" smtClean="0"/>
                        <a:t>Language</a:t>
                      </a:r>
                      <a:r>
                        <a:rPr kumimoji="1" lang="en-US" altLang="ja-JP" sz="1700" b="1" baseline="0" dirty="0" smtClean="0"/>
                        <a:t> model for ASR</a:t>
                      </a:r>
                      <a:endParaRPr kumimoji="1" lang="ja-JP" altLang="en-US" sz="1700" b="1" dirty="0"/>
                    </a:p>
                  </a:txBody>
                  <a:tcPr marL="64915" marR="64915" marT="32458" marB="32458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/>
                        <a:t>ARPA standard format / Julius</a:t>
                      </a:r>
                      <a:endParaRPr kumimoji="1" lang="ja-JP" altLang="en-US" sz="1700" dirty="0"/>
                    </a:p>
                  </a:txBody>
                  <a:tcPr marL="64915" marR="64915" marT="32458" marB="32458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/>
                        <a:t>SRILM etc.</a:t>
                      </a:r>
                      <a:endParaRPr kumimoji="1" lang="ja-JP" altLang="en-US" sz="1700" dirty="0"/>
                    </a:p>
                  </a:txBody>
                  <a:tcPr marL="64915" marR="64915" marT="32458" marB="32458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687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b="1" dirty="0" smtClean="0"/>
                        <a:t>Dialog Scenario</a:t>
                      </a:r>
                      <a:endParaRPr kumimoji="1" lang="ja-JP" altLang="en-US" sz="1700" b="1" dirty="0"/>
                    </a:p>
                  </a:txBody>
                  <a:tcPr marL="64915" marR="64915" marT="32458" marB="32458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/>
                        <a:t>FST</a:t>
                      </a:r>
                      <a:endParaRPr kumimoji="1" lang="ja-JP" altLang="en-US" sz="1700" dirty="0"/>
                    </a:p>
                  </a:txBody>
                  <a:tcPr marL="64915" marR="64915" marT="32458" marB="32458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1348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700" dirty="0" err="1" smtClean="0"/>
                        <a:t>OpenFST</a:t>
                      </a:r>
                      <a:endParaRPr kumimoji="1" lang="ja-JP" altLang="en-US" sz="1700" dirty="0" smtClean="0"/>
                    </a:p>
                  </a:txBody>
                  <a:tcPr marL="64915" marR="64915" marT="32458" marB="32458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687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b="1" dirty="0" smtClean="0"/>
                        <a:t>Acoustic model for SS</a:t>
                      </a:r>
                      <a:endParaRPr kumimoji="1" lang="ja-JP" altLang="en-US" sz="1700" b="1" dirty="0"/>
                    </a:p>
                  </a:txBody>
                  <a:tcPr marL="64915" marR="64915" marT="32458" marB="32458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/>
                        <a:t>HTS</a:t>
                      </a:r>
                      <a:endParaRPr kumimoji="1" lang="ja-JP" altLang="en-US" sz="1700" dirty="0"/>
                    </a:p>
                  </a:txBody>
                  <a:tcPr marL="64915" marR="64915" marT="32458" marB="32458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1348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700" dirty="0" smtClean="0"/>
                        <a:t>HTS</a:t>
                      </a:r>
                      <a:endParaRPr kumimoji="1" lang="ja-JP" altLang="en-US" sz="1700" dirty="0" smtClean="0"/>
                    </a:p>
                  </a:txBody>
                  <a:tcPr marL="64915" marR="64915" marT="32458" marB="32458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21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Open Source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1479042" y="1825625"/>
          <a:ext cx="6165343" cy="45414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530066"/>
                <a:gridCol w="2596164"/>
                <a:gridCol w="2039113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Module</a:t>
                      </a:r>
                      <a:endParaRPr kumimoji="1" lang="ja-JP" altLang="en-US" sz="1600" dirty="0"/>
                    </a:p>
                  </a:txBody>
                  <a:tcPr marL="80549" marR="80549" marT="40275" marB="402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Component</a:t>
                      </a:r>
                      <a:endParaRPr kumimoji="1" lang="ja-JP" altLang="en-US" sz="1600" dirty="0"/>
                    </a:p>
                  </a:txBody>
                  <a:tcPr marL="80549" marR="80549" marT="40275" marB="402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License</a:t>
                      </a:r>
                      <a:r>
                        <a:rPr kumimoji="1" lang="en-US" altLang="ja-JP" sz="1600" baseline="0" dirty="0" smtClean="0"/>
                        <a:t> type</a:t>
                      </a:r>
                      <a:endParaRPr kumimoji="1" lang="ja-JP" altLang="en-US" sz="1600" dirty="0"/>
                    </a:p>
                  </a:txBody>
                  <a:tcPr marL="80549" marR="80549" marT="40275" marB="40275"/>
                </a:tc>
              </a:tr>
              <a:tr h="288000">
                <a:tc rowSpan="6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3-D rendering</a:t>
                      </a:r>
                      <a:endParaRPr kumimoji="1" lang="ja-JP" altLang="en-US" sz="1600" dirty="0"/>
                    </a:p>
                  </a:txBody>
                  <a:tcPr marL="80549" marR="80549" marT="40275" marB="40275"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 smtClean="0"/>
                        <a:t>BulletPhysics</a:t>
                      </a:r>
                      <a:endParaRPr kumimoji="1" lang="ja-JP" altLang="en-US" sz="1600" dirty="0"/>
                    </a:p>
                  </a:txBody>
                  <a:tcPr marL="80549" marR="80549" marT="40275" marB="40275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 smtClean="0"/>
                        <a:t>zlib</a:t>
                      </a:r>
                      <a:r>
                        <a:rPr kumimoji="1" lang="en-US" altLang="ja-JP" sz="1600" dirty="0" smtClean="0"/>
                        <a:t> license</a:t>
                      </a:r>
                      <a:endParaRPr kumimoji="1" lang="ja-JP" altLang="en-US" sz="1600" dirty="0"/>
                    </a:p>
                  </a:txBody>
                  <a:tcPr marL="80549" marR="80549" marT="40275" marB="40275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 smtClean="0"/>
                        <a:t>GLee</a:t>
                      </a:r>
                      <a:endParaRPr kumimoji="1" lang="ja-JP" altLang="en-US" sz="1600" dirty="0"/>
                    </a:p>
                  </a:txBody>
                  <a:tcPr marL="80549" marR="80549" marT="40275" marB="40275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BSD license</a:t>
                      </a:r>
                      <a:endParaRPr kumimoji="1" lang="ja-JP" altLang="en-US" sz="1600" dirty="0"/>
                    </a:p>
                  </a:txBody>
                  <a:tcPr marL="80549" marR="80549" marT="40275" marB="40275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GLFW</a:t>
                      </a:r>
                      <a:endParaRPr kumimoji="1" lang="ja-JP" altLang="en-US" sz="1600" dirty="0"/>
                    </a:p>
                  </a:txBody>
                  <a:tcPr marL="80549" marR="80549" marT="40275" marB="40275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1348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err="1" smtClean="0"/>
                        <a:t>zlib</a:t>
                      </a:r>
                      <a:r>
                        <a:rPr kumimoji="1" lang="en-US" altLang="ja-JP" sz="1600" dirty="0" smtClean="0"/>
                        <a:t> license</a:t>
                      </a:r>
                      <a:endParaRPr kumimoji="1" lang="ja-JP" altLang="en-US" sz="1600" dirty="0" smtClean="0"/>
                    </a:p>
                  </a:txBody>
                  <a:tcPr marL="80549" marR="80549" marT="40275" marB="40275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JPEG</a:t>
                      </a:r>
                      <a:endParaRPr kumimoji="1" lang="ja-JP" altLang="en-US" sz="1600" dirty="0"/>
                    </a:p>
                  </a:txBody>
                  <a:tcPr marL="80549" marR="80549" marT="40275" marB="40275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BSD-style license</a:t>
                      </a:r>
                      <a:endParaRPr kumimoji="1" lang="ja-JP" altLang="en-US" sz="1600" dirty="0"/>
                    </a:p>
                  </a:txBody>
                  <a:tcPr marL="80549" marR="80549" marT="40275" marB="40275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 smtClean="0"/>
                        <a:t>libpng</a:t>
                      </a:r>
                      <a:endParaRPr kumimoji="1" lang="ja-JP" altLang="en-US" sz="1600" dirty="0"/>
                    </a:p>
                  </a:txBody>
                  <a:tcPr marL="80549" marR="80549" marT="40275" marB="40275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1348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err="1" smtClean="0"/>
                        <a:t>zlib</a:t>
                      </a:r>
                      <a:r>
                        <a:rPr kumimoji="1" lang="en-US" altLang="ja-JP" sz="1600" dirty="0" smtClean="0"/>
                        <a:t> license</a:t>
                      </a:r>
                      <a:endParaRPr kumimoji="1" lang="ja-JP" altLang="en-US" sz="1600" dirty="0" smtClean="0"/>
                    </a:p>
                  </a:txBody>
                  <a:tcPr marL="80549" marR="80549" marT="40275" marB="40275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 smtClean="0"/>
                        <a:t>zlib</a:t>
                      </a:r>
                      <a:endParaRPr kumimoji="1" lang="ja-JP" altLang="en-US" sz="1600" dirty="0"/>
                    </a:p>
                  </a:txBody>
                  <a:tcPr marL="80549" marR="80549" marT="40275" marB="40275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1348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err="1" smtClean="0"/>
                        <a:t>zlib</a:t>
                      </a:r>
                      <a:r>
                        <a:rPr kumimoji="1" lang="en-US" altLang="ja-JP" sz="1600" dirty="0" smtClean="0"/>
                        <a:t> license</a:t>
                      </a:r>
                      <a:endParaRPr kumimoji="1" lang="ja-JP" altLang="en-US" sz="1600" dirty="0" smtClean="0"/>
                    </a:p>
                  </a:txBody>
                  <a:tcPr marL="80549" marR="80549" marT="40275" marB="40275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Speech recognition</a:t>
                      </a:r>
                      <a:endParaRPr kumimoji="1" lang="ja-JP" altLang="en-US" sz="1600" dirty="0"/>
                    </a:p>
                  </a:txBody>
                  <a:tcPr marL="80549" marR="80549" marT="40275" marB="40275"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CSRC Dictionary</a:t>
                      </a:r>
                      <a:endParaRPr kumimoji="1" lang="ja-JP" altLang="en-US" sz="1600" dirty="0"/>
                    </a:p>
                  </a:txBody>
                  <a:tcPr marL="80549" marR="80549" marT="40275" marB="40275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1348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BSD-style license</a:t>
                      </a:r>
                      <a:endParaRPr kumimoji="1" lang="ja-JP" altLang="en-US" sz="1600" dirty="0" smtClean="0"/>
                    </a:p>
                  </a:txBody>
                  <a:tcPr marL="80549" marR="80549" marT="40275" marB="40275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Julius</a:t>
                      </a:r>
                      <a:endParaRPr kumimoji="1" lang="ja-JP" altLang="en-US" sz="1600" dirty="0"/>
                    </a:p>
                  </a:txBody>
                  <a:tcPr marL="80549" marR="80549" marT="40275" marB="40275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1348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BSD-style license</a:t>
                      </a:r>
                      <a:endParaRPr kumimoji="1" lang="ja-JP" altLang="en-US" sz="1600" dirty="0" smtClean="0"/>
                    </a:p>
                  </a:txBody>
                  <a:tcPr marL="80549" marR="80549" marT="40275" marB="40275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 smtClean="0"/>
                        <a:t>PortAudio</a:t>
                      </a:r>
                      <a:endParaRPr kumimoji="1" lang="ja-JP" altLang="en-US" sz="1600" dirty="0"/>
                    </a:p>
                  </a:txBody>
                  <a:tcPr marL="80549" marR="80549" marT="40275" marB="40275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1348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BSD-style license</a:t>
                      </a:r>
                      <a:endParaRPr kumimoji="1" lang="ja-JP" altLang="en-US" sz="1600" dirty="0" smtClean="0"/>
                    </a:p>
                  </a:txBody>
                  <a:tcPr marL="80549" marR="80549" marT="40275" marB="40275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000">
                <a:tc rowSpan="4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Speech synthesis</a:t>
                      </a:r>
                      <a:endParaRPr kumimoji="1" lang="ja-JP" altLang="en-US" sz="1600" dirty="0"/>
                    </a:p>
                  </a:txBody>
                  <a:tcPr marL="80549" marR="80549" marT="40275" marB="40275"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 smtClean="0"/>
                        <a:t>hts_engine</a:t>
                      </a:r>
                      <a:r>
                        <a:rPr kumimoji="1" lang="en-US" altLang="ja-JP" sz="1600" dirty="0" smtClean="0"/>
                        <a:t> API</a:t>
                      </a:r>
                      <a:endParaRPr kumimoji="1" lang="ja-JP" altLang="en-US" sz="1600" dirty="0"/>
                    </a:p>
                  </a:txBody>
                  <a:tcPr marL="80549" marR="80549" marT="40275" marB="40275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1348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BSD license</a:t>
                      </a:r>
                      <a:endParaRPr kumimoji="1" lang="ja-JP" altLang="en-US" sz="1600" dirty="0" smtClean="0"/>
                    </a:p>
                  </a:txBody>
                  <a:tcPr marL="80549" marR="80549" marT="40275" marB="40275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 smtClean="0"/>
                        <a:t>MeCab</a:t>
                      </a:r>
                      <a:endParaRPr kumimoji="1" lang="ja-JP" altLang="en-US" sz="1600" dirty="0"/>
                    </a:p>
                  </a:txBody>
                  <a:tcPr marL="80549" marR="80549" marT="40275" marB="40275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1348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BSD license</a:t>
                      </a:r>
                      <a:endParaRPr kumimoji="1" lang="ja-JP" altLang="en-US" sz="1600" dirty="0" smtClean="0"/>
                    </a:p>
                  </a:txBody>
                  <a:tcPr marL="80549" marR="80549" marT="40275" marB="40275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 smtClean="0"/>
                        <a:t>Naist</a:t>
                      </a:r>
                      <a:r>
                        <a:rPr kumimoji="1" lang="en-US" altLang="ja-JP" sz="1600" dirty="0" smtClean="0"/>
                        <a:t> Japanese</a:t>
                      </a:r>
                      <a:r>
                        <a:rPr kumimoji="1" lang="en-US" altLang="ja-JP" sz="1600" baseline="0" dirty="0" smtClean="0"/>
                        <a:t> Dictionary</a:t>
                      </a:r>
                      <a:endParaRPr kumimoji="1" lang="ja-JP" altLang="en-US" sz="1600" dirty="0"/>
                    </a:p>
                  </a:txBody>
                  <a:tcPr marL="80549" marR="80549" marT="40275" marB="40275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1348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BSD license</a:t>
                      </a:r>
                      <a:endParaRPr kumimoji="1" lang="ja-JP" altLang="en-US" sz="1600" dirty="0" smtClean="0"/>
                    </a:p>
                  </a:txBody>
                  <a:tcPr marL="80549" marR="80549" marT="40275" marB="40275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Open </a:t>
                      </a:r>
                      <a:r>
                        <a:rPr kumimoji="1" lang="en-US" altLang="ja-JP" sz="1600" dirty="0" err="1" smtClean="0"/>
                        <a:t>JTalk</a:t>
                      </a:r>
                      <a:endParaRPr kumimoji="1" lang="ja-JP" altLang="en-US" sz="1600" dirty="0"/>
                    </a:p>
                  </a:txBody>
                  <a:tcPr marL="80549" marR="80549" marT="40275" marB="40275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1348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BSD license</a:t>
                      </a:r>
                      <a:endParaRPr kumimoji="1" lang="ja-JP" altLang="en-US" sz="1600" dirty="0" smtClean="0"/>
                    </a:p>
                  </a:txBody>
                  <a:tcPr marL="80549" marR="80549" marT="40275" marB="40275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77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Agenda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Brief Introduction of </a:t>
            </a:r>
            <a:r>
              <a:rPr kumimoji="1" lang="en-US" altLang="ja-JP" dirty="0" err="1" smtClean="0"/>
              <a:t>MMDAgent</a:t>
            </a:r>
            <a:endParaRPr kumimoji="1" lang="en-US" altLang="ja-JP" dirty="0" smtClean="0"/>
          </a:p>
          <a:p>
            <a:r>
              <a:rPr lang="en-US" altLang="ja-JP" dirty="0" smtClean="0"/>
              <a:t>History</a:t>
            </a:r>
          </a:p>
          <a:p>
            <a:r>
              <a:rPr lang="en-US" altLang="ja-JP" dirty="0" smtClean="0"/>
              <a:t>Current status </a:t>
            </a:r>
          </a:p>
        </p:txBody>
      </p:sp>
    </p:spTree>
    <p:extLst>
      <p:ext uri="{BB962C8B-B14F-4D97-AF65-F5344CB8AC3E}">
        <p14:creationId xmlns:p14="http://schemas.microsoft.com/office/powerpoint/2010/main" val="3443423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Statistics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83,685 Downloads since 2010/18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61" y="2866410"/>
            <a:ext cx="8231077" cy="253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32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History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219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History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1.0 (2010)</a:t>
            </a:r>
          </a:p>
          <a:p>
            <a:r>
              <a:rPr lang="en-US" altLang="ja-JP" dirty="0" smtClean="0"/>
              <a:t>1.1, 1.2 (2011)</a:t>
            </a:r>
          </a:p>
          <a:p>
            <a:r>
              <a:rPr lang="en-US" altLang="ja-JP" dirty="0" smtClean="0"/>
              <a:t>1.3 (2012)</a:t>
            </a:r>
          </a:p>
          <a:p>
            <a:pPr lvl="1"/>
            <a:r>
              <a:rPr lang="en-US" altLang="ja-JP" dirty="0" smtClean="0"/>
              <a:t>Extended FST messages</a:t>
            </a:r>
          </a:p>
          <a:p>
            <a:r>
              <a:rPr kumimoji="1" lang="en-US" altLang="ja-JP" dirty="0" smtClean="0"/>
              <a:t>1.4 (2013)</a:t>
            </a:r>
          </a:p>
          <a:p>
            <a:pPr lvl="1"/>
            <a:r>
              <a:rPr lang="en-US" altLang="ja-JP" dirty="0" smtClean="0"/>
              <a:t>Optimized CG performance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Support for </a:t>
            </a:r>
            <a:r>
              <a:rPr lang="en-US" altLang="ja-JP" dirty="0" smtClean="0"/>
              <a:t>Android</a:t>
            </a:r>
            <a:endParaRPr kumimoji="1" lang="en-US" altLang="ja-JP" dirty="0" smtClean="0"/>
          </a:p>
          <a:p>
            <a:r>
              <a:rPr lang="en-US" altLang="ja-JP" dirty="0" smtClean="0"/>
              <a:t>1.5 (2014)</a:t>
            </a:r>
          </a:p>
          <a:p>
            <a:pPr lvl="1"/>
            <a:r>
              <a:rPr kumimoji="1" lang="en-US" altLang="ja-JP" dirty="0" smtClean="0"/>
              <a:t>Local variables in DM-FST</a:t>
            </a:r>
          </a:p>
          <a:p>
            <a:r>
              <a:rPr lang="en-US" altLang="ja-JP" dirty="0" smtClean="0"/>
              <a:t>1.6 (2015)</a:t>
            </a:r>
          </a:p>
          <a:p>
            <a:pPr lvl="1"/>
            <a:r>
              <a:rPr lang="en-US" altLang="ja-JP" dirty="0" smtClean="0"/>
              <a:t>Regular expression in DM-FST</a:t>
            </a:r>
          </a:p>
          <a:p>
            <a:pPr lvl="1"/>
            <a:r>
              <a:rPr lang="en-US" altLang="ja-JP" dirty="0" smtClean="0"/>
              <a:t>UTF-8</a:t>
            </a:r>
          </a:p>
          <a:p>
            <a:pPr lvl="1"/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497550" y="1982342"/>
            <a:ext cx="2798957" cy="30777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en-US" altLang="ja-JP" sz="2400" dirty="0" smtClean="0"/>
              <a:t>TTS / ASR updates</a:t>
            </a:r>
          </a:p>
          <a:p>
            <a:pPr>
              <a:spcAft>
                <a:spcPts val="1200"/>
              </a:spcAft>
            </a:pPr>
            <a:r>
              <a:rPr lang="en-US" altLang="ja-JP" sz="2400" dirty="0"/>
              <a:t>Library </a:t>
            </a:r>
            <a:r>
              <a:rPr lang="en-US" altLang="ja-JP" sz="2400" dirty="0" smtClean="0"/>
              <a:t>updates</a:t>
            </a:r>
            <a:endParaRPr lang="en-US" altLang="ja-JP" sz="2400" dirty="0"/>
          </a:p>
          <a:p>
            <a:pPr>
              <a:spcAft>
                <a:spcPts val="1200"/>
              </a:spcAft>
            </a:pPr>
            <a:r>
              <a:rPr kumimoji="1" lang="en-US" altLang="ja-JP" sz="2400" dirty="0" smtClean="0"/>
              <a:t>Performance up</a:t>
            </a:r>
          </a:p>
          <a:p>
            <a:pPr>
              <a:spcAft>
                <a:spcPts val="1200"/>
              </a:spcAft>
            </a:pPr>
            <a:r>
              <a:rPr lang="en-US" altLang="ja-JP" sz="2400" dirty="0" smtClean="0"/>
              <a:t>Compatibility fix</a:t>
            </a:r>
          </a:p>
          <a:p>
            <a:pPr>
              <a:spcAft>
                <a:spcPts val="1200"/>
              </a:spcAft>
            </a:pPr>
            <a:r>
              <a:rPr lang="en-US" altLang="ja-JP" sz="2400" dirty="0" smtClean="0"/>
              <a:t>Bug fixes</a:t>
            </a:r>
          </a:p>
          <a:p>
            <a:pPr>
              <a:spcAft>
                <a:spcPts val="1200"/>
              </a:spcAft>
            </a:pPr>
            <a:r>
              <a:rPr lang="en-US" altLang="ja-JP" sz="2400" dirty="0" smtClean="0"/>
              <a:t>Cross-platform fixes</a:t>
            </a:r>
            <a:endParaRPr lang="en-US" altLang="ja-JP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51141" y="3150670"/>
            <a:ext cx="423746" cy="5849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3200" dirty="0" smtClean="0"/>
              <a:t>+</a:t>
            </a:r>
            <a:endParaRPr kumimoji="1" lang="en-US" altLang="ja-JP" sz="3200" dirty="0" smtClean="0"/>
          </a:p>
        </p:txBody>
      </p:sp>
    </p:spTree>
    <p:extLst>
      <p:ext uri="{BB962C8B-B14F-4D97-AF65-F5344CB8AC3E}">
        <p14:creationId xmlns:p14="http://schemas.microsoft.com/office/powerpoint/2010/main" val="2370090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Current Status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244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Version 1.6 (2015/12)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25419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655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2125"/>
          </a:xfrm>
        </p:spPr>
        <p:txBody>
          <a:bodyPr/>
          <a:lstStyle/>
          <a:p>
            <a:r>
              <a:rPr kumimoji="1" lang="en-US" altLang="ja-JP" dirty="0" err="1" smtClean="0"/>
              <a:t>Regexp</a:t>
            </a:r>
            <a:r>
              <a:rPr kumimoji="1" lang="en-US" altLang="ja-JP" dirty="0" smtClean="0"/>
              <a:t> and variables in FST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1650" y="1439091"/>
            <a:ext cx="5726883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+mj-ea"/>
                <a:ea typeface="+mj-ea"/>
              </a:rPr>
              <a:t>0 </a:t>
            </a:r>
            <a:r>
              <a:rPr lang="en-US" altLang="ja-JP" dirty="0">
                <a:latin typeface="+mj-ea"/>
                <a:ea typeface="+mj-ea"/>
              </a:rPr>
              <a:t>10 &lt;eps&gt; &lt;eps&gt; </a:t>
            </a: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${place}=Nagoya</a:t>
            </a:r>
            <a:endParaRPr lang="ja-JP" altLang="en-US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endParaRPr lang="en-US" altLang="ja-JP" dirty="0" smtClean="0">
              <a:latin typeface="+mj-ea"/>
              <a:ea typeface="+mj-ea"/>
            </a:endParaRPr>
          </a:p>
          <a:p>
            <a:r>
              <a:rPr lang="en-US" altLang="ja-JP" dirty="0" smtClean="0">
                <a:latin typeface="+mj-ea"/>
                <a:ea typeface="+mj-ea"/>
              </a:rPr>
              <a:t>#</a:t>
            </a:r>
            <a:r>
              <a:rPr lang="ja-JP" altLang="en-US" dirty="0">
                <a:latin typeface="+mj-ea"/>
                <a:ea typeface="+mj-ea"/>
              </a:rPr>
              <a:t> </a:t>
            </a:r>
            <a:r>
              <a:rPr lang="en-US" altLang="ja-JP" dirty="0" smtClean="0">
                <a:latin typeface="+mj-ea"/>
                <a:ea typeface="+mj-ea"/>
              </a:rPr>
              <a:t>“</a:t>
            </a:r>
            <a:r>
              <a:rPr lang="en-US" altLang="ja-JP" dirty="0" err="1" smtClean="0">
                <a:latin typeface="+mj-ea"/>
                <a:ea typeface="+mj-ea"/>
              </a:rPr>
              <a:t>Whether,in,Nagoya</a:t>
            </a:r>
            <a:r>
              <a:rPr lang="en-US" altLang="ja-JP" dirty="0" smtClean="0">
                <a:latin typeface="+mj-ea"/>
                <a:ea typeface="+mj-ea"/>
              </a:rPr>
              <a:t>”</a:t>
            </a:r>
          </a:p>
          <a:p>
            <a:r>
              <a:rPr lang="en-US" altLang="ja-JP" dirty="0" smtClean="0">
                <a:latin typeface="+mj-ea"/>
                <a:ea typeface="+mj-ea"/>
              </a:rPr>
              <a:t>10 </a:t>
            </a:r>
            <a:r>
              <a:rPr lang="en-US" altLang="ja-JP" dirty="0">
                <a:latin typeface="+mj-ea"/>
                <a:ea typeface="+mj-ea"/>
              </a:rPr>
              <a:t>10 </a:t>
            </a:r>
            <a:r>
              <a:rPr lang="en-US" altLang="ja-JP" dirty="0" err="1" smtClean="0">
                <a:solidFill>
                  <a:srgbClr val="FF0000"/>
                </a:solidFill>
                <a:latin typeface="+mj-ea"/>
                <a:ea typeface="+mj-ea"/>
              </a:rPr>
              <a:t>RECOG_EVENT_STOP|Wether</a:t>
            </a:r>
            <a:r>
              <a:rPr lang="en-US" altLang="ja-JP" dirty="0" smtClean="0">
                <a:solidFill>
                  <a:srgbClr val="FF0000"/>
                </a:solidFill>
                <a:latin typeface="+mj-ea"/>
                <a:ea typeface="+mj-ea"/>
              </a:rPr>
              <a:t>,${</a:t>
            </a:r>
            <a:r>
              <a:rPr lang="en-US" altLang="ja-JP" dirty="0">
                <a:solidFill>
                  <a:srgbClr val="FF0000"/>
                </a:solidFill>
                <a:latin typeface="+mj-ea"/>
                <a:ea typeface="+mj-ea"/>
              </a:rPr>
              <a:t>place}</a:t>
            </a:r>
            <a:r>
              <a:rPr lang="en-US" altLang="ja-JP" dirty="0">
                <a:latin typeface="+mj-ea"/>
                <a:ea typeface="+mj-ea"/>
              </a:rPr>
              <a:t> MESSAGE|3</a:t>
            </a:r>
          </a:p>
          <a:p>
            <a:endParaRPr lang="ja-JP" altLang="en-US" dirty="0">
              <a:latin typeface="+mj-ea"/>
              <a:ea typeface="+mj-ea"/>
            </a:endParaRPr>
          </a:p>
          <a:p>
            <a:r>
              <a:rPr lang="en-US" altLang="ja-JP" dirty="0">
                <a:latin typeface="+mj-ea"/>
                <a:ea typeface="+mj-ea"/>
              </a:rPr>
              <a:t># </a:t>
            </a:r>
            <a:r>
              <a:rPr lang="en-US" altLang="ja-JP" dirty="0" smtClean="0">
                <a:latin typeface="+mj-ea"/>
                <a:ea typeface="+mj-ea"/>
              </a:rPr>
              <a:t>“</a:t>
            </a:r>
            <a:r>
              <a:rPr lang="en-US" altLang="ja-JP" dirty="0" err="1" smtClean="0">
                <a:latin typeface="+mj-ea"/>
                <a:ea typeface="+mj-ea"/>
              </a:rPr>
              <a:t>Tokyo,Station</a:t>
            </a:r>
            <a:r>
              <a:rPr lang="en-US" altLang="ja-JP" dirty="0" smtClean="0">
                <a:latin typeface="+mj-ea"/>
                <a:ea typeface="+mj-ea"/>
              </a:rPr>
              <a:t>” -&gt; capture station name to variable</a:t>
            </a:r>
          </a:p>
          <a:p>
            <a:r>
              <a:rPr lang="en-US" altLang="ja-JP" dirty="0" smtClean="0">
                <a:latin typeface="+mj-ea"/>
                <a:ea typeface="+mj-ea"/>
              </a:rPr>
              <a:t>10 </a:t>
            </a:r>
            <a:r>
              <a:rPr lang="en-US" altLang="ja-JP" dirty="0">
                <a:latin typeface="+mj-ea"/>
                <a:ea typeface="+mj-ea"/>
              </a:rPr>
              <a:t>10 </a:t>
            </a:r>
            <a:r>
              <a:rPr lang="en-US" altLang="ja-JP" dirty="0">
                <a:solidFill>
                  <a:srgbClr val="FF0000"/>
                </a:solidFill>
                <a:latin typeface="+mj-ea"/>
                <a:ea typeface="+mj-ea"/>
              </a:rPr>
              <a:t>@RECOG_EVENT_STOP</a:t>
            </a:r>
            <a:r>
              <a:rPr lang="en-US" altLang="ja-JP" dirty="0" smtClean="0">
                <a:solidFill>
                  <a:srgbClr val="FF0000"/>
                </a:solidFill>
                <a:latin typeface="+mj-ea"/>
                <a:ea typeface="+mj-ea"/>
              </a:rPr>
              <a:t>\|.*?([^,]*),?[</a:t>
            </a:r>
            <a:r>
              <a:rPr lang="en-US" altLang="ja-JP" dirty="0" err="1" smtClean="0">
                <a:solidFill>
                  <a:srgbClr val="FF0000"/>
                </a:solidFill>
                <a:latin typeface="+mj-ea"/>
                <a:ea typeface="+mj-ea"/>
              </a:rPr>
              <a:t>Ss</a:t>
            </a:r>
            <a:r>
              <a:rPr lang="en-US" altLang="ja-JP" dirty="0" smtClean="0">
                <a:solidFill>
                  <a:srgbClr val="FF0000"/>
                </a:solidFill>
                <a:latin typeface="+mj-ea"/>
                <a:ea typeface="+mj-ea"/>
              </a:rPr>
              <a:t>]</a:t>
            </a:r>
            <a:r>
              <a:rPr lang="en-US" altLang="ja-JP" dirty="0" err="1" smtClean="0">
                <a:solidFill>
                  <a:srgbClr val="FF0000"/>
                </a:solidFill>
                <a:latin typeface="+mj-ea"/>
                <a:ea typeface="+mj-ea"/>
              </a:rPr>
              <a:t>tation</a:t>
            </a:r>
            <a:r>
              <a:rPr lang="en-US" altLang="ja-JP" dirty="0" smtClean="0">
                <a:solidFill>
                  <a:srgbClr val="FF0000"/>
                </a:solidFill>
                <a:latin typeface="+mj-ea"/>
                <a:ea typeface="+mj-ea"/>
              </a:rPr>
              <a:t>.*@</a:t>
            </a:r>
            <a:r>
              <a:rPr lang="en-US" altLang="ja-JP" dirty="0" smtClean="0">
                <a:latin typeface="+mj-ea"/>
                <a:ea typeface="+mj-ea"/>
              </a:rPr>
              <a:t> &lt;eps&gt; </a:t>
            </a: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${station}=${1}</a:t>
            </a:r>
            <a:endParaRPr lang="en-US" altLang="ja-JP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endParaRPr lang="en-US" altLang="ja-JP" dirty="0">
              <a:latin typeface="+mj-ea"/>
              <a:ea typeface="+mj-ea"/>
            </a:endParaRPr>
          </a:p>
          <a:p>
            <a:r>
              <a:rPr lang="en-US" altLang="ja-JP" dirty="0" smtClean="0">
                <a:latin typeface="+mj-ea"/>
                <a:ea typeface="+mj-ea"/>
              </a:rPr>
              <a:t># capture all recognition result</a:t>
            </a:r>
            <a:endParaRPr lang="ja-JP" altLang="en-US" dirty="0">
              <a:latin typeface="+mj-ea"/>
              <a:ea typeface="+mj-ea"/>
            </a:endParaRPr>
          </a:p>
          <a:p>
            <a:r>
              <a:rPr lang="en-US" altLang="ja-JP" dirty="0">
                <a:latin typeface="+mj-ea"/>
                <a:ea typeface="+mj-ea"/>
              </a:rPr>
              <a:t>10 10 </a:t>
            </a:r>
            <a:r>
              <a:rPr lang="en-US" altLang="ja-JP" dirty="0">
                <a:solidFill>
                  <a:srgbClr val="FF0000"/>
                </a:solidFill>
                <a:latin typeface="+mj-ea"/>
                <a:ea typeface="+mj-ea"/>
              </a:rPr>
              <a:t>@RECOG_EVENT_STOP\|(.*)@</a:t>
            </a:r>
            <a:r>
              <a:rPr lang="en-US" altLang="ja-JP" dirty="0">
                <a:latin typeface="+mj-ea"/>
                <a:ea typeface="+mj-ea"/>
              </a:rPr>
              <a:t> </a:t>
            </a:r>
            <a:r>
              <a:rPr lang="en-US" altLang="ja-JP" dirty="0" smtClean="0">
                <a:latin typeface="+mj-ea"/>
                <a:ea typeface="+mj-ea"/>
              </a:rPr>
              <a:t>MESSAGE</a:t>
            </a:r>
            <a:r>
              <a:rPr lang="en-US" altLang="ja-JP" dirty="0" smtClean="0">
                <a:latin typeface="+mj-ea"/>
              </a:rPr>
              <a:t>|</a:t>
            </a:r>
            <a:r>
              <a:rPr lang="en-US" altLang="ja-JP" dirty="0" smtClean="0">
                <a:latin typeface="+mj-ea"/>
                <a:ea typeface="+mj-ea"/>
              </a:rPr>
              <a:t>99</a:t>
            </a:r>
            <a:r>
              <a:rPr lang="en-US" altLang="ja-JP" dirty="0">
                <a:latin typeface="+mj-ea"/>
              </a:rPr>
              <a:t>|</a:t>
            </a: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${</a:t>
            </a: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1</a:t>
            </a: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}</a:t>
            </a:r>
            <a:r>
              <a:rPr lang="en-US" altLang="ja-JP" dirty="0" smtClean="0">
                <a:latin typeface="+mj-ea"/>
                <a:ea typeface="+mj-ea"/>
              </a:rPr>
              <a:t> </a:t>
            </a: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${</a:t>
            </a:r>
            <a:r>
              <a:rPr lang="en-US" altLang="ja-JP" dirty="0" err="1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recogstr</a:t>
            </a: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}=${1}</a:t>
            </a:r>
          </a:p>
          <a:p>
            <a:endParaRPr lang="en-US" altLang="ja-JP" dirty="0">
              <a:latin typeface="+mj-ea"/>
              <a:ea typeface="+mj-ea"/>
            </a:endParaRPr>
          </a:p>
          <a:p>
            <a:endParaRPr lang="en-US" altLang="ja-JP" dirty="0" smtClean="0">
              <a:latin typeface="+mj-ea"/>
              <a:ea typeface="+mj-ea"/>
            </a:endParaRPr>
          </a:p>
          <a:p>
            <a:endParaRPr lang="en-US" altLang="ja-JP" dirty="0">
              <a:latin typeface="+mj-ea"/>
              <a:ea typeface="+mj-ea"/>
            </a:endParaRPr>
          </a:p>
          <a:p>
            <a:endParaRPr lang="en-US" altLang="ja-JP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25456" y="1940263"/>
            <a:ext cx="2250193" cy="369332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Set </a:t>
            </a:r>
            <a:r>
              <a:rPr kumimoji="1" lang="en-US" altLang="ja-JP" dirty="0" smtClean="0"/>
              <a:t>at #5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25456" y="3867566"/>
            <a:ext cx="2294366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Embrace #3 by “@” to</a:t>
            </a:r>
            <a:br>
              <a:rPr lang="en-US" altLang="ja-JP" dirty="0" smtClean="0"/>
            </a:br>
            <a:r>
              <a:rPr lang="en-US" altLang="ja-JP" dirty="0" smtClean="0"/>
              <a:t>activate RE matching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25456" y="4585902"/>
            <a:ext cx="2294366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FULL match to the whole message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25456" y="5304237"/>
            <a:ext cx="2294366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Matched substrings are set to ${1}, ${2}, …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25455" y="2874291"/>
            <a:ext cx="2250193" cy="369332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Names: [A-Za-z0-9_]+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25455" y="2381600"/>
            <a:ext cx="2250193" cy="369332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Refer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at #3, #4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63495" y="1439091"/>
            <a:ext cx="2250193" cy="36933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Variables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63495" y="3426229"/>
            <a:ext cx="2089893" cy="36933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Regular expressions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02721" y="5529053"/>
            <a:ext cx="3138557" cy="3637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rmAutofit lnSpcReduction="10000"/>
          </a:bodyPr>
          <a:lstStyle/>
          <a:p>
            <a:pPr algn="ctr"/>
            <a:r>
              <a:rPr kumimoji="1" lang="en-US" altLang="ja-JP" dirty="0" smtClean="0"/>
              <a:t>Powered by Google RE2 Library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0918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 packaging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Pack a </a:t>
            </a:r>
            <a:r>
              <a:rPr lang="en-US" altLang="ja-JP" u="sng" dirty="0" smtClean="0"/>
              <a:t>dialogue content</a:t>
            </a:r>
            <a:r>
              <a:rPr lang="en-US" altLang="ja-JP" dirty="0" smtClean="0"/>
              <a:t> to a single file</a:t>
            </a:r>
          </a:p>
          <a:p>
            <a:pPr lvl="1"/>
            <a:r>
              <a:rPr lang="en-US" altLang="ja-JP" dirty="0" smtClean="0"/>
              <a:t>.</a:t>
            </a:r>
            <a:r>
              <a:rPr lang="en-US" altLang="ja-JP" dirty="0" err="1" smtClean="0"/>
              <a:t>mdf</a:t>
            </a:r>
            <a:r>
              <a:rPr lang="en-US" altLang="ja-JP" dirty="0" smtClean="0"/>
              <a:t>, .</a:t>
            </a:r>
            <a:r>
              <a:rPr lang="en-US" altLang="ja-JP" dirty="0" err="1" smtClean="0"/>
              <a:t>fst</a:t>
            </a:r>
            <a:r>
              <a:rPr lang="en-US" altLang="ja-JP" dirty="0" smtClean="0"/>
              <a:t>, 3D-model, motion, Voice, …</a:t>
            </a:r>
          </a:p>
          <a:p>
            <a:r>
              <a:rPr lang="en-US" altLang="ja-JP" dirty="0" smtClean="0"/>
              <a:t>Pack a content:</a:t>
            </a:r>
          </a:p>
          <a:p>
            <a:pPr lvl="1"/>
            <a:r>
              <a:rPr lang="en-US" altLang="ja-JP" dirty="0" smtClean="0"/>
              <a:t>Zip all the required files to a “.zip” file</a:t>
            </a:r>
          </a:p>
          <a:p>
            <a:pPr lvl="1"/>
            <a:r>
              <a:rPr lang="en-US" altLang="ja-JP" dirty="0" smtClean="0"/>
              <a:t>Change the suffix from “.zip” to “.</a:t>
            </a:r>
            <a:r>
              <a:rPr lang="en-US" altLang="ja-JP" dirty="0" err="1" smtClean="0"/>
              <a:t>mmda</a:t>
            </a:r>
            <a:r>
              <a:rPr lang="en-US" altLang="ja-JP" dirty="0" smtClean="0"/>
              <a:t>”</a:t>
            </a:r>
          </a:p>
          <a:p>
            <a:r>
              <a:rPr lang="en-US" altLang="ja-JP" dirty="0" smtClean="0"/>
              <a:t>Usage</a:t>
            </a:r>
          </a:p>
          <a:p>
            <a:pPr marL="457200" lvl="1" indent="0">
              <a:buNone/>
            </a:pPr>
            <a:r>
              <a:rPr lang="en-US" altLang="ja-JP" dirty="0" smtClean="0"/>
              <a:t>Execute by “</a:t>
            </a:r>
            <a:r>
              <a:rPr lang="en-US" altLang="ja-JP" dirty="0" err="1" smtClean="0"/>
              <a:t>MMDAgent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foobar.mmda</a:t>
            </a:r>
            <a:r>
              <a:rPr lang="en-US" altLang="ja-JP" dirty="0" smtClean="0"/>
              <a:t>” or double tap!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ja-JP" dirty="0" smtClean="0"/>
              <a:t>Extract files into a temporary folder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ja-JP" dirty="0" smtClean="0"/>
              <a:t>Then, execute the “.</a:t>
            </a:r>
            <a:r>
              <a:rPr lang="en-US" altLang="ja-JP" dirty="0" err="1" smtClean="0"/>
              <a:t>mdf</a:t>
            </a:r>
            <a:r>
              <a:rPr lang="en-US" altLang="ja-JP" dirty="0" smtClean="0"/>
              <a:t>” file in the top directory</a:t>
            </a:r>
          </a:p>
          <a:p>
            <a:r>
              <a:rPr kumimoji="1" lang="en-US" altLang="ja-JP" dirty="0" smtClean="0"/>
              <a:t>Note: unzip will reveal its contents again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383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Platforms (1)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04775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Windows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r>
              <a:rPr lang="en-US" altLang="ja-JP" dirty="0" smtClean="0"/>
              <a:t>Recent Intel mobile CPU/GPU is sufficient</a:t>
            </a:r>
          </a:p>
          <a:p>
            <a:pPr lvl="1"/>
            <a:r>
              <a:rPr lang="en-US" altLang="ja-JP" dirty="0" smtClean="0"/>
              <a:t>Gaming GPU can handle much complex models</a:t>
            </a:r>
          </a:p>
          <a:p>
            <a:r>
              <a:rPr lang="en-US" altLang="ja-JP" dirty="0" smtClean="0"/>
              <a:t>Linux (Ubuntu)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Vender-supplied graphic driver is recommended</a:t>
            </a:r>
          </a:p>
          <a:p>
            <a:pPr lvl="1"/>
            <a:r>
              <a:rPr lang="en-US" altLang="ja-JP" dirty="0" smtClean="0"/>
              <a:t>Runs perfectly on VirtualBox-5.x guest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96800" y="4127611"/>
            <a:ext cx="61344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Tested on Ubuntu-14.04</a:t>
            </a:r>
          </a:p>
          <a:p>
            <a:r>
              <a:rPr lang="en-US" altLang="ja-JP" dirty="0" smtClean="0"/>
              <a:t>% a</a:t>
            </a:r>
            <a:r>
              <a:rPr kumimoji="1" lang="en-US" altLang="ja-JP" dirty="0" smtClean="0"/>
              <a:t>pt-get install build-essential libc6-dev mesa-common-dev \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</a:t>
            </a:r>
            <a:r>
              <a:rPr kumimoji="1" lang="en-US" altLang="ja-JP" dirty="0" smtClean="0"/>
              <a:t>libglu1-mesa-dev </a:t>
            </a:r>
            <a:r>
              <a:rPr kumimoji="1" lang="en-US" altLang="ja-JP" dirty="0" err="1" smtClean="0"/>
              <a:t>libxrandr</a:t>
            </a:r>
            <a:r>
              <a:rPr kumimoji="1" lang="en-US" altLang="ja-JP" dirty="0" smtClean="0"/>
              <a:t>-dev libasound2-dev</a:t>
            </a:r>
          </a:p>
          <a:p>
            <a:r>
              <a:rPr lang="en-US" altLang="ja-JP" dirty="0" smtClean="0"/>
              <a:t>% make</a:t>
            </a:r>
            <a:r>
              <a:rPr lang="ja-JP" altLang="en-US" dirty="0"/>
              <a:t> </a:t>
            </a:r>
            <a:r>
              <a:rPr lang="en-US" altLang="ja-JP" dirty="0" err="1" smtClean="0"/>
              <a:t>linux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96800" y="2259941"/>
            <a:ext cx="61344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Tested on Windows 7/8/8.1/10 / Visual Studio 2010/2013/2015</a:t>
            </a:r>
          </a:p>
          <a:p>
            <a:r>
              <a:rPr lang="en-US" altLang="ja-JP" dirty="0" smtClean="0"/>
              <a:t>  Just open solution file and build</a:t>
            </a:r>
          </a:p>
        </p:txBody>
      </p:sp>
    </p:spTree>
    <p:extLst>
      <p:ext uri="{BB962C8B-B14F-4D97-AF65-F5344CB8AC3E}">
        <p14:creationId xmlns:p14="http://schemas.microsoft.com/office/powerpoint/2010/main" val="2630015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Platforms (2)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Mac</a:t>
            </a:r>
          </a:p>
          <a:p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Android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pPr lvl="1"/>
            <a:r>
              <a:rPr lang="en-US" altLang="ja-JP" dirty="0" smtClean="0"/>
              <a:t>&gt; 4.0 (</a:t>
            </a:r>
            <a:r>
              <a:rPr lang="en-US" altLang="ja-JP" dirty="0"/>
              <a:t>5.0 for mp3 </a:t>
            </a:r>
            <a:r>
              <a:rPr lang="en-US" altLang="ja-JP" dirty="0" smtClean="0"/>
              <a:t>audio in 1.6)</a:t>
            </a:r>
            <a:endParaRPr lang="en-US" altLang="ja-JP" dirty="0"/>
          </a:p>
          <a:p>
            <a:pPr lvl="1"/>
            <a:r>
              <a:rPr lang="en-US" altLang="ja-JP" dirty="0"/>
              <a:t>Runs </a:t>
            </a:r>
            <a:r>
              <a:rPr lang="en-US" altLang="ja-JP" dirty="0" smtClean="0"/>
              <a:t>good on </a:t>
            </a:r>
            <a:r>
              <a:rPr lang="en-US" altLang="ja-JP" dirty="0"/>
              <a:t>Nexus 7 (2013</a:t>
            </a:r>
            <a:r>
              <a:rPr lang="en-US" altLang="ja-JP" dirty="0" smtClean="0"/>
              <a:t>).</a:t>
            </a:r>
          </a:p>
          <a:p>
            <a:r>
              <a:rPr lang="en-US" altLang="ja-JP" dirty="0"/>
              <a:t>iOS (in progress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endParaRPr lang="en-US" altLang="ja-JP" dirty="0" smtClean="0"/>
          </a:p>
          <a:p>
            <a:pPr lvl="1"/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32800" y="2310341"/>
            <a:ext cx="61344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Tested on OS X 10.11.2 / </a:t>
            </a:r>
            <a:r>
              <a:rPr lang="en-US" altLang="ja-JP" dirty="0" err="1" smtClean="0"/>
              <a:t>XCode</a:t>
            </a:r>
            <a:r>
              <a:rPr lang="en-US" altLang="ja-JP" dirty="0" smtClean="0"/>
              <a:t> 7.2</a:t>
            </a:r>
            <a:r>
              <a:rPr lang="ja-JP" altLang="en-US" dirty="0"/>
              <a:t/>
            </a:r>
            <a:br>
              <a:rPr lang="ja-JP" altLang="en-US" dirty="0"/>
            </a:br>
            <a:r>
              <a:rPr lang="en-US" altLang="ja-JP" dirty="0" smtClean="0"/>
              <a:t>% </a:t>
            </a:r>
            <a:r>
              <a:rPr lang="en-US" altLang="ja-JP" smtClean="0"/>
              <a:t>make cocoa</a:t>
            </a:r>
            <a:endParaRPr lang="en-US" altLang="ja-JP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43590" y="3621312"/>
            <a:ext cx="6480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Android SDK, Android NDK as core for build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43590" y="4125580"/>
            <a:ext cx="6480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Eclipse + ADT or </a:t>
            </a:r>
            <a:r>
              <a:rPr lang="en-US" altLang="ja-JP" dirty="0" err="1" smtClean="0"/>
              <a:t>AndroidStudio</a:t>
            </a:r>
            <a:r>
              <a:rPr lang="en-US" altLang="ja-JP" dirty="0" smtClean="0"/>
              <a:t> for integrated build / test interface</a:t>
            </a:r>
          </a:p>
        </p:txBody>
      </p:sp>
    </p:spTree>
    <p:extLst>
      <p:ext uri="{BB962C8B-B14F-4D97-AF65-F5344CB8AC3E}">
        <p14:creationId xmlns:p14="http://schemas.microsoft.com/office/powerpoint/2010/main" val="3970804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FST build tools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FST Editor</a:t>
            </a:r>
          </a:p>
          <a:p>
            <a:pPr lvl="1"/>
            <a:r>
              <a:rPr kumimoji="1" lang="en-US" altLang="ja-JP" dirty="0" smtClean="0"/>
              <a:t>Web browser based</a:t>
            </a:r>
          </a:p>
          <a:p>
            <a:pPr lvl="1"/>
            <a:r>
              <a:rPr lang="en-US" altLang="ja-JP" dirty="0" smtClean="0"/>
              <a:t>For crowdsourcing</a:t>
            </a:r>
          </a:p>
          <a:p>
            <a:r>
              <a:rPr lang="en-US" altLang="ja-JP" dirty="0" smtClean="0"/>
              <a:t>Touch-based Editor</a:t>
            </a:r>
          </a:p>
          <a:p>
            <a:pPr lvl="1"/>
            <a:r>
              <a:rPr lang="en-US" altLang="ja-JP" dirty="0" smtClean="0"/>
              <a:t>Android app</a:t>
            </a:r>
          </a:p>
          <a:p>
            <a:pPr lvl="1"/>
            <a:r>
              <a:rPr kumimoji="1" lang="en-US" altLang="ja-JP" dirty="0" smtClean="0"/>
              <a:t>Intuitive editing for novice</a:t>
            </a:r>
            <a:endParaRPr lang="en-US" altLang="ja-JP" dirty="0"/>
          </a:p>
          <a:p>
            <a:r>
              <a:rPr kumimoji="1" lang="en-US" altLang="ja-JP" dirty="0" smtClean="0"/>
              <a:t>Interaction Builder</a:t>
            </a:r>
          </a:p>
          <a:p>
            <a:pPr lvl="1"/>
            <a:r>
              <a:rPr lang="en-US" altLang="ja-JP" dirty="0" smtClean="0"/>
              <a:t>FST view / Debug / Profile</a:t>
            </a:r>
          </a:p>
          <a:p>
            <a:pPr lvl="1"/>
            <a:r>
              <a:rPr kumimoji="1" lang="en-US" altLang="ja-JP" dirty="0" smtClean="0"/>
              <a:t>For creator</a:t>
            </a:r>
          </a:p>
        </p:txBody>
      </p:sp>
      <p:pic>
        <p:nvPicPr>
          <p:cNvPr id="1025" name="図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043" y="1690689"/>
            <a:ext cx="2426126" cy="177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306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明朝" panose="02020600040205080304" pitchFamily="18" charset="-128"/>
                <a:cs typeface="Century" panose="02040604050505020304" pitchFamily="18" charset="0"/>
              </a:rPr>
              <a:t> </a:t>
            </a:r>
            <a:endParaRPr kumimoji="0" lang="en-US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283" y="3176266"/>
            <a:ext cx="2024208" cy="135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043" y="4574796"/>
            <a:ext cx="2821204" cy="15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757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Background and Motivation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027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図形グループ 3"/>
          <p:cNvGrpSpPr/>
          <p:nvPr/>
        </p:nvGrpSpPr>
        <p:grpSpPr>
          <a:xfrm>
            <a:off x="1428749" y="5795972"/>
            <a:ext cx="6286503" cy="369332"/>
            <a:chOff x="1331640" y="5795972"/>
            <a:chExt cx="6286503" cy="369332"/>
          </a:xfrm>
        </p:grpSpPr>
        <p:pic>
          <p:nvPicPr>
            <p:cNvPr id="5" name="図 4" descr="by-nc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5854638"/>
              <a:ext cx="726923" cy="252000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2116667" y="5795972"/>
              <a:ext cx="5501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Copyright </a:t>
              </a:r>
              <a:r>
                <a:rPr lang="en-US" altLang="ja-JP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2016 </a:t>
              </a:r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Nagoya Institute of Technology</a:t>
              </a:r>
              <a:endPara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3153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4631" y="508677"/>
            <a:ext cx="8079581" cy="1351610"/>
          </a:xfrm>
        </p:spPr>
        <p:txBody>
          <a:bodyPr/>
          <a:lstStyle/>
          <a:p>
            <a:r>
              <a:rPr kumimoji="1" lang="en-US" altLang="ja-JP" dirty="0" smtClean="0"/>
              <a:t>Spoken Dialogue Systems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7206" y="1821391"/>
            <a:ext cx="8065294" cy="1284635"/>
          </a:xfrm>
        </p:spPr>
        <p:txBody>
          <a:bodyPr>
            <a:normAutofit/>
          </a:bodyPr>
          <a:lstStyle/>
          <a:p>
            <a:pPr marL="71438">
              <a:defRPr/>
            </a:pPr>
            <a:r>
              <a:rPr lang="en-US" altLang="ja-JP" dirty="0" smtClean="0"/>
              <a:t>A natural interface with speech</a:t>
            </a:r>
            <a:endParaRPr lang="en-US" altLang="ja-JP" dirty="0"/>
          </a:p>
          <a:p>
            <a:pPr marL="71438">
              <a:defRPr/>
            </a:pPr>
            <a:r>
              <a:rPr lang="en-US" altLang="ja-JP" dirty="0" smtClean="0"/>
              <a:t>Closely related with AI system, Robotics, etc.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10" y="4675920"/>
            <a:ext cx="1488589" cy="173213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92" y="3315884"/>
            <a:ext cx="1178211" cy="119765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390" y="4229375"/>
            <a:ext cx="914158" cy="152050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99" y="3278027"/>
            <a:ext cx="862874" cy="85934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716" y="3278027"/>
            <a:ext cx="2038092" cy="163047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30" y="3278027"/>
            <a:ext cx="1556481" cy="155648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5162" y="5080502"/>
            <a:ext cx="1524043" cy="1462718"/>
          </a:xfrm>
          <a:prstGeom prst="rect">
            <a:avLst/>
          </a:prstGeom>
        </p:spPr>
      </p:pic>
      <p:pic>
        <p:nvPicPr>
          <p:cNvPr id="12" name="Picture 2" descr="http://sega.jp/dc/990401/9904011_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109" y="5227649"/>
            <a:ext cx="1180402" cy="78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78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2286000" y="1703149"/>
            <a:ext cx="1828800" cy="4618037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4423"/>
            <a:ext cx="8229600" cy="828675"/>
          </a:xfrm>
        </p:spPr>
        <p:txBody>
          <a:bodyPr>
            <a:normAutofit/>
          </a:bodyPr>
          <a:lstStyle/>
          <a:p>
            <a:r>
              <a:rPr lang="en-US" altLang="ja-JP" sz="3200" dirty="0" smtClean="0">
                <a:ea typeface="ＭＳ Ｐゴシック" charset="-128"/>
              </a:rPr>
              <a:t>What A Speech Communication Conveys</a:t>
            </a:r>
            <a:endParaRPr lang="ja-JP" altLang="en-US" sz="3200" dirty="0">
              <a:ea typeface="ＭＳ Ｐゴシック" charset="-128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558991" y="5748099"/>
            <a:ext cx="1264257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2000" dirty="0" smtClean="0">
                <a:solidFill>
                  <a:srgbClr val="FF0000"/>
                </a:solidFill>
              </a:rPr>
              <a:t>Waveform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649144" y="5100399"/>
            <a:ext cx="1083951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dirty="0" smtClean="0"/>
              <a:t>Phoneme</a:t>
            </a:r>
            <a:endParaRPr lang="ja-JP" altLang="en-US" dirty="0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2840703" y="4452699"/>
            <a:ext cx="700833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dirty="0" smtClean="0"/>
              <a:t>Word</a:t>
            </a:r>
            <a:endParaRPr lang="ja-JP" altLang="en-US" dirty="0"/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2665879" y="3804999"/>
            <a:ext cx="1050480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dirty="0" smtClean="0"/>
              <a:t>Sentence</a:t>
            </a:r>
            <a:endParaRPr lang="ja-JP" altLang="en-US" dirty="0"/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2622149" y="3157299"/>
            <a:ext cx="1137940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dirty="0" smtClean="0"/>
              <a:t>Semantics</a:t>
            </a:r>
            <a:endParaRPr lang="ja-JP" altLang="en-US" dirty="0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2586851" y="2509599"/>
            <a:ext cx="1208536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dirty="0" smtClean="0"/>
              <a:t>Pragmatics</a:t>
            </a:r>
            <a:endParaRPr lang="ja-JP" altLang="en-US" dirty="0"/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2587172" y="1861899"/>
            <a:ext cx="1207895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dirty="0" smtClean="0"/>
              <a:t>Philosophy</a:t>
            </a:r>
            <a:endParaRPr lang="ja-JP" altLang="en-US" dirty="0"/>
          </a:p>
        </p:txBody>
      </p:sp>
      <p:cxnSp>
        <p:nvCxnSpPr>
          <p:cNvPr id="55307" name="AutoShape 11"/>
          <p:cNvCxnSpPr>
            <a:cxnSpLocks noChangeShapeType="1"/>
            <a:stCxn id="55306" idx="2"/>
            <a:endCxn id="55305" idx="0"/>
          </p:cNvCxnSpPr>
          <p:nvPr/>
        </p:nvCxnSpPr>
        <p:spPr bwMode="auto">
          <a:xfrm flipH="1">
            <a:off x="3191119" y="2231231"/>
            <a:ext cx="1" cy="2783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308" name="AutoShape 12"/>
          <p:cNvCxnSpPr>
            <a:cxnSpLocks noChangeShapeType="1"/>
            <a:stCxn id="55305" idx="2"/>
            <a:endCxn id="55304" idx="0"/>
          </p:cNvCxnSpPr>
          <p:nvPr/>
        </p:nvCxnSpPr>
        <p:spPr bwMode="auto">
          <a:xfrm>
            <a:off x="3191119" y="2878931"/>
            <a:ext cx="0" cy="2783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309" name="AutoShape 13"/>
          <p:cNvCxnSpPr>
            <a:cxnSpLocks noChangeShapeType="1"/>
            <a:stCxn id="55304" idx="2"/>
            <a:endCxn id="55303" idx="0"/>
          </p:cNvCxnSpPr>
          <p:nvPr/>
        </p:nvCxnSpPr>
        <p:spPr bwMode="auto">
          <a:xfrm>
            <a:off x="3191119" y="3526631"/>
            <a:ext cx="0" cy="2783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310" name="AutoShape 14"/>
          <p:cNvCxnSpPr>
            <a:cxnSpLocks noChangeShapeType="1"/>
            <a:stCxn id="55303" idx="2"/>
            <a:endCxn id="55302" idx="0"/>
          </p:cNvCxnSpPr>
          <p:nvPr/>
        </p:nvCxnSpPr>
        <p:spPr bwMode="auto">
          <a:xfrm>
            <a:off x="3191119" y="4174331"/>
            <a:ext cx="1" cy="2783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311" name="AutoShape 15"/>
          <p:cNvCxnSpPr>
            <a:cxnSpLocks noChangeShapeType="1"/>
            <a:stCxn id="55302" idx="2"/>
            <a:endCxn id="55301" idx="0"/>
          </p:cNvCxnSpPr>
          <p:nvPr/>
        </p:nvCxnSpPr>
        <p:spPr bwMode="auto">
          <a:xfrm>
            <a:off x="3191120" y="4822031"/>
            <a:ext cx="0" cy="2783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312" name="AutoShape 16"/>
          <p:cNvCxnSpPr>
            <a:cxnSpLocks noChangeShapeType="1"/>
            <a:stCxn id="55301" idx="2"/>
            <a:endCxn id="55300" idx="0"/>
          </p:cNvCxnSpPr>
          <p:nvPr/>
        </p:nvCxnSpPr>
        <p:spPr bwMode="auto">
          <a:xfrm>
            <a:off x="3191120" y="5469731"/>
            <a:ext cx="0" cy="2783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314" name="AutoShape 18"/>
          <p:cNvCxnSpPr>
            <a:cxnSpLocks noChangeShapeType="1"/>
            <a:stCxn id="55442" idx="2"/>
            <a:endCxn id="55306" idx="0"/>
          </p:cNvCxnSpPr>
          <p:nvPr/>
        </p:nvCxnSpPr>
        <p:spPr bwMode="auto">
          <a:xfrm>
            <a:off x="3189200" y="1539516"/>
            <a:ext cx="1920" cy="3223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5315" name="Line 19"/>
          <p:cNvSpPr>
            <a:spLocks noChangeShapeType="1"/>
          </p:cNvSpPr>
          <p:nvPr/>
        </p:nvSpPr>
        <p:spPr bwMode="auto">
          <a:xfrm>
            <a:off x="1979613" y="1703149"/>
            <a:ext cx="0" cy="4389437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5316" name="Text Box 20"/>
          <p:cNvSpPr txBox="1">
            <a:spLocks noChangeArrowheads="1"/>
          </p:cNvSpPr>
          <p:nvPr/>
        </p:nvSpPr>
        <p:spPr bwMode="auto">
          <a:xfrm>
            <a:off x="293833" y="1756734"/>
            <a:ext cx="1102225" cy="46166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Encode</a:t>
            </a:r>
            <a:endParaRPr lang="ja-JP" altLang="en-US" sz="2400" dirty="0"/>
          </a:p>
        </p:txBody>
      </p:sp>
      <p:grpSp>
        <p:nvGrpSpPr>
          <p:cNvPr id="2" name="Group 144"/>
          <p:cNvGrpSpPr>
            <a:grpSpLocks/>
          </p:cNvGrpSpPr>
          <p:nvPr/>
        </p:nvGrpSpPr>
        <p:grpSpPr bwMode="auto">
          <a:xfrm>
            <a:off x="1355725" y="2015886"/>
            <a:ext cx="485775" cy="4000500"/>
            <a:chOff x="854" y="1178"/>
            <a:chExt cx="306" cy="2520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854" y="1178"/>
              <a:ext cx="306" cy="480"/>
              <a:chOff x="2382" y="768"/>
              <a:chExt cx="306" cy="480"/>
            </a:xfrm>
          </p:grpSpPr>
          <p:sp>
            <p:nvSpPr>
              <p:cNvPr id="55324" name="Oval 28"/>
              <p:cNvSpPr>
                <a:spLocks noChangeArrowheads="1"/>
              </p:cNvSpPr>
              <p:nvPr/>
            </p:nvSpPr>
            <p:spPr bwMode="auto">
              <a:xfrm>
                <a:off x="2490" y="768"/>
                <a:ext cx="66" cy="48"/>
              </a:xfrm>
              <a:prstGeom prst="ellipse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sp>
            <p:nvSpPr>
              <p:cNvPr id="55325" name="Oval 29"/>
              <p:cNvSpPr>
                <a:spLocks noChangeArrowheads="1"/>
              </p:cNvSpPr>
              <p:nvPr/>
            </p:nvSpPr>
            <p:spPr bwMode="auto">
              <a:xfrm>
                <a:off x="2382" y="1152"/>
                <a:ext cx="306" cy="96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tint val="41176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cxnSp>
            <p:nvCxnSpPr>
              <p:cNvPr id="55326" name="AutoShape 30"/>
              <p:cNvCxnSpPr>
                <a:cxnSpLocks noChangeShapeType="1"/>
                <a:stCxn id="55324" idx="2"/>
                <a:endCxn id="55325" idx="2"/>
              </p:cNvCxnSpPr>
              <p:nvPr/>
            </p:nvCxnSpPr>
            <p:spPr bwMode="auto">
              <a:xfrm flipH="1">
                <a:off x="2382" y="792"/>
                <a:ext cx="108" cy="40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</p:cxnSp>
          <p:cxnSp>
            <p:nvCxnSpPr>
              <p:cNvPr id="55327" name="AutoShape 31"/>
              <p:cNvCxnSpPr>
                <a:cxnSpLocks noChangeShapeType="1"/>
                <a:stCxn id="55324" idx="6"/>
                <a:endCxn id="55325" idx="6"/>
              </p:cNvCxnSpPr>
              <p:nvPr/>
            </p:nvCxnSpPr>
            <p:spPr bwMode="auto">
              <a:xfrm>
                <a:off x="2556" y="792"/>
                <a:ext cx="132" cy="40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</p:cxnSp>
        </p:grpSp>
        <p:grpSp>
          <p:nvGrpSpPr>
            <p:cNvPr id="4" name="Group 32"/>
            <p:cNvGrpSpPr>
              <a:grpSpLocks/>
            </p:cNvGrpSpPr>
            <p:nvPr/>
          </p:nvGrpSpPr>
          <p:grpSpPr bwMode="auto">
            <a:xfrm>
              <a:off x="854" y="1586"/>
              <a:ext cx="306" cy="480"/>
              <a:chOff x="2382" y="768"/>
              <a:chExt cx="306" cy="480"/>
            </a:xfrm>
          </p:grpSpPr>
          <p:sp>
            <p:nvSpPr>
              <p:cNvPr id="55329" name="Oval 33"/>
              <p:cNvSpPr>
                <a:spLocks noChangeArrowheads="1"/>
              </p:cNvSpPr>
              <p:nvPr/>
            </p:nvSpPr>
            <p:spPr bwMode="auto">
              <a:xfrm>
                <a:off x="2490" y="768"/>
                <a:ext cx="66" cy="48"/>
              </a:xfrm>
              <a:prstGeom prst="ellipse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sp>
            <p:nvSpPr>
              <p:cNvPr id="55330" name="Oval 34"/>
              <p:cNvSpPr>
                <a:spLocks noChangeArrowheads="1"/>
              </p:cNvSpPr>
              <p:nvPr/>
            </p:nvSpPr>
            <p:spPr bwMode="auto">
              <a:xfrm>
                <a:off x="2382" y="1152"/>
                <a:ext cx="306" cy="96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tint val="41176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cxnSp>
            <p:nvCxnSpPr>
              <p:cNvPr id="55331" name="AutoShape 35"/>
              <p:cNvCxnSpPr>
                <a:cxnSpLocks noChangeShapeType="1"/>
                <a:stCxn id="55329" idx="2"/>
                <a:endCxn id="55330" idx="2"/>
              </p:cNvCxnSpPr>
              <p:nvPr/>
            </p:nvCxnSpPr>
            <p:spPr bwMode="auto">
              <a:xfrm flipH="1">
                <a:off x="2382" y="792"/>
                <a:ext cx="108" cy="40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</p:cxnSp>
          <p:cxnSp>
            <p:nvCxnSpPr>
              <p:cNvPr id="55332" name="AutoShape 36"/>
              <p:cNvCxnSpPr>
                <a:cxnSpLocks noChangeShapeType="1"/>
                <a:stCxn id="55329" idx="6"/>
                <a:endCxn id="55330" idx="6"/>
              </p:cNvCxnSpPr>
              <p:nvPr/>
            </p:nvCxnSpPr>
            <p:spPr bwMode="auto">
              <a:xfrm>
                <a:off x="2556" y="792"/>
                <a:ext cx="132" cy="40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</p:cxnSp>
        </p:grpSp>
        <p:grpSp>
          <p:nvGrpSpPr>
            <p:cNvPr id="5" name="Group 37"/>
            <p:cNvGrpSpPr>
              <a:grpSpLocks/>
            </p:cNvGrpSpPr>
            <p:nvPr/>
          </p:nvGrpSpPr>
          <p:grpSpPr bwMode="auto">
            <a:xfrm>
              <a:off x="854" y="1998"/>
              <a:ext cx="306" cy="480"/>
              <a:chOff x="2382" y="768"/>
              <a:chExt cx="306" cy="480"/>
            </a:xfrm>
          </p:grpSpPr>
          <p:sp>
            <p:nvSpPr>
              <p:cNvPr id="55334" name="Oval 38"/>
              <p:cNvSpPr>
                <a:spLocks noChangeArrowheads="1"/>
              </p:cNvSpPr>
              <p:nvPr/>
            </p:nvSpPr>
            <p:spPr bwMode="auto">
              <a:xfrm>
                <a:off x="2490" y="768"/>
                <a:ext cx="66" cy="48"/>
              </a:xfrm>
              <a:prstGeom prst="ellipse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sp>
            <p:nvSpPr>
              <p:cNvPr id="55335" name="Oval 39"/>
              <p:cNvSpPr>
                <a:spLocks noChangeArrowheads="1"/>
              </p:cNvSpPr>
              <p:nvPr/>
            </p:nvSpPr>
            <p:spPr bwMode="auto">
              <a:xfrm>
                <a:off x="2382" y="1152"/>
                <a:ext cx="306" cy="96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tint val="41176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cxnSp>
            <p:nvCxnSpPr>
              <p:cNvPr id="55336" name="AutoShape 40"/>
              <p:cNvCxnSpPr>
                <a:cxnSpLocks noChangeShapeType="1"/>
                <a:stCxn id="55334" idx="2"/>
                <a:endCxn id="55335" idx="2"/>
              </p:cNvCxnSpPr>
              <p:nvPr/>
            </p:nvCxnSpPr>
            <p:spPr bwMode="auto">
              <a:xfrm flipH="1">
                <a:off x="2382" y="792"/>
                <a:ext cx="108" cy="40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</p:cxnSp>
          <p:cxnSp>
            <p:nvCxnSpPr>
              <p:cNvPr id="55337" name="AutoShape 41"/>
              <p:cNvCxnSpPr>
                <a:cxnSpLocks noChangeShapeType="1"/>
                <a:stCxn id="55334" idx="6"/>
                <a:endCxn id="55335" idx="6"/>
              </p:cNvCxnSpPr>
              <p:nvPr/>
            </p:nvCxnSpPr>
            <p:spPr bwMode="auto">
              <a:xfrm>
                <a:off x="2556" y="792"/>
                <a:ext cx="132" cy="40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</p:cxnSp>
        </p:grpSp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854" y="2402"/>
              <a:ext cx="306" cy="480"/>
              <a:chOff x="2382" y="768"/>
              <a:chExt cx="306" cy="480"/>
            </a:xfrm>
          </p:grpSpPr>
          <p:sp>
            <p:nvSpPr>
              <p:cNvPr id="55339" name="Oval 43"/>
              <p:cNvSpPr>
                <a:spLocks noChangeArrowheads="1"/>
              </p:cNvSpPr>
              <p:nvPr/>
            </p:nvSpPr>
            <p:spPr bwMode="auto">
              <a:xfrm>
                <a:off x="2490" y="768"/>
                <a:ext cx="66" cy="48"/>
              </a:xfrm>
              <a:prstGeom prst="ellipse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sp>
            <p:nvSpPr>
              <p:cNvPr id="55340" name="Oval 44"/>
              <p:cNvSpPr>
                <a:spLocks noChangeArrowheads="1"/>
              </p:cNvSpPr>
              <p:nvPr/>
            </p:nvSpPr>
            <p:spPr bwMode="auto">
              <a:xfrm>
                <a:off x="2382" y="1152"/>
                <a:ext cx="306" cy="96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tint val="41176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cxnSp>
            <p:nvCxnSpPr>
              <p:cNvPr id="55341" name="AutoShape 45"/>
              <p:cNvCxnSpPr>
                <a:cxnSpLocks noChangeShapeType="1"/>
                <a:stCxn id="55339" idx="2"/>
                <a:endCxn id="55340" idx="2"/>
              </p:cNvCxnSpPr>
              <p:nvPr/>
            </p:nvCxnSpPr>
            <p:spPr bwMode="auto">
              <a:xfrm flipH="1">
                <a:off x="2382" y="792"/>
                <a:ext cx="108" cy="40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</p:cxnSp>
          <p:cxnSp>
            <p:nvCxnSpPr>
              <p:cNvPr id="55342" name="AutoShape 46"/>
              <p:cNvCxnSpPr>
                <a:cxnSpLocks noChangeShapeType="1"/>
                <a:stCxn id="55339" idx="6"/>
                <a:endCxn id="55340" idx="6"/>
              </p:cNvCxnSpPr>
              <p:nvPr/>
            </p:nvCxnSpPr>
            <p:spPr bwMode="auto">
              <a:xfrm>
                <a:off x="2556" y="792"/>
                <a:ext cx="132" cy="40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</p:cxnSp>
        </p:grpSp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854" y="2810"/>
              <a:ext cx="306" cy="480"/>
              <a:chOff x="2382" y="768"/>
              <a:chExt cx="306" cy="480"/>
            </a:xfrm>
          </p:grpSpPr>
          <p:sp>
            <p:nvSpPr>
              <p:cNvPr id="55344" name="Oval 48"/>
              <p:cNvSpPr>
                <a:spLocks noChangeArrowheads="1"/>
              </p:cNvSpPr>
              <p:nvPr/>
            </p:nvSpPr>
            <p:spPr bwMode="auto">
              <a:xfrm>
                <a:off x="2490" y="768"/>
                <a:ext cx="66" cy="48"/>
              </a:xfrm>
              <a:prstGeom prst="ellipse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sp>
            <p:nvSpPr>
              <p:cNvPr id="55345" name="Oval 49"/>
              <p:cNvSpPr>
                <a:spLocks noChangeArrowheads="1"/>
              </p:cNvSpPr>
              <p:nvPr/>
            </p:nvSpPr>
            <p:spPr bwMode="auto">
              <a:xfrm>
                <a:off x="2382" y="1152"/>
                <a:ext cx="306" cy="96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tint val="41176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cxnSp>
            <p:nvCxnSpPr>
              <p:cNvPr id="55346" name="AutoShape 50"/>
              <p:cNvCxnSpPr>
                <a:cxnSpLocks noChangeShapeType="1"/>
                <a:stCxn id="55344" idx="2"/>
                <a:endCxn id="55345" idx="2"/>
              </p:cNvCxnSpPr>
              <p:nvPr/>
            </p:nvCxnSpPr>
            <p:spPr bwMode="auto">
              <a:xfrm flipH="1">
                <a:off x="2382" y="792"/>
                <a:ext cx="108" cy="40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</p:cxnSp>
          <p:cxnSp>
            <p:nvCxnSpPr>
              <p:cNvPr id="55347" name="AutoShape 51"/>
              <p:cNvCxnSpPr>
                <a:cxnSpLocks noChangeShapeType="1"/>
                <a:stCxn id="55344" idx="6"/>
                <a:endCxn id="55345" idx="6"/>
              </p:cNvCxnSpPr>
              <p:nvPr/>
            </p:nvCxnSpPr>
            <p:spPr bwMode="auto">
              <a:xfrm>
                <a:off x="2556" y="792"/>
                <a:ext cx="132" cy="40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</p:cxnSp>
        </p:grpSp>
        <p:grpSp>
          <p:nvGrpSpPr>
            <p:cNvPr id="8" name="Group 52"/>
            <p:cNvGrpSpPr>
              <a:grpSpLocks/>
            </p:cNvGrpSpPr>
            <p:nvPr/>
          </p:nvGrpSpPr>
          <p:grpSpPr bwMode="auto">
            <a:xfrm>
              <a:off x="854" y="3218"/>
              <a:ext cx="306" cy="480"/>
              <a:chOff x="2382" y="768"/>
              <a:chExt cx="306" cy="480"/>
            </a:xfrm>
          </p:grpSpPr>
          <p:sp>
            <p:nvSpPr>
              <p:cNvPr id="55349" name="Oval 53"/>
              <p:cNvSpPr>
                <a:spLocks noChangeArrowheads="1"/>
              </p:cNvSpPr>
              <p:nvPr/>
            </p:nvSpPr>
            <p:spPr bwMode="auto">
              <a:xfrm>
                <a:off x="2490" y="768"/>
                <a:ext cx="66" cy="48"/>
              </a:xfrm>
              <a:prstGeom prst="ellipse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sp>
            <p:nvSpPr>
              <p:cNvPr id="55350" name="Oval 54"/>
              <p:cNvSpPr>
                <a:spLocks noChangeArrowheads="1"/>
              </p:cNvSpPr>
              <p:nvPr/>
            </p:nvSpPr>
            <p:spPr bwMode="auto">
              <a:xfrm>
                <a:off x="2382" y="1152"/>
                <a:ext cx="306" cy="96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tint val="41176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cxnSp>
            <p:nvCxnSpPr>
              <p:cNvPr id="55351" name="AutoShape 55"/>
              <p:cNvCxnSpPr>
                <a:cxnSpLocks noChangeShapeType="1"/>
                <a:stCxn id="55349" idx="2"/>
                <a:endCxn id="55350" idx="2"/>
              </p:cNvCxnSpPr>
              <p:nvPr/>
            </p:nvCxnSpPr>
            <p:spPr bwMode="auto">
              <a:xfrm flipH="1">
                <a:off x="2382" y="792"/>
                <a:ext cx="108" cy="40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</p:cxnSp>
          <p:cxnSp>
            <p:nvCxnSpPr>
              <p:cNvPr id="55352" name="AutoShape 56"/>
              <p:cNvCxnSpPr>
                <a:cxnSpLocks noChangeShapeType="1"/>
                <a:stCxn id="55349" idx="6"/>
                <a:endCxn id="55350" idx="6"/>
              </p:cNvCxnSpPr>
              <p:nvPr/>
            </p:nvCxnSpPr>
            <p:spPr bwMode="auto">
              <a:xfrm>
                <a:off x="2556" y="792"/>
                <a:ext cx="132" cy="40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</p:cxnSp>
        </p:grpSp>
      </p:grpSp>
      <p:sp>
        <p:nvSpPr>
          <p:cNvPr id="55353" name="Text Box 57"/>
          <p:cNvSpPr txBox="1">
            <a:spLocks noChangeArrowheads="1"/>
          </p:cNvSpPr>
          <p:nvPr/>
        </p:nvSpPr>
        <p:spPr bwMode="auto">
          <a:xfrm>
            <a:off x="7705725" y="3440448"/>
            <a:ext cx="1281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Ambiguity</a:t>
            </a:r>
            <a:endParaRPr lang="ja-JP" altLang="en-US" sz="2000" b="1" dirty="0"/>
          </a:p>
        </p:txBody>
      </p:sp>
      <p:sp>
        <p:nvSpPr>
          <p:cNvPr id="55354" name="Rectangle 58"/>
          <p:cNvSpPr>
            <a:spLocks noChangeArrowheads="1"/>
          </p:cNvSpPr>
          <p:nvPr/>
        </p:nvSpPr>
        <p:spPr bwMode="auto">
          <a:xfrm>
            <a:off x="5124450" y="1700615"/>
            <a:ext cx="1828800" cy="4620571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5355" name="Text Box 59"/>
          <p:cNvSpPr txBox="1">
            <a:spLocks noChangeArrowheads="1"/>
          </p:cNvSpPr>
          <p:nvPr/>
        </p:nvSpPr>
        <p:spPr bwMode="auto">
          <a:xfrm>
            <a:off x="5419745" y="5748099"/>
            <a:ext cx="1264257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2000" dirty="0" smtClean="0">
                <a:solidFill>
                  <a:srgbClr val="FF0000"/>
                </a:solidFill>
              </a:rPr>
              <a:t>Waveform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55356" name="Text Box 60"/>
          <p:cNvSpPr txBox="1">
            <a:spLocks noChangeArrowheads="1"/>
          </p:cNvSpPr>
          <p:nvPr/>
        </p:nvSpPr>
        <p:spPr bwMode="auto">
          <a:xfrm>
            <a:off x="5509898" y="5100399"/>
            <a:ext cx="1083951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dirty="0" smtClean="0"/>
              <a:t>Phoneme</a:t>
            </a:r>
            <a:endParaRPr lang="ja-JP" altLang="en-US" dirty="0"/>
          </a:p>
        </p:txBody>
      </p:sp>
      <p:sp>
        <p:nvSpPr>
          <p:cNvPr id="55357" name="Text Box 61"/>
          <p:cNvSpPr txBox="1">
            <a:spLocks noChangeArrowheads="1"/>
          </p:cNvSpPr>
          <p:nvPr/>
        </p:nvSpPr>
        <p:spPr bwMode="auto">
          <a:xfrm>
            <a:off x="5701457" y="4452699"/>
            <a:ext cx="700833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dirty="0" smtClean="0"/>
              <a:t>Word</a:t>
            </a:r>
            <a:endParaRPr lang="ja-JP" altLang="en-US" dirty="0"/>
          </a:p>
        </p:txBody>
      </p:sp>
      <p:sp>
        <p:nvSpPr>
          <p:cNvPr id="55358" name="Text Box 62"/>
          <p:cNvSpPr txBox="1">
            <a:spLocks noChangeArrowheads="1"/>
          </p:cNvSpPr>
          <p:nvPr/>
        </p:nvSpPr>
        <p:spPr bwMode="auto">
          <a:xfrm>
            <a:off x="5526633" y="3804999"/>
            <a:ext cx="1050480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dirty="0" smtClean="0"/>
              <a:t>Sentence</a:t>
            </a:r>
            <a:endParaRPr lang="ja-JP" altLang="en-US" dirty="0"/>
          </a:p>
        </p:txBody>
      </p:sp>
      <p:sp>
        <p:nvSpPr>
          <p:cNvPr id="55359" name="Text Box 63"/>
          <p:cNvSpPr txBox="1">
            <a:spLocks noChangeArrowheads="1"/>
          </p:cNvSpPr>
          <p:nvPr/>
        </p:nvSpPr>
        <p:spPr bwMode="auto">
          <a:xfrm>
            <a:off x="5482903" y="3157299"/>
            <a:ext cx="1137940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dirty="0" smtClean="0"/>
              <a:t>Semantics</a:t>
            </a:r>
            <a:endParaRPr lang="ja-JP" altLang="en-US" dirty="0"/>
          </a:p>
        </p:txBody>
      </p:sp>
      <p:sp>
        <p:nvSpPr>
          <p:cNvPr id="55360" name="Text Box 64"/>
          <p:cNvSpPr txBox="1">
            <a:spLocks noChangeArrowheads="1"/>
          </p:cNvSpPr>
          <p:nvPr/>
        </p:nvSpPr>
        <p:spPr bwMode="auto">
          <a:xfrm>
            <a:off x="5447605" y="2509599"/>
            <a:ext cx="1208536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dirty="0" smtClean="0"/>
              <a:t>Pragmatics</a:t>
            </a:r>
            <a:endParaRPr lang="ja-JP" altLang="en-US" dirty="0"/>
          </a:p>
        </p:txBody>
      </p:sp>
      <p:sp>
        <p:nvSpPr>
          <p:cNvPr id="55361" name="Text Box 65"/>
          <p:cNvSpPr txBox="1">
            <a:spLocks noChangeArrowheads="1"/>
          </p:cNvSpPr>
          <p:nvPr/>
        </p:nvSpPr>
        <p:spPr bwMode="auto">
          <a:xfrm>
            <a:off x="5482390" y="1861899"/>
            <a:ext cx="1138966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dirty="0" err="1" smtClean="0"/>
              <a:t>Philosiphy</a:t>
            </a:r>
            <a:endParaRPr lang="ja-JP" altLang="en-US" dirty="0"/>
          </a:p>
        </p:txBody>
      </p:sp>
      <p:cxnSp>
        <p:nvCxnSpPr>
          <p:cNvPr id="55362" name="AutoShape 66"/>
          <p:cNvCxnSpPr>
            <a:cxnSpLocks noChangeShapeType="1"/>
            <a:stCxn id="55361" idx="2"/>
            <a:endCxn id="55360" idx="0"/>
          </p:cNvCxnSpPr>
          <p:nvPr/>
        </p:nvCxnSpPr>
        <p:spPr bwMode="auto">
          <a:xfrm>
            <a:off x="6051873" y="2231231"/>
            <a:ext cx="0" cy="2783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55363" name="AutoShape 67"/>
          <p:cNvCxnSpPr>
            <a:cxnSpLocks noChangeShapeType="1"/>
            <a:stCxn id="55360" idx="2"/>
            <a:endCxn id="55359" idx="0"/>
          </p:cNvCxnSpPr>
          <p:nvPr/>
        </p:nvCxnSpPr>
        <p:spPr bwMode="auto">
          <a:xfrm>
            <a:off x="6051873" y="2878931"/>
            <a:ext cx="0" cy="2783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55364" name="AutoShape 68"/>
          <p:cNvCxnSpPr>
            <a:cxnSpLocks noChangeShapeType="1"/>
            <a:stCxn id="55359" idx="2"/>
            <a:endCxn id="55358" idx="0"/>
          </p:cNvCxnSpPr>
          <p:nvPr/>
        </p:nvCxnSpPr>
        <p:spPr bwMode="auto">
          <a:xfrm>
            <a:off x="6051873" y="3526631"/>
            <a:ext cx="0" cy="2783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55365" name="AutoShape 69"/>
          <p:cNvCxnSpPr>
            <a:cxnSpLocks noChangeShapeType="1"/>
            <a:stCxn id="55358" idx="2"/>
            <a:endCxn id="55357" idx="0"/>
          </p:cNvCxnSpPr>
          <p:nvPr/>
        </p:nvCxnSpPr>
        <p:spPr bwMode="auto">
          <a:xfrm>
            <a:off x="6051873" y="4174331"/>
            <a:ext cx="1" cy="2783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55366" name="AutoShape 70"/>
          <p:cNvCxnSpPr>
            <a:cxnSpLocks noChangeShapeType="1"/>
            <a:stCxn id="55357" idx="2"/>
            <a:endCxn id="55356" idx="0"/>
          </p:cNvCxnSpPr>
          <p:nvPr/>
        </p:nvCxnSpPr>
        <p:spPr bwMode="auto">
          <a:xfrm>
            <a:off x="6051874" y="4822031"/>
            <a:ext cx="0" cy="2783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55367" name="AutoShape 71"/>
          <p:cNvCxnSpPr>
            <a:cxnSpLocks noChangeShapeType="1"/>
            <a:stCxn id="55356" idx="2"/>
            <a:endCxn id="55355" idx="0"/>
          </p:cNvCxnSpPr>
          <p:nvPr/>
        </p:nvCxnSpPr>
        <p:spPr bwMode="auto">
          <a:xfrm>
            <a:off x="6051874" y="5469731"/>
            <a:ext cx="0" cy="2783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55369" name="AutoShape 73"/>
          <p:cNvCxnSpPr>
            <a:cxnSpLocks noChangeShapeType="1"/>
            <a:stCxn id="55443" idx="2"/>
            <a:endCxn id="55361" idx="0"/>
          </p:cNvCxnSpPr>
          <p:nvPr/>
        </p:nvCxnSpPr>
        <p:spPr bwMode="auto">
          <a:xfrm>
            <a:off x="6050211" y="1539516"/>
            <a:ext cx="1662" cy="3223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55370" name="Line 74"/>
          <p:cNvSpPr>
            <a:spLocks noChangeShapeType="1"/>
          </p:cNvSpPr>
          <p:nvPr/>
        </p:nvSpPr>
        <p:spPr bwMode="auto">
          <a:xfrm>
            <a:off x="7235825" y="1774586"/>
            <a:ext cx="0" cy="4300538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5371" name="Text Box 75"/>
          <p:cNvSpPr txBox="1">
            <a:spLocks noChangeArrowheads="1"/>
          </p:cNvSpPr>
          <p:nvPr/>
        </p:nvSpPr>
        <p:spPr bwMode="auto">
          <a:xfrm>
            <a:off x="7705725" y="1648732"/>
            <a:ext cx="1132682" cy="46166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Decode</a:t>
            </a:r>
            <a:endParaRPr lang="ja-JP" altLang="en-US" sz="2400" dirty="0"/>
          </a:p>
        </p:txBody>
      </p:sp>
      <p:grpSp>
        <p:nvGrpSpPr>
          <p:cNvPr id="9" name="Group 145"/>
          <p:cNvGrpSpPr>
            <a:grpSpLocks/>
          </p:cNvGrpSpPr>
          <p:nvPr/>
        </p:nvGrpSpPr>
        <p:grpSpPr bwMode="auto">
          <a:xfrm>
            <a:off x="7362825" y="2015886"/>
            <a:ext cx="485775" cy="4000500"/>
            <a:chOff x="4638" y="1178"/>
            <a:chExt cx="306" cy="2520"/>
          </a:xfrm>
        </p:grpSpPr>
        <p:grpSp>
          <p:nvGrpSpPr>
            <p:cNvPr id="10" name="Group 82"/>
            <p:cNvGrpSpPr>
              <a:grpSpLocks/>
            </p:cNvGrpSpPr>
            <p:nvPr/>
          </p:nvGrpSpPr>
          <p:grpSpPr bwMode="auto">
            <a:xfrm>
              <a:off x="4638" y="1178"/>
              <a:ext cx="306" cy="480"/>
              <a:chOff x="2382" y="768"/>
              <a:chExt cx="306" cy="480"/>
            </a:xfrm>
          </p:grpSpPr>
          <p:sp>
            <p:nvSpPr>
              <p:cNvPr id="55379" name="Oval 83"/>
              <p:cNvSpPr>
                <a:spLocks noChangeArrowheads="1"/>
              </p:cNvSpPr>
              <p:nvPr/>
            </p:nvSpPr>
            <p:spPr bwMode="auto">
              <a:xfrm>
                <a:off x="2490" y="768"/>
                <a:ext cx="66" cy="48"/>
              </a:xfrm>
              <a:prstGeom prst="ellipse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sp>
            <p:nvSpPr>
              <p:cNvPr id="55380" name="Oval 84"/>
              <p:cNvSpPr>
                <a:spLocks noChangeArrowheads="1"/>
              </p:cNvSpPr>
              <p:nvPr/>
            </p:nvSpPr>
            <p:spPr bwMode="auto">
              <a:xfrm>
                <a:off x="2382" y="1152"/>
                <a:ext cx="306" cy="96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tint val="41176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cxnSp>
            <p:nvCxnSpPr>
              <p:cNvPr id="55381" name="AutoShape 85"/>
              <p:cNvCxnSpPr>
                <a:cxnSpLocks noChangeShapeType="1"/>
                <a:stCxn id="55379" idx="2"/>
                <a:endCxn id="55380" idx="2"/>
              </p:cNvCxnSpPr>
              <p:nvPr/>
            </p:nvCxnSpPr>
            <p:spPr bwMode="auto">
              <a:xfrm flipH="1">
                <a:off x="2382" y="792"/>
                <a:ext cx="108" cy="40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</p:cxnSp>
          <p:cxnSp>
            <p:nvCxnSpPr>
              <p:cNvPr id="55382" name="AutoShape 86"/>
              <p:cNvCxnSpPr>
                <a:cxnSpLocks noChangeShapeType="1"/>
                <a:stCxn id="55379" idx="6"/>
                <a:endCxn id="55380" idx="6"/>
              </p:cNvCxnSpPr>
              <p:nvPr/>
            </p:nvCxnSpPr>
            <p:spPr bwMode="auto">
              <a:xfrm>
                <a:off x="2556" y="792"/>
                <a:ext cx="132" cy="40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</p:cxnSp>
        </p:grpSp>
        <p:grpSp>
          <p:nvGrpSpPr>
            <p:cNvPr id="11" name="Group 87"/>
            <p:cNvGrpSpPr>
              <a:grpSpLocks/>
            </p:cNvGrpSpPr>
            <p:nvPr/>
          </p:nvGrpSpPr>
          <p:grpSpPr bwMode="auto">
            <a:xfrm>
              <a:off x="4638" y="1586"/>
              <a:ext cx="306" cy="480"/>
              <a:chOff x="2382" y="768"/>
              <a:chExt cx="306" cy="480"/>
            </a:xfrm>
          </p:grpSpPr>
          <p:sp>
            <p:nvSpPr>
              <p:cNvPr id="55384" name="Oval 88"/>
              <p:cNvSpPr>
                <a:spLocks noChangeArrowheads="1"/>
              </p:cNvSpPr>
              <p:nvPr/>
            </p:nvSpPr>
            <p:spPr bwMode="auto">
              <a:xfrm>
                <a:off x="2490" y="768"/>
                <a:ext cx="66" cy="48"/>
              </a:xfrm>
              <a:prstGeom prst="ellipse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sp>
            <p:nvSpPr>
              <p:cNvPr id="55385" name="Oval 89"/>
              <p:cNvSpPr>
                <a:spLocks noChangeArrowheads="1"/>
              </p:cNvSpPr>
              <p:nvPr/>
            </p:nvSpPr>
            <p:spPr bwMode="auto">
              <a:xfrm>
                <a:off x="2382" y="1152"/>
                <a:ext cx="306" cy="96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tint val="41176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cxnSp>
            <p:nvCxnSpPr>
              <p:cNvPr id="55386" name="AutoShape 90"/>
              <p:cNvCxnSpPr>
                <a:cxnSpLocks noChangeShapeType="1"/>
                <a:stCxn id="55384" idx="2"/>
                <a:endCxn id="55385" idx="2"/>
              </p:cNvCxnSpPr>
              <p:nvPr/>
            </p:nvCxnSpPr>
            <p:spPr bwMode="auto">
              <a:xfrm flipH="1">
                <a:off x="2382" y="792"/>
                <a:ext cx="108" cy="40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</p:cxnSp>
          <p:cxnSp>
            <p:nvCxnSpPr>
              <p:cNvPr id="55387" name="AutoShape 91"/>
              <p:cNvCxnSpPr>
                <a:cxnSpLocks noChangeShapeType="1"/>
                <a:stCxn id="55384" idx="6"/>
                <a:endCxn id="55385" idx="6"/>
              </p:cNvCxnSpPr>
              <p:nvPr/>
            </p:nvCxnSpPr>
            <p:spPr bwMode="auto">
              <a:xfrm>
                <a:off x="2556" y="792"/>
                <a:ext cx="132" cy="40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</p:cxnSp>
        </p:grpSp>
        <p:grpSp>
          <p:nvGrpSpPr>
            <p:cNvPr id="12" name="Group 92"/>
            <p:cNvGrpSpPr>
              <a:grpSpLocks/>
            </p:cNvGrpSpPr>
            <p:nvPr/>
          </p:nvGrpSpPr>
          <p:grpSpPr bwMode="auto">
            <a:xfrm>
              <a:off x="4638" y="1998"/>
              <a:ext cx="306" cy="480"/>
              <a:chOff x="2382" y="768"/>
              <a:chExt cx="306" cy="480"/>
            </a:xfrm>
          </p:grpSpPr>
          <p:sp>
            <p:nvSpPr>
              <p:cNvPr id="55389" name="Oval 93"/>
              <p:cNvSpPr>
                <a:spLocks noChangeArrowheads="1"/>
              </p:cNvSpPr>
              <p:nvPr/>
            </p:nvSpPr>
            <p:spPr bwMode="auto">
              <a:xfrm>
                <a:off x="2490" y="768"/>
                <a:ext cx="66" cy="48"/>
              </a:xfrm>
              <a:prstGeom prst="ellipse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sp>
            <p:nvSpPr>
              <p:cNvPr id="55390" name="Oval 94"/>
              <p:cNvSpPr>
                <a:spLocks noChangeArrowheads="1"/>
              </p:cNvSpPr>
              <p:nvPr/>
            </p:nvSpPr>
            <p:spPr bwMode="auto">
              <a:xfrm>
                <a:off x="2382" y="1152"/>
                <a:ext cx="306" cy="96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tint val="41176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cxnSp>
            <p:nvCxnSpPr>
              <p:cNvPr id="55391" name="AutoShape 95"/>
              <p:cNvCxnSpPr>
                <a:cxnSpLocks noChangeShapeType="1"/>
                <a:stCxn id="55389" idx="2"/>
                <a:endCxn id="55390" idx="2"/>
              </p:cNvCxnSpPr>
              <p:nvPr/>
            </p:nvCxnSpPr>
            <p:spPr bwMode="auto">
              <a:xfrm flipH="1">
                <a:off x="2382" y="792"/>
                <a:ext cx="108" cy="40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</p:cxnSp>
          <p:cxnSp>
            <p:nvCxnSpPr>
              <p:cNvPr id="55392" name="AutoShape 96"/>
              <p:cNvCxnSpPr>
                <a:cxnSpLocks noChangeShapeType="1"/>
                <a:stCxn id="55389" idx="6"/>
                <a:endCxn id="55390" idx="6"/>
              </p:cNvCxnSpPr>
              <p:nvPr/>
            </p:nvCxnSpPr>
            <p:spPr bwMode="auto">
              <a:xfrm>
                <a:off x="2556" y="792"/>
                <a:ext cx="132" cy="40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</p:cxnSp>
        </p:grpSp>
        <p:grpSp>
          <p:nvGrpSpPr>
            <p:cNvPr id="13" name="Group 97"/>
            <p:cNvGrpSpPr>
              <a:grpSpLocks/>
            </p:cNvGrpSpPr>
            <p:nvPr/>
          </p:nvGrpSpPr>
          <p:grpSpPr bwMode="auto">
            <a:xfrm>
              <a:off x="4638" y="2402"/>
              <a:ext cx="306" cy="480"/>
              <a:chOff x="2382" y="768"/>
              <a:chExt cx="306" cy="480"/>
            </a:xfrm>
          </p:grpSpPr>
          <p:sp>
            <p:nvSpPr>
              <p:cNvPr id="55394" name="Oval 98"/>
              <p:cNvSpPr>
                <a:spLocks noChangeArrowheads="1"/>
              </p:cNvSpPr>
              <p:nvPr/>
            </p:nvSpPr>
            <p:spPr bwMode="auto">
              <a:xfrm>
                <a:off x="2490" y="768"/>
                <a:ext cx="66" cy="48"/>
              </a:xfrm>
              <a:prstGeom prst="ellipse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sp>
            <p:nvSpPr>
              <p:cNvPr id="55395" name="Oval 99"/>
              <p:cNvSpPr>
                <a:spLocks noChangeArrowheads="1"/>
              </p:cNvSpPr>
              <p:nvPr/>
            </p:nvSpPr>
            <p:spPr bwMode="auto">
              <a:xfrm>
                <a:off x="2382" y="1152"/>
                <a:ext cx="306" cy="96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tint val="41176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cxnSp>
            <p:nvCxnSpPr>
              <p:cNvPr id="55396" name="AutoShape 100"/>
              <p:cNvCxnSpPr>
                <a:cxnSpLocks noChangeShapeType="1"/>
                <a:stCxn id="55394" idx="2"/>
                <a:endCxn id="55395" idx="2"/>
              </p:cNvCxnSpPr>
              <p:nvPr/>
            </p:nvCxnSpPr>
            <p:spPr bwMode="auto">
              <a:xfrm flipH="1">
                <a:off x="2382" y="792"/>
                <a:ext cx="108" cy="40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</p:cxnSp>
          <p:cxnSp>
            <p:nvCxnSpPr>
              <p:cNvPr id="55397" name="AutoShape 101"/>
              <p:cNvCxnSpPr>
                <a:cxnSpLocks noChangeShapeType="1"/>
                <a:stCxn id="55394" idx="6"/>
                <a:endCxn id="55395" idx="6"/>
              </p:cNvCxnSpPr>
              <p:nvPr/>
            </p:nvCxnSpPr>
            <p:spPr bwMode="auto">
              <a:xfrm>
                <a:off x="2556" y="792"/>
                <a:ext cx="132" cy="40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</p:cxnSp>
        </p:grpSp>
        <p:grpSp>
          <p:nvGrpSpPr>
            <p:cNvPr id="14" name="Group 102"/>
            <p:cNvGrpSpPr>
              <a:grpSpLocks/>
            </p:cNvGrpSpPr>
            <p:nvPr/>
          </p:nvGrpSpPr>
          <p:grpSpPr bwMode="auto">
            <a:xfrm>
              <a:off x="4638" y="2810"/>
              <a:ext cx="306" cy="480"/>
              <a:chOff x="2382" y="768"/>
              <a:chExt cx="306" cy="480"/>
            </a:xfrm>
          </p:grpSpPr>
          <p:sp>
            <p:nvSpPr>
              <p:cNvPr id="55399" name="Oval 103"/>
              <p:cNvSpPr>
                <a:spLocks noChangeArrowheads="1"/>
              </p:cNvSpPr>
              <p:nvPr/>
            </p:nvSpPr>
            <p:spPr bwMode="auto">
              <a:xfrm>
                <a:off x="2490" y="768"/>
                <a:ext cx="66" cy="48"/>
              </a:xfrm>
              <a:prstGeom prst="ellipse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sp>
            <p:nvSpPr>
              <p:cNvPr id="55400" name="Oval 104"/>
              <p:cNvSpPr>
                <a:spLocks noChangeArrowheads="1"/>
              </p:cNvSpPr>
              <p:nvPr/>
            </p:nvSpPr>
            <p:spPr bwMode="auto">
              <a:xfrm>
                <a:off x="2382" y="1152"/>
                <a:ext cx="306" cy="96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tint val="41176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cxnSp>
            <p:nvCxnSpPr>
              <p:cNvPr id="55401" name="AutoShape 105"/>
              <p:cNvCxnSpPr>
                <a:cxnSpLocks noChangeShapeType="1"/>
                <a:stCxn id="55399" idx="2"/>
                <a:endCxn id="55400" idx="2"/>
              </p:cNvCxnSpPr>
              <p:nvPr/>
            </p:nvCxnSpPr>
            <p:spPr bwMode="auto">
              <a:xfrm flipH="1">
                <a:off x="2382" y="792"/>
                <a:ext cx="108" cy="40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</p:cxnSp>
          <p:cxnSp>
            <p:nvCxnSpPr>
              <p:cNvPr id="55402" name="AutoShape 106"/>
              <p:cNvCxnSpPr>
                <a:cxnSpLocks noChangeShapeType="1"/>
                <a:stCxn id="55399" idx="6"/>
                <a:endCxn id="55400" idx="6"/>
              </p:cNvCxnSpPr>
              <p:nvPr/>
            </p:nvCxnSpPr>
            <p:spPr bwMode="auto">
              <a:xfrm>
                <a:off x="2556" y="792"/>
                <a:ext cx="132" cy="40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</p:cxnSp>
        </p:grpSp>
        <p:grpSp>
          <p:nvGrpSpPr>
            <p:cNvPr id="15" name="Group 107"/>
            <p:cNvGrpSpPr>
              <a:grpSpLocks/>
            </p:cNvGrpSpPr>
            <p:nvPr/>
          </p:nvGrpSpPr>
          <p:grpSpPr bwMode="auto">
            <a:xfrm>
              <a:off x="4638" y="3218"/>
              <a:ext cx="306" cy="480"/>
              <a:chOff x="2382" y="768"/>
              <a:chExt cx="306" cy="480"/>
            </a:xfrm>
          </p:grpSpPr>
          <p:sp>
            <p:nvSpPr>
              <p:cNvPr id="55404" name="Oval 108"/>
              <p:cNvSpPr>
                <a:spLocks noChangeArrowheads="1"/>
              </p:cNvSpPr>
              <p:nvPr/>
            </p:nvSpPr>
            <p:spPr bwMode="auto">
              <a:xfrm>
                <a:off x="2490" y="768"/>
                <a:ext cx="66" cy="48"/>
              </a:xfrm>
              <a:prstGeom prst="ellipse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sp>
            <p:nvSpPr>
              <p:cNvPr id="55405" name="Oval 109"/>
              <p:cNvSpPr>
                <a:spLocks noChangeArrowheads="1"/>
              </p:cNvSpPr>
              <p:nvPr/>
            </p:nvSpPr>
            <p:spPr bwMode="auto">
              <a:xfrm>
                <a:off x="2382" y="1152"/>
                <a:ext cx="306" cy="96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tint val="41176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cxnSp>
            <p:nvCxnSpPr>
              <p:cNvPr id="55406" name="AutoShape 110"/>
              <p:cNvCxnSpPr>
                <a:cxnSpLocks noChangeShapeType="1"/>
                <a:stCxn id="55404" idx="2"/>
                <a:endCxn id="55405" idx="2"/>
              </p:cNvCxnSpPr>
              <p:nvPr/>
            </p:nvCxnSpPr>
            <p:spPr bwMode="auto">
              <a:xfrm flipH="1">
                <a:off x="2382" y="792"/>
                <a:ext cx="108" cy="40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</p:cxnSp>
          <p:cxnSp>
            <p:nvCxnSpPr>
              <p:cNvPr id="55407" name="AutoShape 111"/>
              <p:cNvCxnSpPr>
                <a:cxnSpLocks noChangeShapeType="1"/>
                <a:stCxn id="55404" idx="6"/>
                <a:endCxn id="55405" idx="6"/>
              </p:cNvCxnSpPr>
              <p:nvPr/>
            </p:nvCxnSpPr>
            <p:spPr bwMode="auto">
              <a:xfrm>
                <a:off x="2556" y="792"/>
                <a:ext cx="132" cy="40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</p:cxnSp>
        </p:grpSp>
      </p:grpSp>
      <p:sp>
        <p:nvSpPr>
          <p:cNvPr id="55408" name="Text Box 112"/>
          <p:cNvSpPr txBox="1">
            <a:spLocks noChangeArrowheads="1"/>
          </p:cNvSpPr>
          <p:nvPr/>
        </p:nvSpPr>
        <p:spPr bwMode="auto">
          <a:xfrm>
            <a:off x="428644" y="3434273"/>
            <a:ext cx="7857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Noise</a:t>
            </a:r>
            <a:endParaRPr lang="ja-JP" altLang="en-US" sz="2000" b="1" dirty="0"/>
          </a:p>
        </p:txBody>
      </p:sp>
      <p:sp>
        <p:nvSpPr>
          <p:cNvPr id="55410" name="Line 114"/>
          <p:cNvSpPr>
            <a:spLocks noChangeShapeType="1"/>
          </p:cNvSpPr>
          <p:nvPr/>
        </p:nvSpPr>
        <p:spPr bwMode="auto">
          <a:xfrm>
            <a:off x="3657600" y="2130186"/>
            <a:ext cx="1905000" cy="0"/>
          </a:xfrm>
          <a:prstGeom prst="line">
            <a:avLst/>
          </a:prstGeom>
          <a:noFill/>
          <a:ln w="38100">
            <a:solidFill>
              <a:srgbClr val="99CCFF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5411" name="Line 115"/>
          <p:cNvSpPr>
            <a:spLocks noChangeShapeType="1"/>
          </p:cNvSpPr>
          <p:nvPr/>
        </p:nvSpPr>
        <p:spPr bwMode="auto">
          <a:xfrm>
            <a:off x="3657600" y="2739786"/>
            <a:ext cx="1905000" cy="0"/>
          </a:xfrm>
          <a:prstGeom prst="line">
            <a:avLst/>
          </a:prstGeom>
          <a:noFill/>
          <a:ln w="38100">
            <a:solidFill>
              <a:srgbClr val="99CCFF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5412" name="Line 116"/>
          <p:cNvSpPr>
            <a:spLocks noChangeShapeType="1"/>
          </p:cNvSpPr>
          <p:nvPr/>
        </p:nvSpPr>
        <p:spPr bwMode="auto">
          <a:xfrm>
            <a:off x="3657600" y="3349386"/>
            <a:ext cx="1905000" cy="0"/>
          </a:xfrm>
          <a:prstGeom prst="line">
            <a:avLst/>
          </a:prstGeom>
          <a:noFill/>
          <a:ln w="38100">
            <a:solidFill>
              <a:srgbClr val="99CCFF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5413" name="Line 117"/>
          <p:cNvSpPr>
            <a:spLocks noChangeShapeType="1"/>
          </p:cNvSpPr>
          <p:nvPr/>
        </p:nvSpPr>
        <p:spPr bwMode="auto">
          <a:xfrm>
            <a:off x="3657600" y="4035186"/>
            <a:ext cx="1905000" cy="0"/>
          </a:xfrm>
          <a:prstGeom prst="line">
            <a:avLst/>
          </a:prstGeom>
          <a:noFill/>
          <a:ln w="38100">
            <a:solidFill>
              <a:srgbClr val="99CCFF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5414" name="Line 118"/>
          <p:cNvSpPr>
            <a:spLocks noChangeShapeType="1"/>
          </p:cNvSpPr>
          <p:nvPr/>
        </p:nvSpPr>
        <p:spPr bwMode="auto">
          <a:xfrm>
            <a:off x="3657600" y="4644786"/>
            <a:ext cx="1905000" cy="0"/>
          </a:xfrm>
          <a:prstGeom prst="line">
            <a:avLst/>
          </a:prstGeom>
          <a:noFill/>
          <a:ln w="38100">
            <a:solidFill>
              <a:srgbClr val="99CCFF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5415" name="Line 119"/>
          <p:cNvSpPr>
            <a:spLocks noChangeShapeType="1"/>
          </p:cNvSpPr>
          <p:nvPr/>
        </p:nvSpPr>
        <p:spPr bwMode="auto">
          <a:xfrm>
            <a:off x="3657600" y="5254386"/>
            <a:ext cx="1905000" cy="0"/>
          </a:xfrm>
          <a:prstGeom prst="line">
            <a:avLst/>
          </a:prstGeom>
          <a:noFill/>
          <a:ln w="38100">
            <a:solidFill>
              <a:srgbClr val="99CCFF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5416" name="Line 120"/>
          <p:cNvSpPr>
            <a:spLocks noChangeShapeType="1"/>
          </p:cNvSpPr>
          <p:nvPr/>
        </p:nvSpPr>
        <p:spPr bwMode="auto">
          <a:xfrm>
            <a:off x="3810000" y="5962764"/>
            <a:ext cx="160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grpSp>
        <p:nvGrpSpPr>
          <p:cNvPr id="16" name="Group 139"/>
          <p:cNvGrpSpPr>
            <a:grpSpLocks/>
          </p:cNvGrpSpPr>
          <p:nvPr/>
        </p:nvGrpSpPr>
        <p:grpSpPr bwMode="auto">
          <a:xfrm>
            <a:off x="2286000" y="1671399"/>
            <a:ext cx="4648200" cy="3868738"/>
            <a:chOff x="1400" y="959"/>
            <a:chExt cx="2928" cy="2437"/>
          </a:xfrm>
        </p:grpSpPr>
        <p:sp>
          <p:nvSpPr>
            <p:cNvPr id="55418" name="Rectangle 122"/>
            <p:cNvSpPr>
              <a:spLocks noChangeArrowheads="1"/>
            </p:cNvSpPr>
            <p:nvPr/>
          </p:nvSpPr>
          <p:spPr bwMode="auto">
            <a:xfrm>
              <a:off x="1400" y="2237"/>
              <a:ext cx="2928" cy="115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5419" name="Text Box 123"/>
            <p:cNvSpPr txBox="1">
              <a:spLocks noChangeArrowheads="1"/>
            </p:cNvSpPr>
            <p:nvPr/>
          </p:nvSpPr>
          <p:spPr bwMode="auto">
            <a:xfrm>
              <a:off x="2602" y="2236"/>
              <a:ext cx="55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chemeClr val="accent2"/>
                  </a:solidFill>
                </a:rPr>
                <a:t>Symbol</a:t>
              </a:r>
              <a:endParaRPr lang="ja-JP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21" name="Text Box 123"/>
            <p:cNvSpPr txBox="1">
              <a:spLocks noChangeArrowheads="1"/>
            </p:cNvSpPr>
            <p:nvPr/>
          </p:nvSpPr>
          <p:spPr bwMode="auto">
            <a:xfrm>
              <a:off x="2602" y="959"/>
              <a:ext cx="47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chemeClr val="accent2"/>
                  </a:solidFill>
                </a:rPr>
                <a:t>Image</a:t>
              </a:r>
              <a:endParaRPr lang="ja-JP" altLang="en-US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7" name="Group 138"/>
          <p:cNvGrpSpPr>
            <a:grpSpLocks/>
          </p:cNvGrpSpPr>
          <p:nvPr/>
        </p:nvGrpSpPr>
        <p:grpSpPr bwMode="auto">
          <a:xfrm>
            <a:off x="2282825" y="5595703"/>
            <a:ext cx="4648200" cy="661988"/>
            <a:chOff x="1398" y="3431"/>
            <a:chExt cx="2928" cy="417"/>
          </a:xfrm>
        </p:grpSpPr>
        <p:sp>
          <p:nvSpPr>
            <p:cNvPr id="55425" name="Rectangle 129"/>
            <p:cNvSpPr>
              <a:spLocks noChangeArrowheads="1"/>
            </p:cNvSpPr>
            <p:nvPr/>
          </p:nvSpPr>
          <p:spPr bwMode="auto">
            <a:xfrm>
              <a:off x="1398" y="3450"/>
              <a:ext cx="2928" cy="39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55426" name="Text Box 130"/>
            <p:cNvSpPr txBox="1">
              <a:spLocks noChangeArrowheads="1"/>
            </p:cNvSpPr>
            <p:nvPr/>
          </p:nvSpPr>
          <p:spPr bwMode="auto">
            <a:xfrm>
              <a:off x="2587" y="3431"/>
              <a:ext cx="5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ja-JP" dirty="0" smtClean="0">
                  <a:solidFill>
                    <a:schemeClr val="accent2"/>
                  </a:solidFill>
                </a:rPr>
                <a:t>Physics</a:t>
              </a:r>
              <a:endParaRPr lang="ja-JP" alt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55427" name="Rectangle 131"/>
          <p:cNvSpPr>
            <a:spLocks noChangeArrowheads="1"/>
          </p:cNvSpPr>
          <p:nvPr/>
        </p:nvSpPr>
        <p:spPr bwMode="auto">
          <a:xfrm>
            <a:off x="2286000" y="1679583"/>
            <a:ext cx="4648200" cy="194761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5442" name="Text Box 146"/>
          <p:cNvSpPr txBox="1">
            <a:spLocks noChangeArrowheads="1"/>
          </p:cNvSpPr>
          <p:nvPr/>
        </p:nvSpPr>
        <p:spPr bwMode="auto">
          <a:xfrm>
            <a:off x="2599295" y="1077851"/>
            <a:ext cx="117981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2400" dirty="0" smtClean="0"/>
              <a:t>Speaker</a:t>
            </a:r>
            <a:endParaRPr lang="ja-JP" altLang="en-US" sz="2400" dirty="0"/>
          </a:p>
        </p:txBody>
      </p:sp>
      <p:sp>
        <p:nvSpPr>
          <p:cNvPr id="55443" name="Text Box 147"/>
          <p:cNvSpPr txBox="1">
            <a:spLocks noChangeArrowheads="1"/>
          </p:cNvSpPr>
          <p:nvPr/>
        </p:nvSpPr>
        <p:spPr bwMode="auto">
          <a:xfrm>
            <a:off x="5461139" y="1077851"/>
            <a:ext cx="117814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2400" dirty="0" smtClean="0"/>
              <a:t>Listener</a:t>
            </a:r>
            <a:endParaRPr lang="ja-JP" altLang="en-US" sz="2400" dirty="0"/>
          </a:p>
        </p:txBody>
      </p:sp>
      <p:sp>
        <p:nvSpPr>
          <p:cNvPr id="120" name="スライド番号プレースホルダ 1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BD80-3F21-424A-8650-025829B33D15}" type="slidenum">
              <a:rPr lang="en-US" altLang="ja-JP" smtClean="0"/>
              <a:pPr/>
              <a:t>5</a:t>
            </a:fld>
            <a:endParaRPr lang="en-US" altLang="ja-JP"/>
          </a:p>
        </p:txBody>
      </p:sp>
      <p:pic>
        <p:nvPicPr>
          <p:cNvPr id="201731" name="Picture 3" descr="C:\Users\ri\AppData\Local\Microsoft\Windows\Temporary Internet Files\Content.IE5\XSCYX408\MC90030429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71" y="956293"/>
            <a:ext cx="1457941" cy="69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734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9"/>
          <p:cNvSpPr>
            <a:spLocks noChangeArrowheads="1"/>
          </p:cNvSpPr>
          <p:nvPr/>
        </p:nvSpPr>
        <p:spPr bwMode="auto">
          <a:xfrm>
            <a:off x="152400" y="1371599"/>
            <a:ext cx="8839200" cy="48736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92919" y="499533"/>
            <a:ext cx="8079581" cy="83337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dirty="0" smtClean="0"/>
              <a:t>System Architecture</a:t>
            </a:r>
            <a:endParaRPr lang="ja-JP" altLang="en-US" dirty="0" smtClean="0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2362200" y="1752600"/>
            <a:ext cx="1981200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400" dirty="0" smtClean="0">
                <a:latin typeface="Calibri" pitchFamily="34" charset="0"/>
              </a:rPr>
              <a:t>ASR</a:t>
            </a:r>
            <a:endParaRPr lang="ja-JP" altLang="en-US" sz="2400" dirty="0">
              <a:latin typeface="Calibri" pitchFamily="34" charset="0"/>
            </a:endParaRP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4800600" y="1752600"/>
            <a:ext cx="1981200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400" dirty="0" smtClean="0">
                <a:latin typeface="Calibri" pitchFamily="34" charset="0"/>
              </a:rPr>
              <a:t>SLU</a:t>
            </a:r>
            <a:endParaRPr lang="ja-JP" altLang="en-US" sz="2400" dirty="0">
              <a:latin typeface="Calibri" pitchFamily="34" charset="0"/>
            </a:endParaRP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4800600" y="3761504"/>
            <a:ext cx="1981200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400" dirty="0" smtClean="0">
                <a:latin typeface="Calibri" pitchFamily="34" charset="0"/>
              </a:rPr>
              <a:t>Generation</a:t>
            </a:r>
            <a:endParaRPr lang="ja-JP" altLang="en-US" sz="2400" dirty="0">
              <a:latin typeface="Calibri" pitchFamily="34" charset="0"/>
            </a:endParaRP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2362200" y="3771232"/>
            <a:ext cx="1981200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400" dirty="0" smtClean="0">
                <a:latin typeface="Calibri" pitchFamily="34" charset="0"/>
              </a:rPr>
              <a:t>TTS</a:t>
            </a:r>
            <a:endParaRPr lang="ja-JP" altLang="en-US" sz="2400" dirty="0">
              <a:latin typeface="Calibri" pitchFamily="34" charset="0"/>
            </a:endParaRP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4343400" y="1981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4343400" y="4048472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1905000" y="1981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H="1">
            <a:off x="1905000" y="3999832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228600" y="1751013"/>
            <a:ext cx="14274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Calibri" pitchFamily="34" charset="0"/>
              </a:rPr>
              <a:t>User’s</a:t>
            </a:r>
          </a:p>
          <a:p>
            <a:r>
              <a:rPr lang="en-US" altLang="ja-JP" sz="2400" dirty="0" smtClean="0">
                <a:latin typeface="Calibri" pitchFamily="34" charset="0"/>
              </a:rPr>
              <a:t>Utterance</a:t>
            </a:r>
            <a:endParaRPr lang="ja-JP" altLang="en-US" sz="2400" dirty="0">
              <a:latin typeface="Calibri" pitchFamily="34" charset="0"/>
            </a:endParaRP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402080" y="3769645"/>
            <a:ext cx="14274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Calibri" pitchFamily="34" charset="0"/>
              </a:rPr>
              <a:t>System’s</a:t>
            </a:r>
          </a:p>
          <a:p>
            <a:r>
              <a:rPr lang="en-US" altLang="ja-JP" sz="2400" dirty="0" smtClean="0">
                <a:latin typeface="Calibri" pitchFamily="34" charset="0"/>
              </a:rPr>
              <a:t>Utterance</a:t>
            </a:r>
            <a:endParaRPr lang="ja-JP" altLang="en-US" sz="2400" dirty="0">
              <a:latin typeface="Calibri" pitchFamily="34" charset="0"/>
            </a:endParaRPr>
          </a:p>
        </p:txBody>
      </p:sp>
      <p:sp>
        <p:nvSpPr>
          <p:cNvPr id="15383" name="スライド番号プレースホルダ 2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535D68-825F-42F9-848B-F4EE24AA7A54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ja-JP" altLang="en-US" smtClean="0"/>
          </a:p>
        </p:txBody>
      </p:sp>
      <p:sp>
        <p:nvSpPr>
          <p:cNvPr id="31" name="円柱 30"/>
          <p:cNvSpPr/>
          <p:nvPr/>
        </p:nvSpPr>
        <p:spPr bwMode="auto">
          <a:xfrm>
            <a:off x="2732798" y="2827824"/>
            <a:ext cx="1343089" cy="587216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AM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2" name="円柱 31"/>
          <p:cNvSpPr/>
          <p:nvPr/>
        </p:nvSpPr>
        <p:spPr bwMode="auto">
          <a:xfrm>
            <a:off x="2732798" y="2393008"/>
            <a:ext cx="1343089" cy="587216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LM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33" name="直線コネクタ 32"/>
          <p:cNvCxnSpPr/>
          <p:nvPr/>
        </p:nvCxnSpPr>
        <p:spPr bwMode="auto">
          <a:xfrm rot="5400000" flipH="1" flipV="1">
            <a:off x="3288839" y="2379308"/>
            <a:ext cx="163592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円柱 35"/>
          <p:cNvSpPr/>
          <p:nvPr/>
        </p:nvSpPr>
        <p:spPr bwMode="auto">
          <a:xfrm>
            <a:off x="2703614" y="5261586"/>
            <a:ext cx="1343089" cy="587216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AM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7" name="円柱 36"/>
          <p:cNvSpPr/>
          <p:nvPr/>
        </p:nvSpPr>
        <p:spPr bwMode="auto">
          <a:xfrm>
            <a:off x="2703614" y="4370150"/>
            <a:ext cx="1343089" cy="1027628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Accent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>
                <a:latin typeface="Arial" charset="0"/>
                <a:ea typeface="ＭＳ Ｐゴシック" pitchFamily="50" charset="-128"/>
              </a:rPr>
              <a:t>F0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38" name="直線コネクタ 37"/>
          <p:cNvCxnSpPr/>
          <p:nvPr/>
        </p:nvCxnSpPr>
        <p:spPr bwMode="auto">
          <a:xfrm rot="5400000" flipH="1" flipV="1">
            <a:off x="3288839" y="4385634"/>
            <a:ext cx="163592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円柱 40"/>
          <p:cNvSpPr/>
          <p:nvPr/>
        </p:nvSpPr>
        <p:spPr bwMode="auto">
          <a:xfrm>
            <a:off x="4946521" y="2827824"/>
            <a:ext cx="1694232" cy="587216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Slot tag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2" name="円柱 41"/>
          <p:cNvSpPr/>
          <p:nvPr/>
        </p:nvSpPr>
        <p:spPr bwMode="auto">
          <a:xfrm>
            <a:off x="4946521" y="2393008"/>
            <a:ext cx="1694232" cy="587216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>
                <a:latin typeface="Arial" charset="0"/>
                <a:ea typeface="ＭＳ Ｐゴシック" pitchFamily="50" charset="-128"/>
              </a:rPr>
              <a:t>Intent/Domain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43" name="直線コネクタ 42"/>
          <p:cNvCxnSpPr/>
          <p:nvPr/>
        </p:nvCxnSpPr>
        <p:spPr bwMode="auto">
          <a:xfrm rot="5400000" flipH="1" flipV="1">
            <a:off x="5707784" y="2379308"/>
            <a:ext cx="163592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円柱 48"/>
          <p:cNvSpPr/>
          <p:nvPr/>
        </p:nvSpPr>
        <p:spPr bwMode="auto">
          <a:xfrm>
            <a:off x="4946521" y="4824422"/>
            <a:ext cx="1694232" cy="587216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RDB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0" name="円柱 49"/>
          <p:cNvSpPr/>
          <p:nvPr/>
        </p:nvSpPr>
        <p:spPr bwMode="auto">
          <a:xfrm>
            <a:off x="4946521" y="4389606"/>
            <a:ext cx="1694232" cy="587216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Template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51" name="直線コネクタ 50"/>
          <p:cNvCxnSpPr/>
          <p:nvPr/>
        </p:nvCxnSpPr>
        <p:spPr bwMode="auto">
          <a:xfrm rot="5400000" flipH="1" flipV="1">
            <a:off x="5707784" y="4375906"/>
            <a:ext cx="163592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曲線コネクタ 52"/>
          <p:cNvCxnSpPr>
            <a:stCxn id="16389" idx="3"/>
            <a:endCxn id="16391" idx="3"/>
          </p:cNvCxnSpPr>
          <p:nvPr/>
        </p:nvCxnSpPr>
        <p:spPr bwMode="auto">
          <a:xfrm>
            <a:off x="6781800" y="2019300"/>
            <a:ext cx="1588" cy="2008904"/>
          </a:xfrm>
          <a:prstGeom prst="curvedConnector3">
            <a:avLst>
              <a:gd name="adj1" fmla="val 37673249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7210610" y="2746752"/>
            <a:ext cx="1524000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400" dirty="0" smtClean="0">
                <a:latin typeface="Calibri" pitchFamily="34" charset="0"/>
              </a:rPr>
              <a:t>DM</a:t>
            </a:r>
            <a:endParaRPr lang="ja-JP" altLang="en-US" sz="2400" dirty="0">
              <a:latin typeface="Calibri" pitchFamily="34" charset="0"/>
            </a:endParaRPr>
          </a:p>
        </p:txBody>
      </p:sp>
      <p:cxnSp>
        <p:nvCxnSpPr>
          <p:cNvPr id="27" name="直線コネクタ 26"/>
          <p:cNvCxnSpPr/>
          <p:nvPr/>
        </p:nvCxnSpPr>
        <p:spPr bwMode="auto">
          <a:xfrm rot="5400000" flipH="1" flipV="1">
            <a:off x="7820512" y="3438446"/>
            <a:ext cx="303970" cy="29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円柱 33"/>
          <p:cNvSpPr/>
          <p:nvPr/>
        </p:nvSpPr>
        <p:spPr bwMode="auto">
          <a:xfrm>
            <a:off x="7574748" y="4389606"/>
            <a:ext cx="801566" cy="587216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/>
              <a:t>Beliefs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5" name="円柱 24"/>
          <p:cNvSpPr/>
          <p:nvPr/>
        </p:nvSpPr>
        <p:spPr bwMode="auto">
          <a:xfrm>
            <a:off x="7485653" y="3957832"/>
            <a:ext cx="979756" cy="587216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Context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" name="円柱 23"/>
          <p:cNvSpPr/>
          <p:nvPr/>
        </p:nvSpPr>
        <p:spPr bwMode="auto">
          <a:xfrm>
            <a:off x="7421531" y="3523016"/>
            <a:ext cx="1107997" cy="587216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States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1177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Related Keywords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ja-JP" dirty="0" smtClean="0"/>
              <a:t>Reasoning, solving</a:t>
            </a:r>
          </a:p>
          <a:p>
            <a:r>
              <a:rPr lang="en-US" altLang="ja-JP" dirty="0" smtClean="0"/>
              <a:t>Strategy, initiative</a:t>
            </a:r>
          </a:p>
          <a:p>
            <a:r>
              <a:rPr lang="en-US" altLang="ja-JP" dirty="0" smtClean="0"/>
              <a:t>Engagement</a:t>
            </a:r>
          </a:p>
          <a:p>
            <a:r>
              <a:rPr lang="en-US" altLang="ja-JP" dirty="0" smtClean="0"/>
              <a:t>Dialog error handling</a:t>
            </a:r>
          </a:p>
          <a:p>
            <a:r>
              <a:rPr lang="en-US" altLang="ja-JP" dirty="0" smtClean="0"/>
              <a:t>Cooperative interaction</a:t>
            </a:r>
          </a:p>
          <a:p>
            <a:r>
              <a:rPr lang="en-US" altLang="ja-JP" dirty="0" smtClean="0"/>
              <a:t>Adaptation</a:t>
            </a:r>
          </a:p>
          <a:p>
            <a:r>
              <a:rPr lang="en-US" altLang="ja-JP" dirty="0" smtClean="0"/>
              <a:t>User model</a:t>
            </a:r>
          </a:p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230494" cy="4351338"/>
          </a:xfrm>
        </p:spPr>
        <p:txBody>
          <a:bodyPr/>
          <a:lstStyle/>
          <a:p>
            <a:r>
              <a:rPr lang="en-US" altLang="ja-JP" dirty="0" smtClean="0"/>
              <a:t>Conversational</a:t>
            </a:r>
          </a:p>
          <a:p>
            <a:r>
              <a:rPr lang="en-US" altLang="ja-JP" dirty="0" smtClean="0"/>
              <a:t>Emotions</a:t>
            </a:r>
          </a:p>
          <a:p>
            <a:r>
              <a:rPr lang="en-US" altLang="ja-JP" dirty="0" smtClean="0"/>
              <a:t>Non-verbal / multimodal</a:t>
            </a:r>
          </a:p>
          <a:p>
            <a:r>
              <a:rPr lang="en-US" altLang="ja-JP" dirty="0" smtClean="0"/>
              <a:t>Embodied agent</a:t>
            </a:r>
          </a:p>
          <a:p>
            <a:r>
              <a:rPr lang="en-US" altLang="ja-JP" dirty="0" smtClean="0"/>
              <a:t>Humanoid agent</a:t>
            </a:r>
            <a:endParaRPr lang="en-US" altLang="ja-JP" dirty="0"/>
          </a:p>
          <a:p>
            <a:r>
              <a:rPr lang="en-US" altLang="ja-JP" dirty="0" smtClean="0"/>
              <a:t>Humanoid robot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4324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Typical dialogue tasks for research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Automated information retrieval</a:t>
            </a:r>
          </a:p>
          <a:p>
            <a:pPr lvl="1"/>
            <a:r>
              <a:rPr kumimoji="1" lang="en-US" altLang="ja-JP" dirty="0" smtClean="0"/>
              <a:t>Flight information, weather forecast, sports, </a:t>
            </a:r>
            <a:r>
              <a:rPr kumimoji="1" lang="en-US" altLang="ja-JP" dirty="0" err="1" smtClean="0"/>
              <a:t>etc</a:t>
            </a:r>
            <a:r>
              <a:rPr kumimoji="1" lang="en-US" altLang="ja-JP" dirty="0" smtClean="0"/>
              <a:t>…</a:t>
            </a:r>
          </a:p>
          <a:p>
            <a:pPr lvl="1"/>
            <a:r>
              <a:rPr lang="en-US" altLang="ja-JP" dirty="0" smtClean="0"/>
              <a:t>Web search, map search, …</a:t>
            </a:r>
            <a:endParaRPr kumimoji="1" lang="en-US" altLang="ja-JP" dirty="0" smtClean="0"/>
          </a:p>
          <a:p>
            <a:r>
              <a:rPr lang="en-US" altLang="ja-JP" dirty="0" smtClean="0"/>
              <a:t>Online Transaction</a:t>
            </a:r>
          </a:p>
          <a:p>
            <a:pPr lvl="1"/>
            <a:r>
              <a:rPr lang="en-US" altLang="ja-JP" dirty="0" smtClean="0"/>
              <a:t>Hotel booking, car rental</a:t>
            </a:r>
          </a:p>
          <a:p>
            <a:pPr lvl="1"/>
            <a:r>
              <a:rPr kumimoji="1" lang="en-US" altLang="ja-JP" dirty="0" smtClean="0"/>
              <a:t>Car navigation</a:t>
            </a:r>
          </a:p>
          <a:p>
            <a:r>
              <a:rPr lang="en-US" altLang="ja-JP" dirty="0" smtClean="0"/>
              <a:t>Question and Answering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Automatic response for customer call</a:t>
            </a:r>
          </a:p>
          <a:p>
            <a:pPr lvl="1"/>
            <a:r>
              <a:rPr lang="en-US" altLang="ja-JP" dirty="0" smtClean="0"/>
              <a:t>Open / close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121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2168398" y="2007862"/>
            <a:ext cx="3314443" cy="36464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Future systems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1763688" y="1844824"/>
            <a:ext cx="0" cy="39604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384456" y="3455712"/>
            <a:ext cx="1284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Intelligence</a:t>
            </a:r>
            <a:endParaRPr kumimoji="1" lang="ja-JP" altLang="en-US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49687" y="6302096"/>
            <a:ext cx="1754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Task </a:t>
            </a:r>
            <a:r>
              <a:rPr lang="en-US" altLang="ja-JP" b="1" dirty="0"/>
              <a:t>complexity</a:t>
            </a:r>
            <a:endParaRPr kumimoji="1" lang="ja-JP" altLang="en-US" b="1" dirty="0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1763688" y="5805264"/>
            <a:ext cx="56886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下矢印 11"/>
          <p:cNvSpPr/>
          <p:nvPr/>
        </p:nvSpPr>
        <p:spPr>
          <a:xfrm rot="14356322">
            <a:off x="4060876" y="1716531"/>
            <a:ext cx="1094256" cy="421702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79712" y="5260558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Commands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352284" y="4145492"/>
            <a:ext cx="1294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Paper stand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kumimoji="1" lang="en-US" altLang="ja-JP" dirty="0" smtClean="0"/>
              <a:t>worker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40808" y="2092694"/>
            <a:ext cx="1117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Concierge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857644" y="4239672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Virtual friend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979712" y="4055006"/>
            <a:ext cx="1551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Car Navigation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57458" y="2892015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Open QA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493754" y="4896177"/>
            <a:ext cx="134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Receptionist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962687" y="3329835"/>
            <a:ext cx="1429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Psychological</a:t>
            </a:r>
            <a:br>
              <a:rPr lang="en-US" altLang="ja-JP" dirty="0" smtClean="0"/>
            </a:br>
            <a:r>
              <a:rPr lang="en-US" altLang="ja-JP" dirty="0" smtClean="0"/>
              <a:t>counselor</a:t>
            </a:r>
            <a:endParaRPr kumimoji="1" lang="en-US" altLang="ja-JP" dirty="0" smtClean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795000" y="3416280"/>
            <a:ext cx="1874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Personal Assistant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609170" y="2707349"/>
            <a:ext cx="130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Salesperson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647126" y="4856873"/>
            <a:ext cx="134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Chatting bot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106871" y="585167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Simple </a:t>
            </a:r>
            <a:r>
              <a:rPr kumimoji="1" lang="en-US" altLang="ja-JP" dirty="0" smtClean="0"/>
              <a:t>QA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034219" y="5855820"/>
            <a:ext cx="145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Task-oriented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857644" y="5855820"/>
            <a:ext cx="142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Like a human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706303" y="5316580"/>
            <a:ext cx="1151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Pet robots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2792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1708</TotalTime>
  <Words>1454</Words>
  <Application>Microsoft Macintosh PowerPoint</Application>
  <PresentationFormat>画面に合わせる (4:3)</PresentationFormat>
  <Paragraphs>385</Paragraphs>
  <Slides>30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1" baseType="lpstr">
      <vt:lpstr>Office テーマ</vt:lpstr>
      <vt:lpstr>MMDAgent</vt:lpstr>
      <vt:lpstr>Agenda</vt:lpstr>
      <vt:lpstr>Background and Motivation</vt:lpstr>
      <vt:lpstr>Spoken Dialogue Systems</vt:lpstr>
      <vt:lpstr>What A Speech Communication Conveys</vt:lpstr>
      <vt:lpstr>System Architecture</vt:lpstr>
      <vt:lpstr>Related Keywords</vt:lpstr>
      <vt:lpstr>Typical dialogue tasks for research</vt:lpstr>
      <vt:lpstr>Future systems</vt:lpstr>
      <vt:lpstr>PowerPoint プレゼンテーション</vt:lpstr>
      <vt:lpstr>What a real SDS may want</vt:lpstr>
      <vt:lpstr>Our Motivation</vt:lpstr>
      <vt:lpstr>PowerPoint プレゼンテーション</vt:lpstr>
      <vt:lpstr>MMDAgent</vt:lpstr>
      <vt:lpstr>MMD = MikuMikuDance</vt:lpstr>
      <vt:lpstr>System architecture</vt:lpstr>
      <vt:lpstr>Dialogue FST</vt:lpstr>
      <vt:lpstr>Open Format</vt:lpstr>
      <vt:lpstr>Open Source</vt:lpstr>
      <vt:lpstr>Statistics</vt:lpstr>
      <vt:lpstr>History</vt:lpstr>
      <vt:lpstr>History</vt:lpstr>
      <vt:lpstr>Current Status</vt:lpstr>
      <vt:lpstr>Version 1.6 (2015/12)</vt:lpstr>
      <vt:lpstr>Regexp and variables in FST</vt:lpstr>
      <vt:lpstr>Content packaging</vt:lpstr>
      <vt:lpstr>Platforms (1)</vt:lpstr>
      <vt:lpstr>Platforms (2)</vt:lpstr>
      <vt:lpstr>FST build tools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Development of MMDAgent</dc:title>
  <dc:creator>Akinobu Lee</dc:creator>
  <cp:lastModifiedBy>Sawada Kei</cp:lastModifiedBy>
  <cp:revision>103</cp:revision>
  <dcterms:created xsi:type="dcterms:W3CDTF">2016-01-18T04:31:59Z</dcterms:created>
  <dcterms:modified xsi:type="dcterms:W3CDTF">2016-09-28T05:36:28Z</dcterms:modified>
</cp:coreProperties>
</file>