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9"/>
  </p:notesMasterIdLst>
  <p:handoutMasterIdLst>
    <p:handoutMasterId r:id="rId120"/>
  </p:handoutMasterIdLst>
  <p:sldIdLst>
    <p:sldId id="462" r:id="rId2"/>
    <p:sldId id="723" r:id="rId3"/>
    <p:sldId id="606" r:id="rId4"/>
    <p:sldId id="713" r:id="rId5"/>
    <p:sldId id="463" r:id="rId6"/>
    <p:sldId id="464" r:id="rId7"/>
    <p:sldId id="465" r:id="rId8"/>
    <p:sldId id="468" r:id="rId9"/>
    <p:sldId id="471" r:id="rId10"/>
    <p:sldId id="576" r:id="rId11"/>
    <p:sldId id="473" r:id="rId12"/>
    <p:sldId id="477" r:id="rId13"/>
    <p:sldId id="478" r:id="rId14"/>
    <p:sldId id="714" r:id="rId15"/>
    <p:sldId id="655" r:id="rId16"/>
    <p:sldId id="656" r:id="rId17"/>
    <p:sldId id="664" r:id="rId18"/>
    <p:sldId id="657" r:id="rId19"/>
    <p:sldId id="663" r:id="rId20"/>
    <p:sldId id="665" r:id="rId21"/>
    <p:sldId id="666" r:id="rId22"/>
    <p:sldId id="662" r:id="rId23"/>
    <p:sldId id="489" r:id="rId24"/>
    <p:sldId id="490" r:id="rId25"/>
    <p:sldId id="491" r:id="rId26"/>
    <p:sldId id="492" r:id="rId27"/>
    <p:sldId id="439" r:id="rId28"/>
    <p:sldId id="391" r:id="rId29"/>
    <p:sldId id="335" r:id="rId30"/>
    <p:sldId id="347" r:id="rId31"/>
    <p:sldId id="348" r:id="rId32"/>
    <p:sldId id="349" r:id="rId33"/>
    <p:sldId id="350" r:id="rId34"/>
    <p:sldId id="392" r:id="rId35"/>
    <p:sldId id="319" r:id="rId36"/>
    <p:sldId id="320" r:id="rId37"/>
    <p:sldId id="321" r:id="rId38"/>
    <p:sldId id="341" r:id="rId39"/>
    <p:sldId id="325" r:id="rId40"/>
    <p:sldId id="442" r:id="rId41"/>
    <p:sldId id="395" r:id="rId42"/>
    <p:sldId id="326" r:id="rId43"/>
    <p:sldId id="327" r:id="rId44"/>
    <p:sldId id="328" r:id="rId45"/>
    <p:sldId id="612" r:id="rId46"/>
    <p:sldId id="668" r:id="rId47"/>
    <p:sldId id="669" r:id="rId48"/>
    <p:sldId id="670" r:id="rId49"/>
    <p:sldId id="671" r:id="rId50"/>
    <p:sldId id="672" r:id="rId51"/>
    <p:sldId id="673" r:id="rId52"/>
    <p:sldId id="674" r:id="rId53"/>
    <p:sldId id="687" r:id="rId54"/>
    <p:sldId id="689" r:id="rId55"/>
    <p:sldId id="718" r:id="rId56"/>
    <p:sldId id="688" r:id="rId57"/>
    <p:sldId id="677" r:id="rId58"/>
    <p:sldId id="678" r:id="rId59"/>
    <p:sldId id="744" r:id="rId60"/>
    <p:sldId id="679" r:id="rId61"/>
    <p:sldId id="680" r:id="rId62"/>
    <p:sldId id="681" r:id="rId63"/>
    <p:sldId id="682" r:id="rId64"/>
    <p:sldId id="684" r:id="rId65"/>
    <p:sldId id="354" r:id="rId66"/>
    <p:sldId id="712" r:id="rId67"/>
    <p:sldId id="461" r:id="rId68"/>
    <p:sldId id="452" r:id="rId69"/>
    <p:sldId id="397" r:id="rId70"/>
    <p:sldId id="398" r:id="rId71"/>
    <p:sldId id="735" r:id="rId72"/>
    <p:sldId id="690" r:id="rId73"/>
    <p:sldId id="691" r:id="rId74"/>
    <p:sldId id="692" r:id="rId75"/>
    <p:sldId id="696" r:id="rId76"/>
    <p:sldId id="695" r:id="rId77"/>
    <p:sldId id="724" r:id="rId78"/>
    <p:sldId id="725" r:id="rId79"/>
    <p:sldId id="697" r:id="rId80"/>
    <p:sldId id="747" r:id="rId81"/>
    <p:sldId id="450" r:id="rId82"/>
    <p:sldId id="451" r:id="rId83"/>
    <p:sldId id="736" r:id="rId84"/>
    <p:sldId id="731" r:id="rId85"/>
    <p:sldId id="733" r:id="rId86"/>
    <p:sldId id="706" r:id="rId87"/>
    <p:sldId id="707" r:id="rId88"/>
    <p:sldId id="709" r:id="rId89"/>
    <p:sldId id="710" r:id="rId90"/>
    <p:sldId id="711" r:id="rId91"/>
    <p:sldId id="737" r:id="rId92"/>
    <p:sldId id="738" r:id="rId93"/>
    <p:sldId id="739" r:id="rId94"/>
    <p:sldId id="740" r:id="rId95"/>
    <p:sldId id="741" r:id="rId96"/>
    <p:sldId id="742" r:id="rId97"/>
    <p:sldId id="743" r:id="rId98"/>
    <p:sldId id="719" r:id="rId99"/>
    <p:sldId id="720" r:id="rId100"/>
    <p:sldId id="721" r:id="rId101"/>
    <p:sldId id="722" r:id="rId102"/>
    <p:sldId id="626" r:id="rId103"/>
    <p:sldId id="745" r:id="rId104"/>
    <p:sldId id="627" r:id="rId105"/>
    <p:sldId id="628" r:id="rId106"/>
    <p:sldId id="629" r:id="rId107"/>
    <p:sldId id="630" r:id="rId108"/>
    <p:sldId id="631" r:id="rId109"/>
    <p:sldId id="632" r:id="rId110"/>
    <p:sldId id="746" r:id="rId111"/>
    <p:sldId id="633" r:id="rId112"/>
    <p:sldId id="634" r:id="rId113"/>
    <p:sldId id="635" r:id="rId114"/>
    <p:sldId id="636" r:id="rId115"/>
    <p:sldId id="637" r:id="rId116"/>
    <p:sldId id="638" r:id="rId117"/>
    <p:sldId id="748" r:id="rId118"/>
  </p:sldIdLst>
  <p:sldSz cx="9144000" cy="6858000" type="screen4x3"/>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A27BCBF2-56D9-46D1-8CF2-00CC697ACA97}">
          <p14:sldIdLst>
            <p14:sldId id="462"/>
            <p14:sldId id="723"/>
            <p14:sldId id="606"/>
            <p14:sldId id="713"/>
            <p14:sldId id="463"/>
            <p14:sldId id="464"/>
            <p14:sldId id="465"/>
            <p14:sldId id="468"/>
            <p14:sldId id="471"/>
            <p14:sldId id="576"/>
            <p14:sldId id="473"/>
            <p14:sldId id="477"/>
            <p14:sldId id="478"/>
            <p14:sldId id="714"/>
            <p14:sldId id="655"/>
            <p14:sldId id="656"/>
            <p14:sldId id="664"/>
            <p14:sldId id="657"/>
            <p14:sldId id="663"/>
            <p14:sldId id="665"/>
            <p14:sldId id="666"/>
            <p14:sldId id="662"/>
            <p14:sldId id="489"/>
            <p14:sldId id="490"/>
            <p14:sldId id="491"/>
            <p14:sldId id="492"/>
            <p14:sldId id="439"/>
            <p14:sldId id="391"/>
            <p14:sldId id="335"/>
            <p14:sldId id="347"/>
            <p14:sldId id="348"/>
            <p14:sldId id="349"/>
            <p14:sldId id="350"/>
            <p14:sldId id="392"/>
            <p14:sldId id="319"/>
            <p14:sldId id="320"/>
            <p14:sldId id="321"/>
            <p14:sldId id="341"/>
            <p14:sldId id="325"/>
            <p14:sldId id="442"/>
            <p14:sldId id="395"/>
            <p14:sldId id="326"/>
            <p14:sldId id="327"/>
            <p14:sldId id="328"/>
            <p14:sldId id="612"/>
            <p14:sldId id="668"/>
            <p14:sldId id="669"/>
            <p14:sldId id="670"/>
            <p14:sldId id="671"/>
            <p14:sldId id="672"/>
            <p14:sldId id="673"/>
            <p14:sldId id="674"/>
            <p14:sldId id="687"/>
            <p14:sldId id="689"/>
            <p14:sldId id="718"/>
            <p14:sldId id="688"/>
            <p14:sldId id="677"/>
            <p14:sldId id="678"/>
            <p14:sldId id="744"/>
            <p14:sldId id="679"/>
            <p14:sldId id="680"/>
            <p14:sldId id="681"/>
            <p14:sldId id="682"/>
            <p14:sldId id="684"/>
            <p14:sldId id="354"/>
            <p14:sldId id="712"/>
            <p14:sldId id="461"/>
            <p14:sldId id="452"/>
            <p14:sldId id="397"/>
            <p14:sldId id="398"/>
            <p14:sldId id="735"/>
            <p14:sldId id="690"/>
            <p14:sldId id="691"/>
            <p14:sldId id="692"/>
            <p14:sldId id="696"/>
            <p14:sldId id="695"/>
            <p14:sldId id="724"/>
            <p14:sldId id="725"/>
            <p14:sldId id="697"/>
            <p14:sldId id="747"/>
            <p14:sldId id="450"/>
            <p14:sldId id="451"/>
            <p14:sldId id="736"/>
            <p14:sldId id="731"/>
            <p14:sldId id="733"/>
            <p14:sldId id="706"/>
            <p14:sldId id="707"/>
            <p14:sldId id="709"/>
            <p14:sldId id="710"/>
            <p14:sldId id="711"/>
            <p14:sldId id="737"/>
            <p14:sldId id="738"/>
            <p14:sldId id="739"/>
            <p14:sldId id="740"/>
            <p14:sldId id="741"/>
            <p14:sldId id="742"/>
            <p14:sldId id="743"/>
            <p14:sldId id="719"/>
            <p14:sldId id="720"/>
            <p14:sldId id="721"/>
            <p14:sldId id="722"/>
            <p14:sldId id="626"/>
            <p14:sldId id="745"/>
            <p14:sldId id="627"/>
            <p14:sldId id="628"/>
            <p14:sldId id="629"/>
            <p14:sldId id="630"/>
            <p14:sldId id="631"/>
            <p14:sldId id="632"/>
            <p14:sldId id="746"/>
            <p14:sldId id="633"/>
            <p14:sldId id="634"/>
            <p14:sldId id="635"/>
            <p14:sldId id="636"/>
            <p14:sldId id="637"/>
            <p14:sldId id="638"/>
            <p14:sldId id="74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70B6"/>
    <a:srgbClr val="2593B5"/>
    <a:srgbClr val="D88622"/>
    <a:srgbClr val="9BCD2D"/>
    <a:srgbClr val="28D281"/>
    <a:srgbClr val="2DA7CD"/>
    <a:srgbClr val="E25050"/>
    <a:srgbClr val="D65C18"/>
    <a:srgbClr val="78D85A"/>
    <a:srgbClr val="E34F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5" autoAdjust="0"/>
    <p:restoredTop sz="72331" autoAdjust="0"/>
  </p:normalViewPr>
  <p:slideViewPr>
    <p:cSldViewPr>
      <p:cViewPr varScale="1">
        <p:scale>
          <a:sx n="50" d="100"/>
          <a:sy n="50" d="100"/>
        </p:scale>
        <p:origin x="1732" y="24"/>
      </p:cViewPr>
      <p:guideLst>
        <p:guide orient="horz" pos="2160"/>
        <p:guide pos="2880"/>
      </p:guideLst>
    </p:cSldViewPr>
  </p:slideViewPr>
  <p:notesTextViewPr>
    <p:cViewPr>
      <p:scale>
        <a:sx n="3" d="2"/>
        <a:sy n="3" d="2"/>
      </p:scale>
      <p:origin x="0" y="0"/>
    </p:cViewPr>
  </p:notesTextViewPr>
  <p:notesViewPr>
    <p:cSldViewPr>
      <p:cViewPr varScale="1">
        <p:scale>
          <a:sx n="159" d="100"/>
          <a:sy n="159" d="100"/>
        </p:scale>
        <p:origin x="768" y="13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2" Type="http://schemas.openxmlformats.org/officeDocument/2006/relationships/oleObject" Target="file:///C:\Users\ri\Desktop\download.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発話数</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35-464C-B289-A433CDA8F679}"/>
              </c:ext>
            </c:extLst>
          </c:dPt>
          <c:dPt>
            <c:idx val="1"/>
            <c:bubble3D val="0"/>
            <c:spPr>
              <a:solidFill>
                <a:srgbClr val="2DA7CD"/>
              </a:solidFill>
              <a:ln w="19050">
                <a:solidFill>
                  <a:schemeClr val="lt1"/>
                </a:solidFill>
              </a:ln>
              <a:effectLst/>
            </c:spPr>
            <c:extLst>
              <c:ext xmlns:c16="http://schemas.microsoft.com/office/drawing/2014/chart" uri="{C3380CC4-5D6E-409C-BE32-E72D297353CC}">
                <c16:uniqueId val="{00000003-4835-464C-B289-A433CDA8F679}"/>
              </c:ext>
            </c:extLst>
          </c:dPt>
          <c:dPt>
            <c:idx val="2"/>
            <c:bubble3D val="0"/>
            <c:spPr>
              <a:solidFill>
                <a:srgbClr val="28D281"/>
              </a:solidFill>
              <a:ln w="19050">
                <a:solidFill>
                  <a:schemeClr val="lt1"/>
                </a:solidFill>
              </a:ln>
              <a:effectLst/>
            </c:spPr>
            <c:extLst>
              <c:ext xmlns:c16="http://schemas.microsoft.com/office/drawing/2014/chart" uri="{C3380CC4-5D6E-409C-BE32-E72D297353CC}">
                <c16:uniqueId val="{00000005-4835-464C-B289-A433CDA8F679}"/>
              </c:ext>
            </c:extLst>
          </c:dPt>
          <c:dPt>
            <c:idx val="3"/>
            <c:bubble3D val="0"/>
            <c:spPr>
              <a:solidFill>
                <a:srgbClr val="9BCD2D"/>
              </a:solidFill>
              <a:ln w="19050">
                <a:solidFill>
                  <a:schemeClr val="lt1"/>
                </a:solidFill>
              </a:ln>
              <a:effectLst/>
            </c:spPr>
            <c:extLst>
              <c:ext xmlns:c16="http://schemas.microsoft.com/office/drawing/2014/chart" uri="{C3380CC4-5D6E-409C-BE32-E72D297353CC}">
                <c16:uniqueId val="{00000007-4835-464C-B289-A433CDA8F679}"/>
              </c:ext>
            </c:extLst>
          </c:dPt>
          <c:dPt>
            <c:idx val="4"/>
            <c:bubble3D val="0"/>
            <c:spPr>
              <a:solidFill>
                <a:srgbClr val="D88622"/>
              </a:solidFill>
              <a:ln w="19050">
                <a:solidFill>
                  <a:schemeClr val="lt1"/>
                </a:solidFill>
              </a:ln>
              <a:effectLst/>
            </c:spPr>
            <c:extLst>
              <c:ext xmlns:c16="http://schemas.microsoft.com/office/drawing/2014/chart" uri="{C3380CC4-5D6E-409C-BE32-E72D297353CC}">
                <c16:uniqueId val="{00000009-4835-464C-B289-A433CDA8F679}"/>
              </c:ext>
            </c:extLst>
          </c:dPt>
          <c:dLbls>
            <c:dLbl>
              <c:idx val="0"/>
              <c:layout>
                <c:manualLayout>
                  <c:x val="-2.1659085986571368E-2"/>
                  <c:y val="0"/>
                </c:manualLayout>
              </c:layout>
              <c:tx>
                <c:rich>
                  <a:bodyPr rot="0" spcFirstLastPara="1" vertOverflow="ellipsis" vert="horz" wrap="square" anchor="ctr" anchorCtr="1"/>
                  <a:lstStyle/>
                  <a:p>
                    <a:pPr>
                      <a:defRPr sz="1600" b="0" i="0" u="none" strike="noStrike" kern="1200" baseline="0">
                        <a:solidFill>
                          <a:srgbClr val="FF0000"/>
                        </a:solidFill>
                        <a:latin typeface="+mn-lt"/>
                        <a:ea typeface="+mn-ea"/>
                        <a:cs typeface="+mn-cs"/>
                      </a:defRPr>
                    </a:pPr>
                    <a:r>
                      <a:rPr lang="ja-JP" altLang="en-US" b="1" baseline="0" dirty="0" smtClean="0">
                        <a:solidFill>
                          <a:srgbClr val="FF0000"/>
                        </a:solidFill>
                      </a:rPr>
                      <a:t>プロフィール</a:t>
                    </a:r>
                    <a:r>
                      <a:rPr lang="ja-JP" altLang="en-US" b="1" baseline="0" dirty="0">
                        <a:solidFill>
                          <a:srgbClr val="FF0000"/>
                        </a:solidFill>
                      </a:rPr>
                      <a:t>
</a:t>
                    </a:r>
                    <a:r>
                      <a:rPr lang="en-US" altLang="ja-JP" b="1" baseline="0" dirty="0" smtClean="0">
                        <a:solidFill>
                          <a:srgbClr val="FF0000"/>
                        </a:solidFill>
                      </a:rPr>
                      <a:t>31%</a:t>
                    </a:r>
                    <a:endParaRPr lang="ja-JP" altLang="en-US" b="1" baseline="0" dirty="0">
                      <a:solidFill>
                        <a:srgbClr val="FF0000"/>
                      </a:solidFill>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4835-464C-B289-A433CDA8F679}"/>
                </c:ext>
              </c:extLst>
            </c:dLbl>
            <c:dLbl>
              <c:idx val="2"/>
              <c:layout/>
              <c:tx>
                <c:rich>
                  <a:bodyPr rot="0" spcFirstLastPara="1" vertOverflow="ellipsis" vert="horz" wrap="square" anchor="ctr" anchorCtr="1"/>
                  <a:lstStyle/>
                  <a:p>
                    <a:pPr>
                      <a:defRPr sz="1600" b="0" i="0" u="none" strike="noStrike" kern="1200" baseline="0">
                        <a:solidFill>
                          <a:srgbClr val="FF0000"/>
                        </a:solidFill>
                        <a:latin typeface="+mn-lt"/>
                        <a:ea typeface="+mn-ea"/>
                        <a:cs typeface="+mn-cs"/>
                      </a:defRPr>
                    </a:pPr>
                    <a:r>
                      <a:rPr lang="ja-JP" altLang="en-US" b="1" baseline="0" dirty="0" smtClean="0">
                        <a:solidFill>
                          <a:srgbClr val="FF0000"/>
                        </a:solidFill>
                      </a:rPr>
                      <a:t>挨拶</a:t>
                    </a:r>
                    <a:r>
                      <a:rPr lang="ja-JP" altLang="en-US" b="1" baseline="0" dirty="0">
                        <a:solidFill>
                          <a:srgbClr val="FF0000"/>
                        </a:solidFill>
                      </a:rPr>
                      <a:t>
</a:t>
                    </a:r>
                    <a:r>
                      <a:rPr lang="en-US" altLang="ja-JP" b="1" baseline="0" dirty="0" smtClean="0">
                        <a:solidFill>
                          <a:srgbClr val="FF0000"/>
                        </a:solidFill>
                      </a:rPr>
                      <a:t>21%</a:t>
                    </a:r>
                    <a:endParaRPr lang="ja-JP" altLang="en-US" b="1" baseline="0" dirty="0">
                      <a:solidFill>
                        <a:srgbClr val="FF0000"/>
                      </a:solidFill>
                    </a:endParaRPr>
                  </a:p>
                </c:rich>
              </c:tx>
              <c:spPr>
                <a:noFill/>
                <a:ln>
                  <a:noFill/>
                </a:ln>
                <a:effectLst/>
              </c:spPr>
              <c:dLblPos val="outEnd"/>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4835-464C-B289-A433CDA8F679}"/>
                </c:ext>
              </c:extLst>
            </c:dLbl>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プロフィール</c:v>
                </c:pt>
                <c:pt idx="1">
                  <c:v>館内案内</c:v>
                </c:pt>
                <c:pt idx="2">
                  <c:v>挨拶</c:v>
                </c:pt>
                <c:pt idx="3">
                  <c:v>情報検索</c:v>
                </c:pt>
                <c:pt idx="4">
                  <c:v>その他</c:v>
                </c:pt>
              </c:strCache>
            </c:strRef>
          </c:cat>
          <c:val>
            <c:numRef>
              <c:f>Sheet1!$B$2:$B$6</c:f>
              <c:numCache>
                <c:formatCode>General</c:formatCode>
                <c:ptCount val="5"/>
                <c:pt idx="0">
                  <c:v>7506</c:v>
                </c:pt>
                <c:pt idx="1">
                  <c:v>5789</c:v>
                </c:pt>
                <c:pt idx="2">
                  <c:v>5063</c:v>
                </c:pt>
                <c:pt idx="3">
                  <c:v>4046</c:v>
                </c:pt>
                <c:pt idx="4">
                  <c:v>1888</c:v>
                </c:pt>
              </c:numCache>
            </c:numRef>
          </c:val>
          <c:extLst>
            <c:ext xmlns:c16="http://schemas.microsoft.com/office/drawing/2014/chart" uri="{C3380CC4-5D6E-409C-BE32-E72D297353CC}">
              <c16:uniqueId val="{0000000A-4835-464C-B289-A433CDA8F679}"/>
            </c:ext>
          </c:extLst>
        </c:ser>
        <c:ser>
          <c:idx val="1"/>
          <c:order val="1"/>
          <c:tx>
            <c:strRef>
              <c:f>Sheet1!$C$1</c:f>
              <c:strCache>
                <c:ptCount val="1"/>
                <c:pt idx="0">
                  <c:v>割合[%]</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C-4835-464C-B289-A433CDA8F679}"/>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E-4835-464C-B289-A433CDA8F679}"/>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10-4835-464C-B289-A433CDA8F679}"/>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12-4835-464C-B289-A433CDA8F679}"/>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14-4835-464C-B289-A433CDA8F679}"/>
              </c:ext>
            </c:extLst>
          </c:dPt>
          <c:dLbls>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ja-JP"/>
              </a:p>
            </c:txPr>
            <c:dLblPos val="outEnd"/>
            <c:showLegendKey val="0"/>
            <c:showVal val="0"/>
            <c:showCatName val="1"/>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プロフィール</c:v>
                </c:pt>
                <c:pt idx="1">
                  <c:v>館内案内</c:v>
                </c:pt>
                <c:pt idx="2">
                  <c:v>挨拶</c:v>
                </c:pt>
                <c:pt idx="3">
                  <c:v>情報検索</c:v>
                </c:pt>
                <c:pt idx="4">
                  <c:v>その他</c:v>
                </c:pt>
              </c:strCache>
            </c:strRef>
          </c:cat>
          <c:val>
            <c:numRef>
              <c:f>Sheet1!$C$2:$C$6</c:f>
              <c:numCache>
                <c:formatCode>0.00_ </c:formatCode>
                <c:ptCount val="5"/>
                <c:pt idx="0">
                  <c:v>30.899061419397331</c:v>
                </c:pt>
                <c:pt idx="1">
                  <c:v>23.830890828256216</c:v>
                </c:pt>
                <c:pt idx="2">
                  <c:v>20.842252593446403</c:v>
                </c:pt>
                <c:pt idx="3">
                  <c:v>16.655689115758275</c:v>
                </c:pt>
                <c:pt idx="4">
                  <c:v>7.7721060431417754</c:v>
                </c:pt>
              </c:numCache>
            </c:numRef>
          </c:val>
          <c:extLst>
            <c:ext xmlns:c16="http://schemas.microsoft.com/office/drawing/2014/chart" uri="{C3380CC4-5D6E-409C-BE32-E72D297353CC}">
              <c16:uniqueId val="{00000015-4835-464C-B289-A433CDA8F679}"/>
            </c:ext>
          </c:extLst>
        </c:ser>
        <c:dLbls>
          <c:dLblPos val="outEnd"/>
          <c:showLegendKey val="0"/>
          <c:showVal val="0"/>
          <c:showCatName val="1"/>
          <c:showSerName val="0"/>
          <c:showPercent val="0"/>
          <c:showBubbleSize val="0"/>
          <c:showLeaderLines val="1"/>
        </c:dLbls>
        <c:firstSliceAng val="0"/>
      </c:pie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ja-JP"/>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sz="16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336089399996718"/>
          <c:y val="9.7790201932654419E-2"/>
          <c:w val="0.71604658164909329"/>
          <c:h val="0.80441959613469116"/>
        </c:manualLayout>
      </c:layout>
      <c:pieChart>
        <c:varyColors val="1"/>
        <c:ser>
          <c:idx val="0"/>
          <c:order val="0"/>
          <c:spPr>
            <a:solidFill>
              <a:srgbClr val="3557C5"/>
            </a:solidFill>
            <a:ln w="19050">
              <a:solidFill>
                <a:sysClr val="window" lastClr="FFFFFF"/>
              </a:solidFill>
            </a:ln>
          </c:spPr>
          <c:dPt>
            <c:idx val="1"/>
            <c:bubble3D val="0"/>
            <c:spPr>
              <a:solidFill>
                <a:srgbClr val="3279C8"/>
              </a:solidFill>
              <a:ln w="19050">
                <a:solidFill>
                  <a:sysClr val="window" lastClr="FFFFFF"/>
                </a:solidFill>
              </a:ln>
            </c:spPr>
            <c:extLst>
              <c:ext xmlns:c16="http://schemas.microsoft.com/office/drawing/2014/chart" uri="{C3380CC4-5D6E-409C-BE32-E72D297353CC}">
                <c16:uniqueId val="{00000001-FDE8-4A05-A47F-9A3510FC0823}"/>
              </c:ext>
            </c:extLst>
          </c:dPt>
          <c:dPt>
            <c:idx val="2"/>
            <c:bubble3D val="0"/>
            <c:spPr>
              <a:solidFill>
                <a:srgbClr val="3499C6"/>
              </a:solidFill>
              <a:ln w="19050">
                <a:solidFill>
                  <a:sysClr val="window" lastClr="FFFFFF"/>
                </a:solidFill>
              </a:ln>
            </c:spPr>
            <c:extLst>
              <c:ext xmlns:c16="http://schemas.microsoft.com/office/drawing/2014/chart" uri="{C3380CC4-5D6E-409C-BE32-E72D297353CC}">
                <c16:uniqueId val="{00000003-FDE8-4A05-A47F-9A3510FC0823}"/>
              </c:ext>
            </c:extLst>
          </c:dPt>
          <c:dPt>
            <c:idx val="3"/>
            <c:bubble3D val="0"/>
            <c:spPr>
              <a:solidFill>
                <a:srgbClr val="35C592"/>
              </a:solidFill>
              <a:ln w="19050">
                <a:solidFill>
                  <a:sysClr val="window" lastClr="FFFFFF"/>
                </a:solidFill>
              </a:ln>
            </c:spPr>
            <c:extLst>
              <c:ext xmlns:c16="http://schemas.microsoft.com/office/drawing/2014/chart" uri="{C3380CC4-5D6E-409C-BE32-E72D297353CC}">
                <c16:uniqueId val="{00000005-FDE8-4A05-A47F-9A3510FC0823}"/>
              </c:ext>
            </c:extLst>
          </c:dPt>
          <c:dPt>
            <c:idx val="4"/>
            <c:bubble3D val="0"/>
            <c:spPr>
              <a:solidFill>
                <a:srgbClr val="78D85A"/>
              </a:solidFill>
              <a:ln w="19050">
                <a:solidFill>
                  <a:sysClr val="window" lastClr="FFFFFF"/>
                </a:solidFill>
              </a:ln>
            </c:spPr>
            <c:extLst>
              <c:ext xmlns:c16="http://schemas.microsoft.com/office/drawing/2014/chart" uri="{C3380CC4-5D6E-409C-BE32-E72D297353CC}">
                <c16:uniqueId val="{00000007-FDE8-4A05-A47F-9A3510FC0823}"/>
              </c:ext>
            </c:extLst>
          </c:dPt>
          <c:dPt>
            <c:idx val="5"/>
            <c:bubble3D val="0"/>
            <c:spPr>
              <a:solidFill>
                <a:srgbClr val="B0CA30"/>
              </a:solidFill>
              <a:ln w="19050">
                <a:solidFill>
                  <a:sysClr val="window" lastClr="FFFFFF"/>
                </a:solidFill>
              </a:ln>
            </c:spPr>
            <c:extLst>
              <c:ext xmlns:c16="http://schemas.microsoft.com/office/drawing/2014/chart" uri="{C3380CC4-5D6E-409C-BE32-E72D297353CC}">
                <c16:uniqueId val="{00000009-FDE8-4A05-A47F-9A3510FC0823}"/>
              </c:ext>
            </c:extLst>
          </c:dPt>
          <c:dPt>
            <c:idx val="6"/>
            <c:bubble3D val="0"/>
            <c:spPr>
              <a:solidFill>
                <a:srgbClr val="D65C18"/>
              </a:solidFill>
              <a:ln w="19050">
                <a:solidFill>
                  <a:sysClr val="window" lastClr="FFFFFF"/>
                </a:solidFill>
              </a:ln>
            </c:spPr>
            <c:extLst>
              <c:ext xmlns:c16="http://schemas.microsoft.com/office/drawing/2014/chart" uri="{C3380CC4-5D6E-409C-BE32-E72D297353CC}">
                <c16:uniqueId val="{0000000B-FDE8-4A05-A47F-9A3510FC0823}"/>
              </c:ext>
            </c:extLst>
          </c:dPt>
          <c:dPt>
            <c:idx val="7"/>
            <c:bubble3D val="0"/>
            <c:spPr>
              <a:solidFill>
                <a:srgbClr val="E25050"/>
              </a:solidFill>
              <a:ln w="19050">
                <a:solidFill>
                  <a:sysClr val="window" lastClr="FFFFFF"/>
                </a:solidFill>
              </a:ln>
            </c:spPr>
            <c:extLst>
              <c:ext xmlns:c16="http://schemas.microsoft.com/office/drawing/2014/chart" uri="{C3380CC4-5D6E-409C-BE32-E72D297353CC}">
                <c16:uniqueId val="{0000000D-FDE8-4A05-A47F-9A3510FC0823}"/>
              </c:ext>
            </c:extLst>
          </c:dPt>
          <c:dLbls>
            <c:dLbl>
              <c:idx val="0"/>
              <c:layout>
                <c:manualLayout>
                  <c:x val="-0.22717537196218979"/>
                  <c:y val="-0.16276296879929936"/>
                </c:manualLayout>
              </c:layout>
              <c:tx>
                <c:rich>
                  <a:bodyPr/>
                  <a:lstStyle/>
                  <a:p>
                    <a:fld id="{30754527-C06B-479D-BD8B-6AE134A4634F}" type="CATEGORYNAME">
                      <a:rPr lang="en-US" altLang="ja-JP">
                        <a:solidFill>
                          <a:schemeClr val="bg1"/>
                        </a:solidFill>
                      </a:rPr>
                      <a:pPr/>
                      <a:t>[分類名]</a:t>
                    </a:fld>
                    <a:r>
                      <a:rPr lang="en-US" altLang="ja-JP" baseline="0" dirty="0">
                        <a:solidFill>
                          <a:schemeClr val="bg1"/>
                        </a:solidFill>
                      </a:rPr>
                      <a:t>
</a:t>
                    </a:r>
                    <a:fld id="{0BA81890-1FDB-44E1-9D5D-F5B49178FF19}" type="PERCENTAGE">
                      <a:rPr lang="en-US" altLang="ja-JP" baseline="0">
                        <a:solidFill>
                          <a:schemeClr val="bg1"/>
                        </a:solidFill>
                      </a:rPr>
                      <a:pPr/>
                      <a:t>[パーセンテージ]</a:t>
                    </a:fld>
                    <a:endParaRPr lang="en-US" altLang="ja-JP"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FDE8-4A05-A47F-9A3510FC0823}"/>
                </c:ext>
              </c:extLst>
            </c:dLbl>
            <c:dLbl>
              <c:idx val="7"/>
              <c:layout>
                <c:manualLayout>
                  <c:x val="0.12477246709640914"/>
                  <c:y val="0.13394265695649241"/>
                </c:manualLayout>
              </c:layout>
              <c:tx>
                <c:rich>
                  <a:bodyPr/>
                  <a:lstStyle/>
                  <a:p>
                    <a:fld id="{C8A6FDED-1FFF-4F47-85C1-BE78295004A9}" type="CATEGORYNAME">
                      <a:rPr lang="en-US" altLang="ja-JP">
                        <a:solidFill>
                          <a:schemeClr val="bg1"/>
                        </a:solidFill>
                      </a:rPr>
                      <a:pPr/>
                      <a:t>[分類名]</a:t>
                    </a:fld>
                    <a:r>
                      <a:rPr lang="en-US" altLang="ja-JP" baseline="0" dirty="0">
                        <a:solidFill>
                          <a:schemeClr val="bg1"/>
                        </a:solidFill>
                      </a:rPr>
                      <a:t>
</a:t>
                    </a:r>
                    <a:fld id="{59012948-B859-4D05-80AF-1B2C485F356C}" type="PERCENTAGE">
                      <a:rPr lang="en-US" altLang="ja-JP" baseline="0">
                        <a:solidFill>
                          <a:schemeClr val="bg1"/>
                        </a:solidFill>
                      </a:rPr>
                      <a:pPr/>
                      <a:t>[パーセンテージ]</a:t>
                    </a:fld>
                    <a:endParaRPr lang="en-US" altLang="ja-JP"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FDE8-4A05-A47F-9A3510FC0823}"/>
                </c:ext>
              </c:extLst>
            </c:dLbl>
            <c:spPr>
              <a:noFill/>
              <a:ln>
                <a:noFill/>
              </a:ln>
              <a:effectLst/>
            </c:spPr>
            <c:txPr>
              <a:bodyPr/>
              <a:lstStyle/>
              <a:p>
                <a:pPr>
                  <a:defRPr sz="1600"/>
                </a:pPr>
                <a:endParaRPr lang="ja-JP"/>
              </a:p>
            </c:tx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[download.xlsx]Sheet3!$B$19:$B$26</c:f>
              <c:strCache>
                <c:ptCount val="8"/>
                <c:pt idx="0">
                  <c:v>Japan</c:v>
                </c:pt>
                <c:pt idx="1">
                  <c:v>United States</c:v>
                </c:pt>
                <c:pt idx="2">
                  <c:v>China</c:v>
                </c:pt>
                <c:pt idx="3">
                  <c:v>Taiwan</c:v>
                </c:pt>
                <c:pt idx="4">
                  <c:v>Russia</c:v>
                </c:pt>
                <c:pt idx="5">
                  <c:v>Brazil</c:v>
                </c:pt>
                <c:pt idx="6">
                  <c:v>Malaysia</c:v>
                </c:pt>
                <c:pt idx="7">
                  <c:v>Other 109</c:v>
                </c:pt>
              </c:strCache>
            </c:strRef>
          </c:cat>
          <c:val>
            <c:numRef>
              <c:f>[download.xlsx]Sheet3!$C$19:$C$26</c:f>
              <c:numCache>
                <c:formatCode>General</c:formatCode>
                <c:ptCount val="8"/>
                <c:pt idx="0">
                  <c:v>34668</c:v>
                </c:pt>
                <c:pt idx="1">
                  <c:v>4643</c:v>
                </c:pt>
                <c:pt idx="2">
                  <c:v>1928</c:v>
                </c:pt>
                <c:pt idx="3">
                  <c:v>1069</c:v>
                </c:pt>
                <c:pt idx="4">
                  <c:v>992</c:v>
                </c:pt>
                <c:pt idx="5">
                  <c:v>548</c:v>
                </c:pt>
                <c:pt idx="6">
                  <c:v>390</c:v>
                </c:pt>
                <c:pt idx="7">
                  <c:v>6795</c:v>
                </c:pt>
              </c:numCache>
            </c:numRef>
          </c:val>
          <c:extLst>
            <c:ext xmlns:c16="http://schemas.microsoft.com/office/drawing/2014/chart" uri="{C3380CC4-5D6E-409C-BE32-E72D297353CC}">
              <c16:uniqueId val="{0000000F-FDE8-4A05-A47F-9A3510FC0823}"/>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txPr>
    <a:bodyPr/>
    <a:lstStyle/>
    <a:p>
      <a:pPr>
        <a:defRPr sz="1800"/>
      </a:pPr>
      <a:endParaRPr lang="ja-JP"/>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28870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1544" cy="339884"/>
          </a:xfrm>
          <a:prstGeom prst="rect">
            <a:avLst/>
          </a:prstGeom>
        </p:spPr>
        <p:txBody>
          <a:bodyPr vert="horz" lIns="92090" tIns="46045" rIns="92090" bIns="46045"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2798" y="0"/>
            <a:ext cx="4301544" cy="339884"/>
          </a:xfrm>
          <a:prstGeom prst="rect">
            <a:avLst/>
          </a:prstGeom>
        </p:spPr>
        <p:txBody>
          <a:bodyPr vert="horz" lIns="92090" tIns="46045" rIns="92090" bIns="46045" rtlCol="0"/>
          <a:lstStyle>
            <a:lvl1pPr algn="r">
              <a:defRPr sz="1200"/>
            </a:lvl1pPr>
          </a:lstStyle>
          <a:p>
            <a:r>
              <a:rPr kumimoji="1" lang="en-US" altLang="ja-JP" smtClean="0"/>
              <a:t>2017/3/23</a:t>
            </a:r>
            <a:endParaRPr kumimoji="1" lang="ja-JP" altLang="en-US"/>
          </a:p>
        </p:txBody>
      </p:sp>
      <p:sp>
        <p:nvSpPr>
          <p:cNvPr id="4" name="スライド イメージ プレースホルダー 3"/>
          <p:cNvSpPr>
            <a:spLocks noGrp="1" noRot="1" noChangeAspect="1"/>
          </p:cNvSpPr>
          <p:nvPr>
            <p:ph type="sldImg" idx="2"/>
          </p:nvPr>
        </p:nvSpPr>
        <p:spPr>
          <a:xfrm>
            <a:off x="3263900" y="511175"/>
            <a:ext cx="3398838" cy="2547938"/>
          </a:xfrm>
          <a:prstGeom prst="rect">
            <a:avLst/>
          </a:prstGeom>
          <a:noFill/>
          <a:ln w="12700">
            <a:solidFill>
              <a:prstClr val="black"/>
            </a:solidFill>
          </a:ln>
        </p:spPr>
        <p:txBody>
          <a:bodyPr vert="horz" lIns="92090" tIns="46045" rIns="92090" bIns="46045" rtlCol="0" anchor="ctr"/>
          <a:lstStyle/>
          <a:p>
            <a:endParaRPr lang="ja-JP" altLang="en-US"/>
          </a:p>
        </p:txBody>
      </p:sp>
      <p:sp>
        <p:nvSpPr>
          <p:cNvPr id="5" name="ノート プレースホルダー 4"/>
          <p:cNvSpPr>
            <a:spLocks noGrp="1"/>
          </p:cNvSpPr>
          <p:nvPr>
            <p:ph type="body" sz="quarter" idx="3"/>
          </p:nvPr>
        </p:nvSpPr>
        <p:spPr>
          <a:xfrm>
            <a:off x="992665" y="3228897"/>
            <a:ext cx="7941310" cy="3058954"/>
          </a:xfrm>
          <a:prstGeom prst="rect">
            <a:avLst/>
          </a:prstGeom>
        </p:spPr>
        <p:txBody>
          <a:bodyPr vert="horz" lIns="92090" tIns="46045" rIns="92090" bIns="4604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56612"/>
            <a:ext cx="4301544" cy="339884"/>
          </a:xfrm>
          <a:prstGeom prst="rect">
            <a:avLst/>
          </a:prstGeom>
        </p:spPr>
        <p:txBody>
          <a:bodyPr vert="horz" lIns="92090" tIns="46045" rIns="92090" bIns="4604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2798" y="6456612"/>
            <a:ext cx="4301544" cy="339884"/>
          </a:xfrm>
          <a:prstGeom prst="rect">
            <a:avLst/>
          </a:prstGeom>
        </p:spPr>
        <p:txBody>
          <a:bodyPr vert="horz" lIns="92090" tIns="46045" rIns="92090" bIns="46045" rtlCol="0" anchor="b"/>
          <a:lstStyle>
            <a:lvl1pPr algn="r">
              <a:defRPr sz="1200"/>
            </a:lvl1pPr>
          </a:lstStyle>
          <a:p>
            <a:fld id="{4B3BD558-6001-4B92-A05E-06FB88E7F289}" type="slidenum">
              <a:rPr kumimoji="1" lang="ja-JP" altLang="en-US" smtClean="0"/>
              <a:t>‹#›</a:t>
            </a:fld>
            <a:endParaRPr kumimoji="1" lang="ja-JP" altLang="en-US"/>
          </a:p>
        </p:txBody>
      </p:sp>
    </p:spTree>
    <p:extLst>
      <p:ext uri="{BB962C8B-B14F-4D97-AF65-F5344CB8AC3E}">
        <p14:creationId xmlns:p14="http://schemas.microsoft.com/office/powerpoint/2010/main" val="130893081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9780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4815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92691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04483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837272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628942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6639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91933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75253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769921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4209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3555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58376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84218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Directx</a:t>
            </a:r>
            <a:r>
              <a:rPr kumimoji="1" lang="ja-JP" altLang="en-US" dirty="0" smtClean="0"/>
              <a:t>などのコンポーネントはインストールに時間がかかるためはやめにやろう</a:t>
            </a:r>
            <a:endParaRPr kumimoji="1" lang="en-US" altLang="ja-JP" dirty="0" smtClean="0"/>
          </a:p>
          <a:p>
            <a:r>
              <a:rPr kumimoji="1" lang="ja-JP" altLang="en-US" dirty="0" smtClean="0"/>
              <a:t>●必須ランタイム</a:t>
            </a:r>
          </a:p>
          <a:p>
            <a:r>
              <a:rPr kumimoji="1" lang="en-US" altLang="ja-JP" dirty="0" smtClean="0"/>
              <a:t>.NET </a:t>
            </a:r>
            <a:r>
              <a:rPr kumimoji="1" lang="en-US" altLang="ja-JP" dirty="0" smtClean="0"/>
              <a:t>Framework4.0 </a:t>
            </a:r>
            <a:r>
              <a:rPr kumimoji="1" lang="en-US" altLang="ja-JP" dirty="0" smtClean="0"/>
              <a:t>(3.5</a:t>
            </a:r>
            <a:r>
              <a:rPr kumimoji="1" lang="ja-JP" altLang="en-US" dirty="0" smtClean="0"/>
              <a:t>以下もインストール推奨</a:t>
            </a:r>
            <a:r>
              <a:rPr kumimoji="1" lang="en-US" altLang="ja-JP" dirty="0" smtClean="0"/>
              <a:t>)</a:t>
            </a:r>
          </a:p>
          <a:p>
            <a:r>
              <a:rPr kumimoji="1" lang="en-US" altLang="ja-JP" dirty="0" smtClean="0"/>
              <a:t>DirectX</a:t>
            </a:r>
            <a:r>
              <a:rPr kumimoji="1" lang="ja-JP" altLang="en-US" dirty="0" smtClean="0"/>
              <a:t>ランタイム</a:t>
            </a:r>
          </a:p>
          <a:p>
            <a:r>
              <a:rPr kumimoji="1" lang="en-US" altLang="ja-JP" dirty="0" smtClean="0"/>
              <a:t>Visual C++ 2010 </a:t>
            </a:r>
            <a:r>
              <a:rPr kumimoji="1" lang="ja-JP" altLang="en-US" dirty="0" smtClean="0"/>
              <a:t>再頒布可能パッケージ</a:t>
            </a:r>
          </a:p>
          <a:p>
            <a:r>
              <a:rPr kumimoji="1" lang="en-US" altLang="ja-JP" dirty="0" err="1" smtClean="0"/>
              <a:t>SlimDX</a:t>
            </a:r>
            <a:r>
              <a:rPr kumimoji="1" lang="ja-JP" altLang="en-US" dirty="0" smtClean="0"/>
              <a:t>（同梱）</a:t>
            </a:r>
          </a:p>
          <a:p>
            <a:endParaRPr kumimoji="1" lang="ja-JP" altLang="en-US" dirty="0" smtClean="0"/>
          </a:p>
          <a:p>
            <a:r>
              <a:rPr kumimoji="1" lang="en-US" altLang="ja-JP" dirty="0" err="1" smtClean="0"/>
              <a:t>PMDEditor</a:t>
            </a:r>
            <a:r>
              <a:rPr kumimoji="1" lang="en-US" altLang="ja-JP" dirty="0" smtClean="0"/>
              <a:t>/</a:t>
            </a:r>
            <a:r>
              <a:rPr kumimoji="1" lang="en-US" altLang="ja-JP" dirty="0" err="1" smtClean="0"/>
              <a:t>VMDView</a:t>
            </a:r>
            <a:r>
              <a:rPr kumimoji="1" lang="ja-JP" altLang="en-US" dirty="0" smtClean="0"/>
              <a:t>の全ての機能を利用するには、シェーダモデル</a:t>
            </a:r>
            <a:r>
              <a:rPr kumimoji="1" lang="en-US" altLang="ja-JP" dirty="0" smtClean="0"/>
              <a:t>3.0</a:t>
            </a:r>
            <a:r>
              <a:rPr kumimoji="1" lang="ja-JP" altLang="en-US" dirty="0" smtClean="0"/>
              <a:t>以降に対応したグラフィックボードが必要になります。</a:t>
            </a:r>
          </a:p>
          <a:p>
            <a:r>
              <a:rPr kumimoji="1" lang="en-US" altLang="ja-JP" dirty="0" smtClean="0"/>
              <a:t>(</a:t>
            </a:r>
            <a:r>
              <a:rPr kumimoji="1" lang="en-US" altLang="ja-JP" dirty="0" err="1" smtClean="0"/>
              <a:t>PMDEditor</a:t>
            </a:r>
            <a:r>
              <a:rPr kumimoji="1" lang="ja-JP" altLang="en-US" dirty="0" smtClean="0"/>
              <a:t>はシェーダモデル</a:t>
            </a:r>
            <a:r>
              <a:rPr kumimoji="1" lang="en-US" altLang="ja-JP" dirty="0" smtClean="0"/>
              <a:t>2.0</a:t>
            </a:r>
            <a:r>
              <a:rPr kumimoji="1" lang="ja-JP" altLang="en-US" dirty="0" err="1" smtClean="0"/>
              <a:t>までの</a:t>
            </a:r>
            <a:r>
              <a:rPr kumimoji="1" lang="ja-JP" altLang="en-US" dirty="0" smtClean="0"/>
              <a:t>機能しか使いません</a:t>
            </a:r>
            <a:r>
              <a:rPr kumimoji="1" lang="en-US" altLang="ja-JP" dirty="0" smtClean="0"/>
              <a:t>)</a:t>
            </a:r>
          </a:p>
          <a:p>
            <a:endParaRPr kumimoji="1" lang="en-US" altLang="ja-JP" dirty="0" smtClean="0"/>
          </a:p>
          <a:p>
            <a:endParaRPr kumimoji="1" lang="en-US" altLang="ja-JP" dirty="0" smtClean="0"/>
          </a:p>
          <a:p>
            <a:endParaRPr kumimoji="1" lang="en-US" altLang="ja-JP" dirty="0" smtClean="0"/>
          </a:p>
          <a:p>
            <a:r>
              <a:rPr kumimoji="1" lang="en-US" altLang="ja-JP" dirty="0" smtClean="0"/>
              <a:t>●</a:t>
            </a:r>
            <a:r>
              <a:rPr kumimoji="1" lang="ja-JP" altLang="en-US" dirty="0" smtClean="0"/>
              <a:t>ランタイム参考</a:t>
            </a:r>
          </a:p>
          <a:p>
            <a:endParaRPr kumimoji="1" lang="ja-JP" altLang="en-US" dirty="0" smtClean="0"/>
          </a:p>
          <a:p>
            <a:r>
              <a:rPr kumimoji="1" lang="ja-JP" altLang="en-US" dirty="0" smtClean="0"/>
              <a:t>□</a:t>
            </a:r>
            <a:r>
              <a:rPr kumimoji="1" lang="en-US" altLang="ja-JP" dirty="0" smtClean="0"/>
              <a:t>Microsoft .NET Framework 4 (Web </a:t>
            </a:r>
            <a:r>
              <a:rPr kumimoji="1" lang="ja-JP" altLang="en-US" dirty="0" smtClean="0"/>
              <a:t>インストーラー</a:t>
            </a:r>
            <a:r>
              <a:rPr kumimoji="1" lang="en-US" altLang="ja-JP" dirty="0" smtClean="0"/>
              <a:t>)</a:t>
            </a:r>
          </a:p>
          <a:p>
            <a:r>
              <a:rPr kumimoji="1" lang="en-US" altLang="ja-JP" dirty="0" smtClean="0"/>
              <a:t>http://www.microsoft.com/ja-jp/download/details.aspx?id=17851</a:t>
            </a:r>
          </a:p>
          <a:p>
            <a:endParaRPr kumimoji="1" lang="en-US" altLang="ja-JP" dirty="0" smtClean="0"/>
          </a:p>
          <a:p>
            <a:r>
              <a:rPr kumimoji="1" lang="en-US" altLang="ja-JP" dirty="0" smtClean="0"/>
              <a:t>□Microsoft .NET Framework 3.5 Service Pack 1</a:t>
            </a:r>
          </a:p>
          <a:p>
            <a:r>
              <a:rPr kumimoji="1" lang="en-US" altLang="ja-JP" dirty="0" smtClean="0"/>
              <a:t>http://www.microsoft.com/ja-jp/download/details.aspx?id=22</a:t>
            </a:r>
          </a:p>
          <a:p>
            <a:endParaRPr kumimoji="1" lang="en-US" altLang="ja-JP" dirty="0" smtClean="0"/>
          </a:p>
          <a:p>
            <a:r>
              <a:rPr kumimoji="1" lang="en-US" altLang="ja-JP" dirty="0" smtClean="0"/>
              <a:t>□DirectX </a:t>
            </a:r>
            <a:r>
              <a:rPr kumimoji="1" lang="ja-JP" altLang="en-US" dirty="0" smtClean="0"/>
              <a:t>エンド ユーザー ランタイム </a:t>
            </a:r>
            <a:r>
              <a:rPr kumimoji="1" lang="en-US" altLang="ja-JP" dirty="0" smtClean="0"/>
              <a:t>Web </a:t>
            </a:r>
            <a:r>
              <a:rPr kumimoji="1" lang="ja-JP" altLang="en-US" dirty="0" smtClean="0"/>
              <a:t>インストーラ</a:t>
            </a:r>
          </a:p>
          <a:p>
            <a:r>
              <a:rPr kumimoji="1" lang="en-US" altLang="ja-JP" dirty="0" smtClean="0"/>
              <a:t>http://www.microsoft.com/ja-jp/download/details.aspx?id=35</a:t>
            </a:r>
          </a:p>
          <a:p>
            <a:endParaRPr kumimoji="1" lang="en-US" altLang="ja-JP" dirty="0" smtClean="0"/>
          </a:p>
          <a:p>
            <a:r>
              <a:rPr kumimoji="1" lang="en-US" altLang="ja-JP" dirty="0" smtClean="0"/>
              <a:t>□Microsoft Visual C++ 2010 </a:t>
            </a:r>
            <a:r>
              <a:rPr kumimoji="1" lang="ja-JP" altLang="en-US" dirty="0" smtClean="0"/>
              <a:t>再頒布可能パッケージ </a:t>
            </a:r>
            <a:r>
              <a:rPr kumimoji="1" lang="en-US" altLang="ja-JP" dirty="0" smtClean="0"/>
              <a:t>(x86) : 64bit</a:t>
            </a:r>
            <a:r>
              <a:rPr kumimoji="1" lang="ja-JP" altLang="en-US" dirty="0" smtClean="0"/>
              <a:t>環境でも</a:t>
            </a:r>
            <a:r>
              <a:rPr kumimoji="1" lang="en-US" altLang="ja-JP" dirty="0" smtClean="0"/>
              <a:t>(x86)</a:t>
            </a:r>
            <a:r>
              <a:rPr kumimoji="1" lang="ja-JP" altLang="en-US" dirty="0" smtClean="0"/>
              <a:t>が必要になります</a:t>
            </a:r>
          </a:p>
          <a:p>
            <a:r>
              <a:rPr kumimoji="1" lang="en-US" altLang="ja-JP" dirty="0" smtClean="0"/>
              <a:t>http://www.microsoft.com/ja-jp/download/details.aspx?id=5555</a:t>
            </a:r>
            <a:endParaRPr kumimoji="1" lang="ja-JP" altLang="en-US" dirty="0"/>
          </a:p>
        </p:txBody>
      </p:sp>
    </p:spTree>
    <p:extLst>
      <p:ext uri="{BB962C8B-B14F-4D97-AF65-F5344CB8AC3E}">
        <p14:creationId xmlns:p14="http://schemas.microsoft.com/office/powerpoint/2010/main" val="1693100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86198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80529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60134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90121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89725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94305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39456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95830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52824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52914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b="0" dirty="0" smtClean="0"/>
          </a:p>
        </p:txBody>
      </p:sp>
    </p:spTree>
    <p:extLst>
      <p:ext uri="{BB962C8B-B14F-4D97-AF65-F5344CB8AC3E}">
        <p14:creationId xmlns:p14="http://schemas.microsoft.com/office/powerpoint/2010/main" val="260727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3444875" y="469900"/>
            <a:ext cx="3127375" cy="2346325"/>
          </a:xfrm>
          <a:ln/>
        </p:spPr>
      </p:sp>
      <p:sp>
        <p:nvSpPr>
          <p:cNvPr id="81923" name="Rectangle 3"/>
          <p:cNvSpPr>
            <a:spLocks noGrp="1" noChangeArrowheads="1"/>
          </p:cNvSpPr>
          <p:nvPr>
            <p:ph type="body" idx="1"/>
          </p:nvPr>
        </p:nvSpPr>
        <p:spPr>
          <a:xfrm>
            <a:off x="1334365" y="2974972"/>
            <a:ext cx="7346002" cy="2818079"/>
          </a:xfrm>
          <a:noFill/>
          <a:ln/>
        </p:spPr>
        <p:txBody>
          <a:bodyPr/>
          <a:lstStyle/>
          <a:p>
            <a:pPr eaLnBrk="1" hangingPunct="1"/>
            <a:endParaRPr lang="ja-JP" altLang="ja-JP" smtClean="0"/>
          </a:p>
        </p:txBody>
      </p:sp>
    </p:spTree>
    <p:extLst>
      <p:ext uri="{BB962C8B-B14F-4D97-AF65-F5344CB8AC3E}">
        <p14:creationId xmlns:p14="http://schemas.microsoft.com/office/powerpoint/2010/main" val="399007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27499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12089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41176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1282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8301" y="904875"/>
            <a:ext cx="8082775" cy="2605088"/>
          </a:xfrm>
        </p:spPr>
        <p:txBody>
          <a:bodyPr anchor="b"/>
          <a:lstStyle>
            <a:lvl1pPr algn="ctr">
              <a:defRPr sz="4500">
                <a:solidFill>
                  <a:schemeClr val="bg1"/>
                </a:solidFill>
              </a:defRPr>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518301" y="3859212"/>
            <a:ext cx="8082775" cy="1979613"/>
          </a:xfrm>
        </p:spPr>
        <p:txBody>
          <a:bodyPr/>
          <a:lstStyle>
            <a:lvl1pPr marL="0" indent="0" algn="ctr">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dirty="0"/>
          </a:p>
        </p:txBody>
      </p:sp>
      <p:sp>
        <p:nvSpPr>
          <p:cNvPr id="4" name="日付プレースホルダー 3"/>
          <p:cNvSpPr>
            <a:spLocks noGrp="1"/>
          </p:cNvSpPr>
          <p:nvPr>
            <p:ph type="dt" sz="half" idx="10"/>
          </p:nvPr>
        </p:nvSpPr>
        <p:spPr/>
        <p:txBody>
          <a:bodyPr/>
          <a:lstStyle>
            <a:lvl1pPr>
              <a:defRPr>
                <a:solidFill>
                  <a:schemeClr val="bg2"/>
                </a:solidFill>
              </a:defRPr>
            </a:lvl1pPr>
          </a:lstStyle>
          <a:p>
            <a:endParaRPr kumimoji="1" lang="ja-JP" altLang="en-US"/>
          </a:p>
        </p:txBody>
      </p:sp>
      <p:sp>
        <p:nvSpPr>
          <p:cNvPr id="5" name="フッター プレースホルダー 4"/>
          <p:cNvSpPr>
            <a:spLocks noGrp="1"/>
          </p:cNvSpPr>
          <p:nvPr>
            <p:ph type="ftr" sz="quarter" idx="11"/>
          </p:nvPr>
        </p:nvSpPr>
        <p:spPr/>
        <p:txBody>
          <a:bodyPr/>
          <a:lstStyle>
            <a:lvl1pPr>
              <a:defRPr>
                <a:solidFill>
                  <a:schemeClr val="bg2"/>
                </a:solidFill>
              </a:defRPr>
            </a:lvl1p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solidFill>
                  <a:schemeClr val="bg2"/>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7048823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3879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86464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6" y="365126"/>
            <a:ext cx="1971675" cy="5811839"/>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2" y="365126"/>
            <a:ext cx="5800725" cy="5811839"/>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014111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accent1"/>
                </a:solidFill>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lvl3pPr marL="982663" indent="-296863">
              <a:buFont typeface="Wingdings" panose="05000000000000000000" pitchFamily="2" charset="2"/>
              <a:buChar char="Ø"/>
              <a:defRPr/>
            </a:lvl3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9598622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825625"/>
            <a:ext cx="7886700" cy="383562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7" name="タイトル 6"/>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9" name="コンテンツ プレースホルダー 8"/>
          <p:cNvSpPr>
            <a:spLocks noGrp="1"/>
          </p:cNvSpPr>
          <p:nvPr>
            <p:ph sz="quarter" idx="10"/>
          </p:nvPr>
        </p:nvSpPr>
        <p:spPr>
          <a:xfrm>
            <a:off x="467544" y="5805264"/>
            <a:ext cx="7200800" cy="936104"/>
          </a:xfrm>
        </p:spPr>
        <p:txBody>
          <a:bodyPr>
            <a:noAutofit/>
          </a:bodyPr>
          <a:lstStyle>
            <a:lvl1pPr marL="0" indent="0">
              <a:buFont typeface="Wingdings" panose="05000000000000000000" pitchFamily="2" charset="2"/>
              <a:buNone/>
              <a:defRPr sz="1600">
                <a:solidFill>
                  <a:schemeClr val="tx1">
                    <a:lumMod val="65000"/>
                    <a:lumOff val="35000"/>
                  </a:schemeClr>
                </a:solidFill>
              </a:defRPr>
            </a:lvl1pPr>
            <a:lvl2pPr marL="342900" indent="0">
              <a:buFont typeface="Wingdings" panose="05000000000000000000" pitchFamily="2" charset="2"/>
              <a:buNone/>
              <a:defRPr sz="1600">
                <a:solidFill>
                  <a:schemeClr val="tx1">
                    <a:lumMod val="65000"/>
                    <a:lumOff val="35000"/>
                  </a:schemeClr>
                </a:solidFill>
              </a:defRPr>
            </a:lvl2pPr>
            <a:lvl3pPr marL="685800" indent="0">
              <a:buFont typeface="Wingdings" panose="05000000000000000000" pitchFamily="2" charset="2"/>
              <a:buNone/>
              <a:defRPr sz="1600">
                <a:solidFill>
                  <a:schemeClr val="tx1">
                    <a:lumMod val="65000"/>
                    <a:lumOff val="35000"/>
                  </a:schemeClr>
                </a:solidFill>
              </a:defRPr>
            </a:lvl3pPr>
            <a:lvl4pPr marL="1028700" indent="0">
              <a:buFont typeface="Wingdings" panose="05000000000000000000" pitchFamily="2" charset="2"/>
              <a:buNone/>
              <a:defRPr sz="1600">
                <a:solidFill>
                  <a:schemeClr val="tx1">
                    <a:lumMod val="65000"/>
                    <a:lumOff val="35000"/>
                  </a:schemeClr>
                </a:solidFill>
              </a:defRPr>
            </a:lvl4pPr>
            <a:lvl5pPr marL="1371600" indent="0">
              <a:buFont typeface="Wingdings" panose="05000000000000000000" pitchFamily="2" charset="2"/>
              <a:buNone/>
              <a:defRPr sz="1600">
                <a:solidFill>
                  <a:schemeClr val="tx1">
                    <a:lumMod val="65000"/>
                    <a:lumOff val="35000"/>
                  </a:schemeClr>
                </a:solidFill>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2" name="スライド番号プレースホルダー 11"/>
          <p:cNvSpPr>
            <a:spLocks noGrp="1"/>
          </p:cNvSpPr>
          <p:nvPr>
            <p:ph type="sldNum" sz="quarter" idx="13"/>
          </p:nvPr>
        </p:nvSpPr>
        <p:spPr>
          <a:xfrm>
            <a:off x="7740352" y="6356352"/>
            <a:ext cx="774998" cy="365125"/>
          </a:xfr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3349104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accent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1"/>
            <a:ext cx="7886700" cy="2852737"/>
          </a:xfrm>
        </p:spPr>
        <p:txBody>
          <a:bodyPr anchor="b"/>
          <a:lstStyle>
            <a:lvl1pPr>
              <a:defRPr sz="4500">
                <a:solidFill>
                  <a:schemeClr val="bg1"/>
                </a:solidFill>
              </a:defRPr>
            </a:lvl1p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623888" y="4589465"/>
            <a:ext cx="7886700" cy="1500187"/>
          </a:xfrm>
        </p:spPr>
        <p:txBody>
          <a:bodyPr/>
          <a:lstStyle>
            <a:lvl1pPr marL="0" indent="0">
              <a:buNone/>
              <a:defRPr sz="1800">
                <a:solidFill>
                  <a:schemeClr val="bg1">
                    <a:lumMod val="9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solidFill>
                  <a:schemeClr val="bg1">
                    <a:lumMod val="95000"/>
                  </a:schemeClr>
                </a:solidFill>
              </a:defRPr>
            </a:lvl1pPr>
          </a:lstStyle>
          <a:p>
            <a:endParaRPr kumimoji="1" lang="ja-JP" altLang="en-US"/>
          </a:p>
        </p:txBody>
      </p:sp>
      <p:sp>
        <p:nvSpPr>
          <p:cNvPr id="5" name="フッター プレースホルダー 4"/>
          <p:cNvSpPr>
            <a:spLocks noGrp="1"/>
          </p:cNvSpPr>
          <p:nvPr>
            <p:ph type="ftr" sz="quarter" idx="11"/>
          </p:nvPr>
        </p:nvSpPr>
        <p:spPr/>
        <p:txBody>
          <a:bodyPr/>
          <a:lstStyle>
            <a:lvl1pPr>
              <a:defRPr>
                <a:solidFill>
                  <a:schemeClr val="bg1">
                    <a:lumMod val="95000"/>
                  </a:schemeClr>
                </a:solidFill>
              </a:defRPr>
            </a:lvl1p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solidFill>
                  <a:schemeClr val="bg1">
                    <a:lumMod val="95000"/>
                  </a:schemeClr>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3607159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9"/>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9"/>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78400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7"/>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2"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6452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21884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32116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59887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116632"/>
            <a:ext cx="7886700" cy="1325563"/>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628650" y="1628800"/>
            <a:ext cx="7886700" cy="4351339"/>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2400">
                <a:solidFill>
                  <a:schemeClr val="tx1"/>
                </a:solidFill>
              </a:defRPr>
            </a:lvl1pPr>
          </a:lstStyle>
          <a:p>
            <a:fld id="{D2D8002D-B5B0-4BAC-B1F6-782DDCCE6D9C}" type="slidenum">
              <a:rPr lang="ja-JP" altLang="en-US" smtClean="0"/>
              <a:pPr/>
              <a:t>‹#›</a:t>
            </a:fld>
            <a:endParaRPr lang="ja-JP" altLang="en-US" dirty="0"/>
          </a:p>
        </p:txBody>
      </p:sp>
    </p:spTree>
    <p:extLst>
      <p:ext uri="{BB962C8B-B14F-4D97-AF65-F5344CB8AC3E}">
        <p14:creationId xmlns:p14="http://schemas.microsoft.com/office/powerpoint/2010/main" val="1159809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kumimoji="1" sz="3600" b="1" kern="120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358775" indent="-358775" algn="l" defTabSz="685800" rtl="0" eaLnBrk="1" latinLnBrk="0" hangingPunct="1">
        <a:lnSpc>
          <a:spcPct val="120000"/>
        </a:lnSpc>
        <a:spcBef>
          <a:spcPts val="750"/>
        </a:spcBef>
        <a:buClr>
          <a:schemeClr val="accent1"/>
        </a:buClr>
        <a:buSzPct val="70000"/>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715963" indent="-373063" algn="l" defTabSz="685800" rtl="0" eaLnBrk="1" latinLnBrk="0" hangingPunct="1">
        <a:lnSpc>
          <a:spcPct val="120000"/>
        </a:lnSpc>
        <a:spcBef>
          <a:spcPts val="375"/>
        </a:spcBef>
        <a:buClr>
          <a:schemeClr val="accent1"/>
        </a:buClr>
        <a:buSzPct val="70000"/>
        <a:buFont typeface="Wingdings" panose="05000000000000000000" pitchFamily="2" charset="2"/>
        <a:buChar char="p"/>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982663" indent="-296863" algn="l" defTabSz="685800" rtl="0" eaLnBrk="1" latinLnBrk="0" hangingPunct="1">
        <a:lnSpc>
          <a:spcPct val="120000"/>
        </a:lnSpc>
        <a:spcBef>
          <a:spcPts val="375"/>
        </a:spcBef>
        <a:buClr>
          <a:schemeClr val="accent3">
            <a:lumMod val="75000"/>
          </a:schemeClr>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57300" indent="-228600" algn="l" defTabSz="685800" rtl="0" eaLnBrk="1" latinLnBrk="0" hangingPunct="1">
        <a:lnSpc>
          <a:spcPct val="120000"/>
        </a:lnSpc>
        <a:spcBef>
          <a:spcPts val="375"/>
        </a:spcBef>
        <a:buClr>
          <a:schemeClr val="accent3">
            <a:lumMod val="75000"/>
          </a:schemeClr>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714500" indent="-342900" algn="l" defTabSz="685800" rtl="0" eaLnBrk="1" latinLnBrk="0" hangingPunct="1">
        <a:lnSpc>
          <a:spcPct val="120000"/>
        </a:lnSpc>
        <a:spcBef>
          <a:spcPts val="375"/>
        </a:spcBef>
        <a:buClr>
          <a:schemeClr val="accent3">
            <a:lumMod val="75000"/>
          </a:schemeClr>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hare.udialogue.org/agora/"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udialogue.org/ja/encyclopedia-ja.html"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kkhk22.seesaa.net/category/14045227-1.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mmdagent.jp/" TargetMode="External"/><Relationship Id="rId2" Type="http://schemas.openxmlformats.org/officeDocument/2006/relationships/hyperlink" Target="http://udialogue.org/"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slide" Target="slide3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open-jtalk.sourceforge.net/" TargetMode="External"/><Relationship Id="rId2" Type="http://schemas.openxmlformats.org/officeDocument/2006/relationships/hyperlink" Target="http://hts.sp.nitech.ac.jp/" TargetMode="External"/><Relationship Id="rId1"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image" Target="../media/image21.WMF"/></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hyperlink" Target="http://julius.sourceforge.j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mmdagent.j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mmdagent.jp/"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udialogue.org/ja/encyclopedia-ja/creator-manual-jp.htm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udialogue.org/ja/encyclopedia-ja/developer-manual-jp.html" TargetMode="External"/><Relationship Id="rId2" Type="http://schemas.openxmlformats.org/officeDocument/2006/relationships/hyperlink" Target="http://udialogue.org/ja/encyclopedia-ja/creator-manual-jp.html"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hyperlink" Target="http://share.udialogue.org/"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sz="2800" dirty="0" smtClean="0"/>
              <a:t/>
            </a:r>
            <a:br>
              <a:rPr lang="en-US" altLang="ja-JP" sz="2800" dirty="0" smtClean="0"/>
            </a:br>
            <a:r>
              <a:rPr lang="ja-JP" altLang="en-US" sz="4000" dirty="0" smtClean="0"/>
              <a:t>音声インタラクションシステム</a:t>
            </a:r>
            <a:r>
              <a:rPr lang="en-US" altLang="ja-JP" sz="4000" dirty="0" smtClean="0"/>
              <a:t/>
            </a:r>
            <a:br>
              <a:rPr lang="en-US" altLang="ja-JP" sz="4000" dirty="0" smtClean="0"/>
            </a:br>
            <a:r>
              <a:rPr lang="ja-JP" altLang="en-US" sz="4000" dirty="0" smtClean="0"/>
              <a:t>構築ツールキット</a:t>
            </a:r>
            <a:r>
              <a:rPr lang="en-US" altLang="ja-JP" sz="4000" dirty="0" smtClean="0"/>
              <a:t>MMDAgent</a:t>
            </a:r>
            <a:endParaRPr lang="ja-JP" altLang="en-US" sz="4000" dirty="0"/>
          </a:p>
        </p:txBody>
      </p:sp>
      <p:sp>
        <p:nvSpPr>
          <p:cNvPr id="3" name="サブタイトル 2"/>
          <p:cNvSpPr>
            <a:spLocks noGrp="1"/>
          </p:cNvSpPr>
          <p:nvPr>
            <p:ph type="subTitle" idx="1"/>
          </p:nvPr>
        </p:nvSpPr>
        <p:spPr/>
        <p:txBody>
          <a:bodyPr>
            <a:normAutofit/>
          </a:bodyPr>
          <a:lstStyle/>
          <a:p>
            <a:r>
              <a:rPr lang="en-US" altLang="ja-JP" sz="2400" dirty="0" smtClean="0"/>
              <a:t>2017.3.23 </a:t>
            </a:r>
            <a:r>
              <a:rPr lang="ja-JP" altLang="en-US" sz="2400" dirty="0" smtClean="0"/>
              <a:t>更新</a:t>
            </a:r>
            <a:r>
              <a:rPr lang="ja-JP" altLang="en-US" sz="2400" dirty="0" smtClean="0"/>
              <a:t> </a:t>
            </a:r>
            <a:endParaRPr lang="en-US" altLang="ja-JP" sz="2400" dirty="0" smtClean="0"/>
          </a:p>
          <a:p>
            <a:r>
              <a:rPr lang="en-US" altLang="ja-JP" sz="2400" dirty="0" smtClean="0"/>
              <a:t>MMDAgent 1.7</a:t>
            </a:r>
            <a:r>
              <a:rPr lang="ja-JP" altLang="en-US" sz="2400" dirty="0" smtClean="0"/>
              <a:t>対応版</a:t>
            </a:r>
            <a:endParaRPr lang="en-US" altLang="ja-JP" sz="2400" dirty="0" smtClean="0"/>
          </a:p>
          <a:p>
            <a:r>
              <a:rPr lang="ja-JP" altLang="en-US" sz="2400" dirty="0" smtClean="0"/>
              <a:t>名古屋工業大学</a:t>
            </a:r>
            <a:endParaRPr lang="en-US" altLang="ja-JP" sz="2400"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Tree>
    <p:extLst>
      <p:ext uri="{BB962C8B-B14F-4D97-AF65-F5344CB8AC3E}">
        <p14:creationId xmlns:p14="http://schemas.microsoft.com/office/powerpoint/2010/main" val="2383666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何を期待され，何が足りないのか</a:t>
            </a:r>
            <a:endParaRPr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en-US" smtClean="0"/>
              <a:t>もっと知的であれば話せるのか</a:t>
            </a:r>
            <a:endParaRPr lang="en-US" altLang="ja-JP" smtClean="0"/>
          </a:p>
          <a:p>
            <a:r>
              <a:rPr lang="ja-JP" altLang="en-US" smtClean="0"/>
              <a:t>見た目が素敵であれば話せるのか</a:t>
            </a:r>
            <a:endParaRPr lang="en-US" altLang="ja-JP" smtClean="0"/>
          </a:p>
          <a:p>
            <a:r>
              <a:rPr lang="ja-JP" altLang="en-US" smtClean="0"/>
              <a:t>機能が分かりやすければよいのか</a:t>
            </a:r>
            <a:endParaRPr lang="en-US" altLang="ja-JP" smtClean="0"/>
          </a:p>
          <a:p>
            <a:r>
              <a:rPr lang="ja-JP" altLang="en-US" smtClean="0"/>
              <a:t>受付単語がリストで与えられれば発話できるのか</a:t>
            </a:r>
            <a:endParaRPr lang="en-US" altLang="ja-JP" smtClean="0"/>
          </a:p>
          <a:p>
            <a:endParaRPr lang="en-US" altLang="ja-JP" smtClean="0"/>
          </a:p>
          <a:p>
            <a:r>
              <a:rPr lang="ja-JP" altLang="en-US" smtClean="0"/>
              <a:t>機械に喋る行為への慣れの問題なのか</a:t>
            </a:r>
            <a:endParaRPr lang="en-US" altLang="ja-JP" smtClean="0"/>
          </a:p>
          <a:p>
            <a:r>
              <a:rPr lang="ja-JP" altLang="en-US" smtClean="0"/>
              <a:t>文化的な問題なのか</a:t>
            </a:r>
            <a:endParaRPr lang="en-US" altLang="ja-JP" smtClean="0"/>
          </a:p>
          <a:p>
            <a:r>
              <a:rPr lang="ja-JP" altLang="en-US" smtClean="0"/>
              <a:t>人が「話そう」と思えるモチベーションとは</a:t>
            </a:r>
            <a:endParaRPr lang="en-US" altLang="ja-JP" dirty="0" smtClean="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10</a:t>
            </a:fld>
            <a:endParaRPr kumimoji="1" lang="ja-JP" altLang="en-US"/>
          </a:p>
        </p:txBody>
      </p:sp>
    </p:spTree>
    <p:extLst>
      <p:ext uri="{BB962C8B-B14F-4D97-AF65-F5344CB8AC3E}">
        <p14:creationId xmlns:p14="http://schemas.microsoft.com/office/powerpoint/2010/main" val="1670167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MMDAgent EDIT</a:t>
            </a:r>
            <a:endParaRPr kumimoji="1" lang="ja-JP" altLang="en-US" dirty="0"/>
          </a:p>
        </p:txBody>
      </p:sp>
      <p:pic>
        <p:nvPicPr>
          <p:cNvPr id="8" name="コンテンツ プレースホルダー 7"/>
          <p:cNvPicPr>
            <a:picLocks noGrp="1" noChangeAspect="1"/>
          </p:cNvPicPr>
          <p:nvPr>
            <p:ph idx="1"/>
          </p:nvPr>
        </p:nvPicPr>
        <p:blipFill>
          <a:blip r:embed="rId2"/>
          <a:stretch>
            <a:fillRect/>
          </a:stretch>
        </p:blipFill>
        <p:spPr>
          <a:xfrm>
            <a:off x="1652453" y="1628775"/>
            <a:ext cx="5839094" cy="4351338"/>
          </a:xfrm>
          <a:prstGeom prst="rect">
            <a:avLst/>
          </a:prstGeom>
        </p:spPr>
      </p:pic>
      <p:sp>
        <p:nvSpPr>
          <p:cNvPr id="10" name="テキスト ボックス 9"/>
          <p:cNvSpPr txBox="1"/>
          <p:nvPr/>
        </p:nvSpPr>
        <p:spPr>
          <a:xfrm>
            <a:off x="2537308" y="6171686"/>
            <a:ext cx="4069384" cy="369332"/>
          </a:xfrm>
          <a:prstGeom prst="rect">
            <a:avLst/>
          </a:prstGeom>
          <a:noFill/>
        </p:spPr>
        <p:txBody>
          <a:bodyPr wrap="none" rtlCol="0">
            <a:spAutoFit/>
          </a:bodyPr>
          <a:lstStyle/>
          <a:p>
            <a:r>
              <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hlinkClick r:id="rId3"/>
              </a:rPr>
              <a:t>http://share.udialogue.org/agora/</a:t>
            </a: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スライド番号プレースホルダー 10"/>
          <p:cNvSpPr>
            <a:spLocks noGrp="1"/>
          </p:cNvSpPr>
          <p:nvPr>
            <p:ph type="sldNum" sz="quarter" idx="12"/>
          </p:nvPr>
        </p:nvSpPr>
        <p:spPr/>
        <p:txBody>
          <a:bodyPr/>
          <a:lstStyle/>
          <a:p>
            <a:fld id="{D2D8002D-B5B0-4BAC-B1F6-782DDCCE6D9C}" type="slidenum">
              <a:rPr kumimoji="1" lang="ja-JP" altLang="en-US" smtClean="0"/>
              <a:t>100</a:t>
            </a:fld>
            <a:endParaRPr kumimoji="1" lang="ja-JP" altLang="en-US"/>
          </a:p>
        </p:txBody>
      </p:sp>
    </p:spTree>
    <p:extLst>
      <p:ext uri="{BB962C8B-B14F-4D97-AF65-F5344CB8AC3E}">
        <p14:creationId xmlns:p14="http://schemas.microsoft.com/office/powerpoint/2010/main" val="2189242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MMDAgent Encyclopedia</a:t>
            </a:r>
            <a:endParaRPr kumimoji="1" lang="ja-JP" altLang="en-US" dirty="0"/>
          </a:p>
        </p:txBody>
      </p:sp>
      <p:pic>
        <p:nvPicPr>
          <p:cNvPr id="5" name="コンテンツ プレースホルダー 4"/>
          <p:cNvPicPr>
            <a:picLocks noGrp="1" noChangeAspect="1"/>
          </p:cNvPicPr>
          <p:nvPr>
            <p:ph idx="1"/>
          </p:nvPr>
        </p:nvPicPr>
        <p:blipFill>
          <a:blip r:embed="rId2"/>
          <a:stretch>
            <a:fillRect/>
          </a:stretch>
        </p:blipFill>
        <p:spPr>
          <a:xfrm>
            <a:off x="1652453" y="1628775"/>
            <a:ext cx="5839094" cy="4351338"/>
          </a:xfrm>
          <a:prstGeom prst="rect">
            <a:avLst/>
          </a:prstGeom>
        </p:spPr>
      </p:pic>
      <p:sp>
        <p:nvSpPr>
          <p:cNvPr id="6" name="テキスト ボックス 5"/>
          <p:cNvSpPr txBox="1"/>
          <p:nvPr/>
        </p:nvSpPr>
        <p:spPr>
          <a:xfrm>
            <a:off x="1928231" y="6166693"/>
            <a:ext cx="5287538"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hlinkClick r:id="rId3"/>
              </a:rPr>
              <a:t>http://udialogue.org/ja/encyclopedia-ja.html</a:t>
            </a: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101</a:t>
            </a:fld>
            <a:endParaRPr kumimoji="1" lang="ja-JP" altLang="en-US"/>
          </a:p>
        </p:txBody>
      </p:sp>
    </p:spTree>
    <p:extLst>
      <p:ext uri="{BB962C8B-B14F-4D97-AF65-F5344CB8AC3E}">
        <p14:creationId xmlns:p14="http://schemas.microsoft.com/office/powerpoint/2010/main" val="4027374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4. 3D</a:t>
            </a:r>
            <a:r>
              <a:rPr lang="ja-JP" altLang="en-US" dirty="0"/>
              <a:t>モデル・</a:t>
            </a:r>
            <a:r>
              <a:rPr lang="ja-JP" altLang="en-US" dirty="0" smtClean="0"/>
              <a:t>モーション</a:t>
            </a:r>
            <a:endParaRPr lang="en-US" altLang="ja-JP" dirty="0"/>
          </a:p>
        </p:txBody>
      </p:sp>
      <p:sp>
        <p:nvSpPr>
          <p:cNvPr id="6" name="テキスト プレースホルダー 5"/>
          <p:cNvSpPr>
            <a:spLocks noGrp="1"/>
          </p:cNvSpPr>
          <p:nvPr>
            <p:ph type="body" idx="1"/>
          </p:nvPr>
        </p:nvSpPr>
        <p:spPr/>
        <p:txBody>
          <a:bodyPr/>
          <a:lstStyle/>
          <a:p>
            <a:r>
              <a:rPr kumimoji="1" lang="en-US" altLang="ja-JP" dirty="0" smtClean="0"/>
              <a:t>MMDAgent</a:t>
            </a:r>
            <a:r>
              <a:rPr kumimoji="1" lang="ja-JP" altLang="en-US" dirty="0" smtClean="0"/>
              <a:t>で利用可能な</a:t>
            </a:r>
            <a:r>
              <a:rPr kumimoji="1" lang="en-US" altLang="ja-JP" dirty="0" smtClean="0"/>
              <a:t>3D</a:t>
            </a:r>
            <a:r>
              <a:rPr kumimoji="1" lang="ja-JP" altLang="en-US" dirty="0" smtClean="0"/>
              <a:t>モデルやモーションの作り方について説明します</a:t>
            </a:r>
            <a:endParaRPr kumimoji="1" lang="ja-JP" altLang="en-US"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102</a:t>
            </a:fld>
            <a:endParaRPr kumimoji="1" lang="ja-JP" altLang="en-US"/>
          </a:p>
        </p:txBody>
      </p:sp>
    </p:spTree>
    <p:extLst>
      <p:ext uri="{BB962C8B-B14F-4D97-AF65-F5344CB8AC3E}">
        <p14:creationId xmlns:p14="http://schemas.microsoft.com/office/powerpoint/2010/main" val="601495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4-1 3D</a:t>
            </a:r>
            <a:r>
              <a:rPr lang="ja-JP" altLang="en-US" dirty="0" smtClean="0"/>
              <a:t>モデルの作成と利用</a:t>
            </a:r>
            <a:endParaRPr kumimoji="1" lang="ja-JP" altLang="en-US" dirty="0"/>
          </a:p>
        </p:txBody>
      </p:sp>
      <p:sp>
        <p:nvSpPr>
          <p:cNvPr id="3" name="テキスト プレースホルダー 2"/>
          <p:cNvSpPr>
            <a:spLocks noGrp="1"/>
          </p:cNvSpPr>
          <p:nvPr>
            <p:ph type="body" idx="1"/>
          </p:nvPr>
        </p:nvSpPr>
        <p:spPr/>
        <p:txBody>
          <a:bodyPr/>
          <a:lstStyle/>
          <a:p>
            <a:r>
              <a:rPr lang="en-US" altLang="ja-JP" dirty="0" smtClean="0"/>
              <a:t>3D</a:t>
            </a:r>
            <a:r>
              <a:rPr lang="ja-JP" altLang="en-US" dirty="0" smtClean="0"/>
              <a:t>モデルの作成方法と利用法について説明します</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103</a:t>
            </a:fld>
            <a:endParaRPr kumimoji="1" lang="ja-JP" altLang="en-US"/>
          </a:p>
        </p:txBody>
      </p:sp>
    </p:spTree>
    <p:extLst>
      <p:ext uri="{BB962C8B-B14F-4D97-AF65-F5344CB8AC3E}">
        <p14:creationId xmlns:p14="http://schemas.microsoft.com/office/powerpoint/2010/main" val="3015356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MMDAgent</a:t>
            </a:r>
            <a:r>
              <a:rPr kumimoji="1" lang="ja-JP" altLang="en-US" dirty="0" smtClean="0"/>
              <a:t>における</a:t>
            </a:r>
            <a:r>
              <a:rPr kumimoji="1" lang="en-US" altLang="ja-JP" dirty="0" smtClean="0"/>
              <a:t>3D</a:t>
            </a:r>
            <a:r>
              <a:rPr lang="ja-JP" altLang="en-US" dirty="0"/>
              <a:t>モデル</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オブジェクトは</a:t>
            </a:r>
            <a:r>
              <a:rPr kumimoji="1" lang="en-US" altLang="ja-JP" dirty="0" smtClean="0"/>
              <a:t>.</a:t>
            </a:r>
            <a:r>
              <a:rPr kumimoji="1" lang="en-US" altLang="ja-JP" dirty="0" err="1" smtClean="0"/>
              <a:t>pmd</a:t>
            </a:r>
            <a:r>
              <a:rPr kumimoji="1" lang="ja-JP" altLang="en-US" dirty="0" smtClean="0"/>
              <a:t>の形式のものを使用</a:t>
            </a:r>
            <a:endParaRPr lang="en-US" altLang="ja-JP" dirty="0" smtClean="0"/>
          </a:p>
          <a:p>
            <a:pPr lvl="1"/>
            <a:r>
              <a:rPr kumimoji="1" lang="ja-JP" altLang="en-US" dirty="0"/>
              <a:t>主</a:t>
            </a:r>
            <a:r>
              <a:rPr kumimoji="1" lang="ja-JP" altLang="en-US" dirty="0" smtClean="0"/>
              <a:t>に</a:t>
            </a:r>
            <a:r>
              <a:rPr kumimoji="1" lang="en-US" altLang="ja-JP" dirty="0" smtClean="0"/>
              <a:t>MMD</a:t>
            </a:r>
            <a:r>
              <a:rPr kumimoji="1" lang="ja-JP" altLang="en-US" dirty="0" smtClean="0"/>
              <a:t>で使用される形式</a:t>
            </a:r>
            <a:endParaRPr kumimoji="1" lang="en-US" altLang="ja-JP" dirty="0" smtClean="0"/>
          </a:p>
          <a:p>
            <a:pPr lvl="1"/>
            <a:r>
              <a:rPr lang="ja-JP" altLang="en-US" dirty="0" smtClean="0"/>
              <a:t>ちなみに</a:t>
            </a:r>
            <a:r>
              <a:rPr lang="en-US" altLang="ja-JP" dirty="0" smtClean="0"/>
              <a:t>3D</a:t>
            </a:r>
            <a:r>
              <a:rPr lang="ja-JP" altLang="en-US" dirty="0" smtClean="0"/>
              <a:t>の形式はソフトごとに異なる</a:t>
            </a:r>
            <a:endParaRPr lang="en-US" altLang="ja-JP" dirty="0" smtClean="0"/>
          </a:p>
          <a:p>
            <a:pPr lvl="1"/>
            <a:r>
              <a:rPr kumimoji="1" lang="ja-JP" altLang="en-US" dirty="0" smtClean="0"/>
              <a:t>フリー</a:t>
            </a:r>
            <a:r>
              <a:rPr kumimoji="1" lang="ja-JP" altLang="en-US" dirty="0"/>
              <a:t>ソフト</a:t>
            </a:r>
            <a:r>
              <a:rPr kumimoji="1" lang="ja-JP" altLang="en-US" dirty="0" smtClean="0"/>
              <a:t>でも作成することが可能</a:t>
            </a:r>
            <a:endParaRPr kumimoji="1" lang="en-US" altLang="ja-JP" dirty="0" smtClean="0"/>
          </a:p>
          <a:p>
            <a:pPr lvl="1"/>
            <a:r>
              <a:rPr lang="en-US" altLang="ja-JP" dirty="0" smtClean="0"/>
              <a:t>Web</a:t>
            </a:r>
            <a:r>
              <a:rPr lang="ja-JP" altLang="en-US" dirty="0" smtClean="0"/>
              <a:t>上で配布されているものもある</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104</a:t>
            </a:fld>
            <a:endParaRPr kumimoji="1" lang="ja-JP" altLang="en-US"/>
          </a:p>
        </p:txBody>
      </p:sp>
    </p:spTree>
    <p:extLst>
      <p:ext uri="{BB962C8B-B14F-4D97-AF65-F5344CB8AC3E}">
        <p14:creationId xmlns:p14="http://schemas.microsoft.com/office/powerpoint/2010/main" val="3413124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3D</a:t>
            </a:r>
            <a:r>
              <a:rPr lang="ja-JP" altLang="en-US" dirty="0" smtClean="0"/>
              <a:t>モデルの作成</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smtClean="0"/>
              <a:t>MMDAgent</a:t>
            </a:r>
            <a:r>
              <a:rPr lang="ja-JP" altLang="en-US" dirty="0" smtClean="0"/>
              <a:t>にオブジェクトを追加してみよう</a:t>
            </a:r>
            <a:endParaRPr lang="en-US" altLang="ja-JP" dirty="0" smtClean="0"/>
          </a:p>
        </p:txBody>
      </p:sp>
      <p:pic>
        <p:nvPicPr>
          <p:cNvPr id="5" name="図 4"/>
          <p:cNvPicPr>
            <a:picLocks noChangeAspect="1"/>
          </p:cNvPicPr>
          <p:nvPr/>
        </p:nvPicPr>
        <p:blipFill>
          <a:blip r:embed="rId3"/>
          <a:stretch>
            <a:fillRect/>
          </a:stretch>
        </p:blipFill>
        <p:spPr>
          <a:xfrm>
            <a:off x="2411760" y="2466756"/>
            <a:ext cx="4190206" cy="3916164"/>
          </a:xfrm>
          <a:prstGeom prst="rect">
            <a:avLst/>
          </a:prstGeom>
        </p:spPr>
      </p:pic>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105</a:t>
            </a:fld>
            <a:endParaRPr kumimoji="1" lang="ja-JP" altLang="en-US"/>
          </a:p>
        </p:txBody>
      </p:sp>
    </p:spTree>
    <p:extLst>
      <p:ext uri="{BB962C8B-B14F-4D97-AF65-F5344CB8AC3E}">
        <p14:creationId xmlns:p14="http://schemas.microsoft.com/office/powerpoint/2010/main" val="2731604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3D</a:t>
            </a:r>
            <a:r>
              <a:rPr lang="ja-JP" altLang="en-US" dirty="0"/>
              <a:t>モデルの作成</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smtClean="0"/>
              <a:t>MMDAgent</a:t>
            </a:r>
            <a:r>
              <a:rPr lang="ja-JP" altLang="en-US" dirty="0" smtClean="0"/>
              <a:t>にオブジェクトを追加してみよう</a:t>
            </a:r>
            <a:endParaRPr lang="en-US" altLang="ja-JP" dirty="0" smtClean="0"/>
          </a:p>
          <a:p>
            <a:r>
              <a:rPr lang="ja-JP" altLang="en-US" dirty="0"/>
              <a:t>用意</a:t>
            </a:r>
            <a:r>
              <a:rPr lang="ja-JP" altLang="en-US" dirty="0" smtClean="0"/>
              <a:t>するもの</a:t>
            </a:r>
            <a:endParaRPr lang="en-US" altLang="ja-JP" dirty="0" smtClean="0"/>
          </a:p>
          <a:p>
            <a:pPr lvl="1"/>
            <a:r>
              <a:rPr lang="en-US" altLang="ja-JP" dirty="0" err="1" smtClean="0"/>
              <a:t>Pmx</a:t>
            </a:r>
            <a:r>
              <a:rPr lang="ja-JP" altLang="en-US" dirty="0" smtClean="0"/>
              <a:t>エディタ</a:t>
            </a:r>
            <a:endParaRPr lang="en-US" altLang="ja-JP" dirty="0" smtClean="0"/>
          </a:p>
          <a:p>
            <a:pPr lvl="2"/>
            <a:r>
              <a:rPr lang="en-US" altLang="ja-JP" dirty="0">
                <a:hlinkClick r:id="rId3"/>
              </a:rPr>
              <a:t>http://</a:t>
            </a:r>
            <a:r>
              <a:rPr lang="en-US" altLang="ja-JP" dirty="0" smtClean="0">
                <a:hlinkClick r:id="rId3"/>
              </a:rPr>
              <a:t>kkhk22.seesaa.net/category/14045227-1.html</a:t>
            </a:r>
            <a:endParaRPr lang="en-US" altLang="ja-JP" dirty="0"/>
          </a:p>
          <a:p>
            <a:pPr lvl="2"/>
            <a:r>
              <a:rPr lang="en-US" altLang="ja-JP" dirty="0" err="1" smtClean="0"/>
              <a:t>DirextX</a:t>
            </a:r>
            <a:r>
              <a:rPr lang="ja-JP" altLang="en-US" dirty="0"/>
              <a:t>、</a:t>
            </a:r>
            <a:r>
              <a:rPr lang="en-US" altLang="ja-JP" dirty="0" smtClean="0"/>
              <a:t>.NET</a:t>
            </a:r>
            <a:r>
              <a:rPr lang="ja-JP" altLang="en-US" dirty="0" smtClean="0"/>
              <a:t>フレームワーク、</a:t>
            </a:r>
            <a:r>
              <a:rPr lang="en-US" altLang="ja-JP" dirty="0" err="1" smtClean="0"/>
              <a:t>VisualC</a:t>
            </a:r>
            <a:r>
              <a:rPr lang="en-US" altLang="ja-JP" dirty="0" smtClean="0"/>
              <a:t>++2010</a:t>
            </a:r>
            <a:r>
              <a:rPr lang="ja-JP" altLang="en-US" dirty="0" smtClean="0"/>
              <a:t>の　　インストールが必要（詳しくは</a:t>
            </a:r>
            <a:r>
              <a:rPr lang="en-US" altLang="ja-JP" dirty="0" err="1" smtClean="0"/>
              <a:t>redme</a:t>
            </a:r>
            <a:r>
              <a:rPr lang="ja-JP" altLang="en-US" dirty="0" smtClean="0"/>
              <a:t>参照）</a:t>
            </a:r>
            <a:endParaRPr lang="en-US" altLang="ja-JP" dirty="0" smtClean="0"/>
          </a:p>
          <a:p>
            <a:pPr lvl="1"/>
            <a:r>
              <a:rPr lang="ja-JP" altLang="en-US" dirty="0"/>
              <a:t>表示</a:t>
            </a:r>
            <a:r>
              <a:rPr lang="ja-JP" altLang="en-US" dirty="0" smtClean="0"/>
              <a:t>させたい画像（形式は</a:t>
            </a:r>
            <a:r>
              <a:rPr lang="en-US" altLang="ja-JP" dirty="0" err="1" smtClean="0"/>
              <a:t>png</a:t>
            </a:r>
            <a:r>
              <a:rPr lang="ja-JP" altLang="en-US" dirty="0" smtClean="0"/>
              <a:t>か</a:t>
            </a:r>
            <a:r>
              <a:rPr lang="en-US" altLang="ja-JP" dirty="0" smtClean="0"/>
              <a:t>jpg</a:t>
            </a:r>
            <a:r>
              <a:rPr lang="ja-JP" altLang="en-US" dirty="0" smtClean="0"/>
              <a:t>で）</a:t>
            </a:r>
            <a:endParaRPr lang="en-US" altLang="ja-JP" dirty="0" smtClean="0"/>
          </a:p>
          <a:p>
            <a:pPr lvl="2"/>
            <a:endParaRPr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106</a:t>
            </a:fld>
            <a:endParaRPr kumimoji="1" lang="ja-JP" altLang="en-US"/>
          </a:p>
        </p:txBody>
      </p:sp>
    </p:spTree>
    <p:extLst>
      <p:ext uri="{BB962C8B-B14F-4D97-AF65-F5344CB8AC3E}">
        <p14:creationId xmlns:p14="http://schemas.microsoft.com/office/powerpoint/2010/main" val="3523799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588224" y="4774473"/>
            <a:ext cx="2345121" cy="1581879"/>
          </a:xfrm>
          <a:prstGeom prst="rect">
            <a:avLst/>
          </a:prstGeom>
        </p:spPr>
      </p:pic>
      <p:sp>
        <p:nvSpPr>
          <p:cNvPr id="2" name="タイトル 1"/>
          <p:cNvSpPr>
            <a:spLocks noGrp="1"/>
          </p:cNvSpPr>
          <p:nvPr>
            <p:ph type="title"/>
          </p:nvPr>
        </p:nvSpPr>
        <p:spPr/>
        <p:txBody>
          <a:bodyPr/>
          <a:lstStyle/>
          <a:p>
            <a:r>
              <a:rPr lang="en-US" altLang="ja-JP" dirty="0"/>
              <a:t>3D</a:t>
            </a:r>
            <a:r>
              <a:rPr lang="ja-JP" altLang="en-US" dirty="0"/>
              <a:t>モデルの作成</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smtClean="0"/>
              <a:t>MMDAgent</a:t>
            </a:r>
            <a:r>
              <a:rPr lang="ja-JP" altLang="en-US" dirty="0" smtClean="0"/>
              <a:t>にオブジェクトを追加してみよう</a:t>
            </a:r>
            <a:endParaRPr lang="en-US" altLang="ja-JP" dirty="0" smtClean="0"/>
          </a:p>
          <a:p>
            <a:pPr lvl="2"/>
            <a:r>
              <a:rPr lang="ja-JP" altLang="en-US" dirty="0" smtClean="0"/>
              <a:t>表示したい画像ファイルを</a:t>
            </a:r>
            <a:r>
              <a:rPr lang="en-US" altLang="ja-JP" dirty="0" err="1" smtClean="0"/>
              <a:t>pmx</a:t>
            </a:r>
            <a:r>
              <a:rPr lang="ja-JP" altLang="en-US" dirty="0" smtClean="0"/>
              <a:t>エディタにドラッグアンドドロップする</a:t>
            </a:r>
            <a:endParaRPr lang="en-US" altLang="ja-JP" dirty="0" smtClean="0"/>
          </a:p>
          <a:p>
            <a:pPr lvl="3"/>
            <a:r>
              <a:rPr lang="ja-JP" altLang="en-US" dirty="0"/>
              <a:t>画像</a:t>
            </a:r>
            <a:r>
              <a:rPr lang="ja-JP" altLang="en-US" dirty="0" smtClean="0"/>
              <a:t>によってはサイズが巨大になってしまうためインポートの際に要サイズ調整</a:t>
            </a:r>
            <a:endParaRPr lang="en-US" altLang="ja-JP" dirty="0" smtClean="0"/>
          </a:p>
          <a:p>
            <a:pPr lvl="2"/>
            <a:r>
              <a:rPr lang="ja-JP" altLang="en-US" dirty="0" smtClean="0"/>
              <a:t>エクスポートで拡張子を</a:t>
            </a:r>
            <a:r>
              <a:rPr lang="en-US" altLang="ja-JP" dirty="0" smtClean="0"/>
              <a:t>.</a:t>
            </a:r>
            <a:r>
              <a:rPr lang="en-US" altLang="ja-JP" dirty="0" err="1" smtClean="0"/>
              <a:t>pmd</a:t>
            </a:r>
            <a:r>
              <a:rPr lang="ja-JP" altLang="en-US" dirty="0" smtClean="0"/>
              <a:t>にして出力</a:t>
            </a:r>
            <a:endParaRPr lang="en-US" altLang="ja-JP" dirty="0" smtClean="0"/>
          </a:p>
        </p:txBody>
      </p:sp>
      <p:sp>
        <p:nvSpPr>
          <p:cNvPr id="6" name="正方形/長方形 5"/>
          <p:cNvSpPr/>
          <p:nvPr/>
        </p:nvSpPr>
        <p:spPr>
          <a:xfrm>
            <a:off x="7524328" y="5589240"/>
            <a:ext cx="991022" cy="390899"/>
          </a:xfrm>
          <a:prstGeom prst="rect">
            <a:avLst/>
          </a:prstGeom>
          <a:noFill/>
          <a:ln w="4127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smtClean="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107</a:t>
            </a:fld>
            <a:endParaRPr kumimoji="1" lang="ja-JP" altLang="en-US"/>
          </a:p>
        </p:txBody>
      </p:sp>
    </p:spTree>
    <p:extLst>
      <p:ext uri="{BB962C8B-B14F-4D97-AF65-F5344CB8AC3E}">
        <p14:creationId xmlns:p14="http://schemas.microsoft.com/office/powerpoint/2010/main" val="2813609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066800" y="5072064"/>
            <a:ext cx="7010400" cy="1466850"/>
          </a:xfrm>
          <a:prstGeom prst="rect">
            <a:avLst/>
          </a:prstGeom>
        </p:spPr>
      </p:pic>
      <p:sp>
        <p:nvSpPr>
          <p:cNvPr id="2" name="タイトル 1"/>
          <p:cNvSpPr>
            <a:spLocks noGrp="1"/>
          </p:cNvSpPr>
          <p:nvPr>
            <p:ph type="title"/>
          </p:nvPr>
        </p:nvSpPr>
        <p:spPr/>
        <p:txBody>
          <a:bodyPr/>
          <a:lstStyle/>
          <a:p>
            <a:r>
              <a:rPr lang="en-US" altLang="ja-JP" dirty="0"/>
              <a:t>3D</a:t>
            </a:r>
            <a:r>
              <a:rPr lang="ja-JP" altLang="en-US" dirty="0" smtClean="0"/>
              <a:t>モデルの</a:t>
            </a:r>
            <a:r>
              <a:rPr lang="ja-JP" altLang="en-US" dirty="0"/>
              <a:t>追加</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FST</a:t>
            </a:r>
            <a:r>
              <a:rPr lang="ja-JP" altLang="en-US" dirty="0" smtClean="0"/>
              <a:t>にオブジェクトの情報を記述する</a:t>
            </a:r>
            <a:endParaRPr lang="en-US" altLang="ja-JP" dirty="0" smtClean="0"/>
          </a:p>
          <a:p>
            <a:pPr lvl="1"/>
            <a:r>
              <a:rPr lang="ja-JP" altLang="en-US" dirty="0" smtClean="0"/>
              <a:t>ファイル名、オブジェクトの</a:t>
            </a:r>
            <a:r>
              <a:rPr lang="ja-JP" altLang="en-US" dirty="0"/>
              <a:t>位置</a:t>
            </a:r>
            <a:r>
              <a:rPr lang="ja-JP" altLang="en-US" dirty="0" smtClean="0"/>
              <a:t>を入力</a:t>
            </a:r>
            <a:endParaRPr lang="en-US" altLang="ja-JP" dirty="0" smtClean="0"/>
          </a:p>
          <a:p>
            <a:pPr lvl="1"/>
            <a:r>
              <a:rPr lang="ja-JP" altLang="en-US" dirty="0"/>
              <a:t>最初</a:t>
            </a:r>
            <a:r>
              <a:rPr lang="ja-JP" altLang="en-US" dirty="0" smtClean="0"/>
              <a:t>の数値が位置　次の数値が角度</a:t>
            </a:r>
            <a:endParaRPr lang="en-US" altLang="ja-JP" dirty="0" smtClean="0"/>
          </a:p>
          <a:p>
            <a:pPr lvl="1"/>
            <a:r>
              <a:rPr lang="ja-JP" altLang="en-US" dirty="0" smtClean="0"/>
              <a:t>メニューオブジェクトは同じ動作が連続して行われるようにループ設定がされている</a:t>
            </a:r>
            <a:endParaRPr lang="en-US" altLang="ja-JP" dirty="0" smtClean="0"/>
          </a:p>
          <a:p>
            <a:pPr lvl="1"/>
            <a:r>
              <a:rPr lang="en-US" altLang="ja-JP" dirty="0" smtClean="0"/>
              <a:t>MODEL_ADD</a:t>
            </a:r>
            <a:r>
              <a:rPr lang="ja-JP" altLang="en-US" dirty="0" smtClean="0"/>
              <a:t>でモデルを増やす場合は</a:t>
            </a:r>
            <a:r>
              <a:rPr lang="en-US" altLang="ja-JP" dirty="0" smtClean="0"/>
              <a:t>.</a:t>
            </a:r>
            <a:r>
              <a:rPr lang="en-US" altLang="ja-JP" dirty="0" err="1" smtClean="0"/>
              <a:t>mdf</a:t>
            </a:r>
            <a:r>
              <a:rPr lang="ja-JP" altLang="en-US" dirty="0" smtClean="0"/>
              <a:t>の</a:t>
            </a:r>
            <a:r>
              <a:rPr lang="en-US" altLang="ja-JP" dirty="0" err="1" smtClean="0"/>
              <a:t>max_num_model</a:t>
            </a:r>
            <a:r>
              <a:rPr lang="ja-JP" altLang="en-US" dirty="0" smtClean="0"/>
              <a:t>の値を増やす必要がある</a:t>
            </a:r>
            <a:endParaRPr lang="en-US" altLang="ja-JP" dirty="0" smtClean="0"/>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108</a:t>
            </a:fld>
            <a:endParaRPr kumimoji="1" lang="ja-JP" altLang="en-US"/>
          </a:p>
        </p:txBody>
      </p:sp>
    </p:spTree>
    <p:extLst>
      <p:ext uri="{BB962C8B-B14F-4D97-AF65-F5344CB8AC3E}">
        <p14:creationId xmlns:p14="http://schemas.microsoft.com/office/powerpoint/2010/main" val="1271906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3D</a:t>
            </a:r>
            <a:r>
              <a:rPr lang="ja-JP" altLang="en-US" dirty="0" smtClean="0"/>
              <a:t>モデルの</a:t>
            </a:r>
            <a:r>
              <a:rPr lang="ja-JP" altLang="en-US" dirty="0"/>
              <a:t>追加</a:t>
            </a:r>
            <a:endParaRPr kumimoji="1" lang="ja-JP" altLang="en-US" dirty="0"/>
          </a:p>
        </p:txBody>
      </p:sp>
      <p:sp>
        <p:nvSpPr>
          <p:cNvPr id="3" name="コンテンツ プレースホルダー 2"/>
          <p:cNvSpPr>
            <a:spLocks noGrp="1"/>
          </p:cNvSpPr>
          <p:nvPr>
            <p:ph idx="1"/>
          </p:nvPr>
        </p:nvSpPr>
        <p:spPr>
          <a:xfrm>
            <a:off x="628650" y="1628800"/>
            <a:ext cx="4231382" cy="4351339"/>
          </a:xfrm>
        </p:spPr>
        <p:txBody>
          <a:bodyPr/>
          <a:lstStyle/>
          <a:p>
            <a:r>
              <a:rPr lang="ja-JP" altLang="en-US" dirty="0" smtClean="0"/>
              <a:t>他のアクセサリと同じように</a:t>
            </a:r>
            <a:r>
              <a:rPr lang="en-US" altLang="ja-JP" dirty="0" smtClean="0"/>
              <a:t>Accessory</a:t>
            </a:r>
            <a:r>
              <a:rPr lang="ja-JP" altLang="en-US" dirty="0" smtClean="0"/>
              <a:t>に新規フォルダを作成し、</a:t>
            </a:r>
            <a:r>
              <a:rPr lang="en-US" altLang="ja-JP" dirty="0" smtClean="0"/>
              <a:t>FST</a:t>
            </a:r>
            <a:r>
              <a:rPr lang="ja-JP" altLang="en-US" dirty="0" err="1" smtClean="0"/>
              <a:t>、</a:t>
            </a:r>
            <a:r>
              <a:rPr lang="en-US" altLang="ja-JP" dirty="0" err="1" smtClean="0"/>
              <a:t>mdf</a:t>
            </a:r>
            <a:r>
              <a:rPr lang="ja-JP" altLang="en-US" dirty="0" smtClean="0"/>
              <a:t>を書き換えて画像を追加表示させてみよう</a:t>
            </a:r>
            <a:endParaRPr lang="en-US" altLang="ja-JP" dirty="0" smtClean="0"/>
          </a:p>
        </p:txBody>
      </p:sp>
      <p:pic>
        <p:nvPicPr>
          <p:cNvPr id="6" name="図 5"/>
          <p:cNvPicPr>
            <a:picLocks noChangeAspect="1"/>
          </p:cNvPicPr>
          <p:nvPr/>
        </p:nvPicPr>
        <p:blipFill>
          <a:blip r:embed="rId3"/>
          <a:stretch>
            <a:fillRect/>
          </a:stretch>
        </p:blipFill>
        <p:spPr>
          <a:xfrm>
            <a:off x="5072261" y="1997133"/>
            <a:ext cx="3443089" cy="3614672"/>
          </a:xfrm>
          <a:prstGeom prst="rect">
            <a:avLst/>
          </a:prstGeom>
        </p:spPr>
      </p:pic>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109</a:t>
            </a:fld>
            <a:endParaRPr kumimoji="1" lang="ja-JP" altLang="en-US"/>
          </a:p>
        </p:txBody>
      </p:sp>
    </p:spTree>
    <p:extLst>
      <p:ext uri="{BB962C8B-B14F-4D97-AF65-F5344CB8AC3E}">
        <p14:creationId xmlns:p14="http://schemas.microsoft.com/office/powerpoint/2010/main" val="2776384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Natural Interaction</a:t>
            </a:r>
            <a:endParaRPr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smtClean="0"/>
              <a:t>ノンバーバル・マルチモーダル音声対話</a:t>
            </a:r>
            <a:endParaRPr lang="en-US" altLang="ja-JP" smtClean="0"/>
          </a:p>
          <a:p>
            <a:pPr lvl="1"/>
            <a:r>
              <a:rPr lang="ja-JP" altLang="en-US" smtClean="0"/>
              <a:t>より直感的で </a:t>
            </a:r>
            <a:r>
              <a:rPr lang="en-US" altLang="ja-JP" smtClean="0"/>
              <a:t>affordable</a:t>
            </a:r>
            <a:r>
              <a:rPr lang="ja-JP" altLang="en-US" smtClean="0"/>
              <a:t> な音声対話システムへ</a:t>
            </a:r>
            <a:endParaRPr lang="en-US" altLang="ja-JP" smtClean="0"/>
          </a:p>
          <a:p>
            <a:r>
              <a:rPr lang="en-US" altLang="ja-JP" smtClean="0"/>
              <a:t>Embodied Conversational Agents [Cassel et al.,2003]</a:t>
            </a:r>
          </a:p>
          <a:p>
            <a:pPr lvl="1"/>
            <a:r>
              <a:rPr lang="ja-JP" altLang="en-US" smtClean="0"/>
              <a:t>人間同士の対話の分析とモデル化</a:t>
            </a:r>
            <a:endParaRPr lang="en-US" altLang="ja-JP" smtClean="0"/>
          </a:p>
          <a:p>
            <a:pPr lvl="2"/>
            <a:r>
              <a:rPr lang="ja-JP" altLang="en-US" smtClean="0"/>
              <a:t>視線，ジェスチャ，社会的関係性，</a:t>
            </a:r>
            <a:r>
              <a:rPr lang="en-US" altLang="ja-JP" smtClean="0"/>
              <a:t>etc…</a:t>
            </a:r>
          </a:p>
          <a:p>
            <a:pPr lvl="1"/>
            <a:r>
              <a:rPr lang="ja-JP" altLang="en-US" smtClean="0"/>
              <a:t>キャラクターと人間のインタラクションの頑健化へ</a:t>
            </a:r>
            <a:endParaRPr lang="en-US" altLang="ja-JP" smtClean="0"/>
          </a:p>
          <a:p>
            <a:pPr lvl="1"/>
            <a:r>
              <a:rPr lang="ja-JP" altLang="en-US" smtClean="0"/>
              <a:t>「気が合う（調和する）感覚が会話を起こさせる」</a:t>
            </a:r>
            <a:endParaRPr lang="en-US" altLang="ja-JP" smtClean="0"/>
          </a:p>
          <a:p>
            <a:r>
              <a:rPr lang="en-US" altLang="ja-JP" smtClean="0"/>
              <a:t>“Affective Computing”</a:t>
            </a:r>
          </a:p>
          <a:p>
            <a:pPr lvl="1"/>
            <a:r>
              <a:rPr lang="ja-JP" altLang="en-US" smtClean="0"/>
              <a:t>「ユーザの心的傾向や状態に合わせた社交的で共感的な表出は，ユーザに好まれ信頼される」</a:t>
            </a:r>
            <a:endParaRPr lang="en-US" altLang="ja-JP" dirty="0" smtClean="0"/>
          </a:p>
        </p:txBody>
      </p:sp>
      <p:pic>
        <p:nvPicPr>
          <p:cNvPr id="1028" name="Picture 4" descr="http://alumni.media.mit.edu/~yanhao/rea_jacuzzi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495" y="3425588"/>
            <a:ext cx="1246759" cy="10535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vanderbie.net/wp-content/uploads/2012/03/EmotieEnDesign.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8545" y="5612566"/>
            <a:ext cx="1933956" cy="805115"/>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11</a:t>
            </a:fld>
            <a:endParaRPr kumimoji="1" lang="ja-JP" altLang="en-US"/>
          </a:p>
        </p:txBody>
      </p:sp>
    </p:spTree>
    <p:extLst>
      <p:ext uri="{BB962C8B-B14F-4D97-AF65-F5344CB8AC3E}">
        <p14:creationId xmlns:p14="http://schemas.microsoft.com/office/powerpoint/2010/main" val="1932761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4-2 </a:t>
            </a:r>
            <a:r>
              <a:rPr lang="ja-JP" altLang="en-US" dirty="0" smtClean="0"/>
              <a:t>モーションの作成と利用</a:t>
            </a:r>
            <a:endParaRPr kumimoji="1" lang="ja-JP" altLang="en-US" dirty="0"/>
          </a:p>
        </p:txBody>
      </p:sp>
      <p:sp>
        <p:nvSpPr>
          <p:cNvPr id="3" name="テキスト プレースホルダー 2"/>
          <p:cNvSpPr>
            <a:spLocks noGrp="1"/>
          </p:cNvSpPr>
          <p:nvPr>
            <p:ph type="body" idx="1"/>
          </p:nvPr>
        </p:nvSpPr>
        <p:spPr/>
        <p:txBody>
          <a:bodyPr/>
          <a:lstStyle/>
          <a:p>
            <a:r>
              <a:rPr lang="ja-JP" altLang="en-US" dirty="0" smtClean="0"/>
              <a:t>モーションの作成方法と利用法について説明します</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110</a:t>
            </a:fld>
            <a:endParaRPr kumimoji="1" lang="ja-JP" altLang="en-US"/>
          </a:p>
        </p:txBody>
      </p:sp>
    </p:spTree>
    <p:extLst>
      <p:ext uri="{BB962C8B-B14F-4D97-AF65-F5344CB8AC3E}">
        <p14:creationId xmlns:p14="http://schemas.microsoft.com/office/powerpoint/2010/main" val="965794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モーションの作成</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音声入力によってオブジェクトが動くように設定する</a:t>
            </a:r>
            <a:endParaRPr lang="en-US" altLang="ja-JP" dirty="0" smtClean="0"/>
          </a:p>
          <a:p>
            <a:pPr lvl="1"/>
            <a:r>
              <a:rPr lang="ja-JP" altLang="en-US" dirty="0" smtClean="0"/>
              <a:t>キャラクターの動きなどは</a:t>
            </a:r>
            <a:r>
              <a:rPr lang="en-US" altLang="ja-JP" dirty="0" smtClean="0"/>
              <a:t>.</a:t>
            </a:r>
            <a:r>
              <a:rPr lang="en-US" altLang="ja-JP" dirty="0" err="1" smtClean="0"/>
              <a:t>vmd</a:t>
            </a:r>
            <a:r>
              <a:rPr lang="ja-JP" altLang="en-US" dirty="0" smtClean="0"/>
              <a:t>ファイルによって動作している</a:t>
            </a:r>
            <a:endParaRPr lang="en-US" altLang="ja-JP" dirty="0" smtClean="0"/>
          </a:p>
          <a:p>
            <a:pPr lvl="1"/>
            <a:r>
              <a:rPr lang="en-US" altLang="ja-JP" dirty="0" err="1"/>
              <a:t>v</a:t>
            </a:r>
            <a:r>
              <a:rPr lang="en-US" altLang="ja-JP" dirty="0" err="1" smtClean="0"/>
              <a:t>md</a:t>
            </a:r>
            <a:r>
              <a:rPr lang="ja-JP" altLang="en-US" dirty="0" smtClean="0"/>
              <a:t>は</a:t>
            </a:r>
            <a:r>
              <a:rPr lang="en-US" altLang="ja-JP" dirty="0" smtClean="0"/>
              <a:t>MMD</a:t>
            </a:r>
            <a:r>
              <a:rPr lang="ja-JP" altLang="en-US" dirty="0" err="1" smtClean="0"/>
              <a:t>、</a:t>
            </a:r>
            <a:r>
              <a:rPr lang="en-US" altLang="ja-JP" dirty="0" smtClean="0"/>
              <a:t>MMM</a:t>
            </a:r>
            <a:r>
              <a:rPr lang="ja-JP" altLang="en-US" dirty="0" smtClean="0"/>
              <a:t>というソフトで作成可能</a:t>
            </a:r>
            <a:endParaRPr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111</a:t>
            </a:fld>
            <a:endParaRPr kumimoji="1" lang="ja-JP" altLang="en-US"/>
          </a:p>
        </p:txBody>
      </p:sp>
    </p:spTree>
    <p:extLst>
      <p:ext uri="{BB962C8B-B14F-4D97-AF65-F5344CB8AC3E}">
        <p14:creationId xmlns:p14="http://schemas.microsoft.com/office/powerpoint/2010/main" val="4105482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モーションの作成</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MMD</a:t>
            </a:r>
            <a:r>
              <a:rPr lang="ja-JP" altLang="en-US" dirty="0" smtClean="0"/>
              <a:t>を用いてモーション作成</a:t>
            </a:r>
            <a:endParaRPr lang="en-US" altLang="ja-JP" dirty="0" smtClean="0"/>
          </a:p>
          <a:p>
            <a:pPr marL="800100" lvl="1" indent="-457200">
              <a:buFont typeface="+mj-lt"/>
              <a:buAutoNum type="arabicPeriod"/>
            </a:pPr>
            <a:r>
              <a:rPr lang="ja-JP" altLang="en-US" dirty="0" smtClean="0"/>
              <a:t>作成したオブジェクトを</a:t>
            </a:r>
            <a:r>
              <a:rPr lang="en-US" altLang="ja-JP" dirty="0" smtClean="0"/>
              <a:t>MMD</a:t>
            </a:r>
            <a:r>
              <a:rPr lang="ja-JP" altLang="en-US" dirty="0" smtClean="0"/>
              <a:t>で読み込む</a:t>
            </a:r>
            <a:endParaRPr lang="en-US" altLang="ja-JP" dirty="0" smtClean="0"/>
          </a:p>
          <a:p>
            <a:pPr marL="800100" lvl="1" indent="-457200">
              <a:buFont typeface="+mj-lt"/>
              <a:buAutoNum type="arabicPeriod"/>
            </a:pPr>
            <a:r>
              <a:rPr lang="ja-JP" altLang="en-US" dirty="0"/>
              <a:t>オブジェクト</a:t>
            </a:r>
            <a:r>
              <a:rPr lang="ja-JP" altLang="en-US" dirty="0" smtClean="0"/>
              <a:t>を最初に表示させる位置に移動させキーフレームを打つ</a:t>
            </a:r>
            <a:endParaRPr lang="en-US" altLang="ja-JP" dirty="0" smtClean="0"/>
          </a:p>
          <a:p>
            <a:pPr marL="800100" lvl="1" indent="-457200">
              <a:buFont typeface="+mj-lt"/>
              <a:buAutoNum type="arabicPeriod"/>
            </a:pPr>
            <a:r>
              <a:rPr lang="ja-JP" altLang="en-US" dirty="0"/>
              <a:t>任意</a:t>
            </a:r>
            <a:r>
              <a:rPr lang="ja-JP" altLang="en-US" dirty="0" smtClean="0"/>
              <a:t>の時間後に移動させたい場所にまずフレームを移動（</a:t>
            </a:r>
            <a:r>
              <a:rPr lang="en-US" altLang="ja-JP" dirty="0" smtClean="0"/>
              <a:t>1</a:t>
            </a:r>
            <a:r>
              <a:rPr lang="ja-JP" altLang="en-US" dirty="0" smtClean="0"/>
              <a:t>秒は</a:t>
            </a:r>
            <a:r>
              <a:rPr lang="en-US" altLang="ja-JP" dirty="0" smtClean="0"/>
              <a:t>30</a:t>
            </a:r>
            <a:r>
              <a:rPr lang="ja-JP" altLang="en-US" dirty="0" smtClean="0"/>
              <a:t>フレーム）次に最後にオブジェクトがいてほしい位置にオブジェクトを移動してキーフレームを打つ</a:t>
            </a:r>
            <a:endParaRPr lang="en-US" altLang="ja-JP" dirty="0" smtClean="0"/>
          </a:p>
          <a:p>
            <a:pPr marL="800100" lvl="1" indent="-457200">
              <a:buFont typeface="+mj-lt"/>
              <a:buAutoNum type="arabicPeriod"/>
            </a:pPr>
            <a:r>
              <a:rPr lang="en-US" altLang="ja-JP" dirty="0" err="1" smtClean="0"/>
              <a:t>Vmd</a:t>
            </a:r>
            <a:r>
              <a:rPr lang="en-US" altLang="ja-JP" dirty="0" smtClean="0"/>
              <a:t>(</a:t>
            </a:r>
            <a:r>
              <a:rPr lang="ja-JP" altLang="en-US" dirty="0" smtClean="0"/>
              <a:t>モーションデータ</a:t>
            </a:r>
            <a:r>
              <a:rPr lang="en-US" altLang="ja-JP" dirty="0" smtClean="0"/>
              <a:t>)</a:t>
            </a:r>
            <a:r>
              <a:rPr lang="ja-JP" altLang="en-US" dirty="0" smtClean="0"/>
              <a:t>を出力する</a:t>
            </a:r>
            <a:endParaRPr lang="en-US" altLang="ja-JP" dirty="0" smtClean="0"/>
          </a:p>
          <a:p>
            <a:pPr lvl="1"/>
            <a:endParaRPr lang="en-US" altLang="ja-JP" dirty="0" smtClean="0"/>
          </a:p>
          <a:p>
            <a:pPr lvl="1"/>
            <a:endParaRPr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112</a:t>
            </a:fld>
            <a:endParaRPr kumimoji="1" lang="ja-JP" altLang="en-US"/>
          </a:p>
        </p:txBody>
      </p:sp>
    </p:spTree>
    <p:extLst>
      <p:ext uri="{BB962C8B-B14F-4D97-AF65-F5344CB8AC3E}">
        <p14:creationId xmlns:p14="http://schemas.microsoft.com/office/powerpoint/2010/main" val="2484284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モーションの作成</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MMD</a:t>
            </a:r>
            <a:r>
              <a:rPr lang="ja-JP" altLang="en-US" dirty="0" smtClean="0"/>
              <a:t>を用いてモーション作成</a:t>
            </a:r>
            <a:endParaRPr lang="en-US" altLang="ja-JP" dirty="0" smtClean="0"/>
          </a:p>
          <a:p>
            <a:pPr lvl="1"/>
            <a:endParaRPr lang="en-US" altLang="ja-JP" dirty="0" smtClean="0"/>
          </a:p>
          <a:p>
            <a:pPr lvl="1"/>
            <a:endParaRPr lang="en-US" altLang="ja-JP" dirty="0" smtClean="0"/>
          </a:p>
          <a:p>
            <a:pPr marL="800100" lvl="1" indent="-457200">
              <a:buFont typeface="+mj-lt"/>
              <a:buAutoNum type="arabicPeriod"/>
            </a:pPr>
            <a:endParaRPr lang="en-US" altLang="ja-JP" dirty="0" smtClean="0"/>
          </a:p>
          <a:p>
            <a:pPr lvl="1"/>
            <a:endParaRPr lang="en-US" altLang="ja-JP" dirty="0" smtClean="0"/>
          </a:p>
          <a:p>
            <a:pPr lvl="1"/>
            <a:endParaRPr lang="en-US" altLang="ja-JP" dirty="0" smtClean="0"/>
          </a:p>
        </p:txBody>
      </p:sp>
      <p:pic>
        <p:nvPicPr>
          <p:cNvPr id="5" name="図 4"/>
          <p:cNvPicPr>
            <a:picLocks noChangeAspect="1"/>
          </p:cNvPicPr>
          <p:nvPr/>
        </p:nvPicPr>
        <p:blipFill>
          <a:blip r:embed="rId3"/>
          <a:stretch>
            <a:fillRect/>
          </a:stretch>
        </p:blipFill>
        <p:spPr>
          <a:xfrm>
            <a:off x="2699792" y="2496073"/>
            <a:ext cx="4547207" cy="3670671"/>
          </a:xfrm>
          <a:prstGeom prst="rect">
            <a:avLst/>
          </a:prstGeom>
        </p:spPr>
      </p:pic>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113</a:t>
            </a:fld>
            <a:endParaRPr kumimoji="1" lang="ja-JP" altLang="en-US"/>
          </a:p>
        </p:txBody>
      </p:sp>
    </p:spTree>
    <p:extLst>
      <p:ext uri="{BB962C8B-B14F-4D97-AF65-F5344CB8AC3E}">
        <p14:creationId xmlns:p14="http://schemas.microsoft.com/office/powerpoint/2010/main" val="1789589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モーションの作成</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作成可能なモーション</a:t>
            </a:r>
            <a:endParaRPr kumimoji="1" lang="en-US" altLang="ja-JP" dirty="0" smtClean="0"/>
          </a:p>
          <a:p>
            <a:pPr lvl="1"/>
            <a:r>
              <a:rPr lang="en-US" altLang="ja-JP" dirty="0" smtClean="0"/>
              <a:t>X,Y,Z</a:t>
            </a:r>
            <a:r>
              <a:rPr lang="ja-JP" altLang="en-US" dirty="0" smtClean="0"/>
              <a:t>方向への移動</a:t>
            </a:r>
            <a:endParaRPr lang="en-US" altLang="ja-JP" dirty="0" smtClean="0"/>
          </a:p>
          <a:p>
            <a:pPr lvl="1"/>
            <a:r>
              <a:rPr kumimoji="1" lang="en-US" altLang="ja-JP" dirty="0" smtClean="0"/>
              <a:t>X,Y,Z</a:t>
            </a:r>
            <a:r>
              <a:rPr kumimoji="1" lang="ja-JP" altLang="en-US" dirty="0" smtClean="0"/>
              <a:t>方向への回転</a:t>
            </a:r>
            <a:endParaRPr kumimoji="1" lang="en-US" altLang="ja-JP" dirty="0" smtClean="0"/>
          </a:p>
          <a:p>
            <a:pPr lvl="1"/>
            <a:r>
              <a:rPr lang="ja-JP" altLang="en-US" dirty="0" smtClean="0"/>
              <a:t>モーフィングの使用</a:t>
            </a:r>
            <a:endParaRPr lang="en-US" altLang="ja-JP" dirty="0"/>
          </a:p>
          <a:p>
            <a:pPr lvl="2"/>
            <a:r>
              <a:rPr kumimoji="1" lang="ja-JP" altLang="en-US" dirty="0" smtClean="0"/>
              <a:t>例えばメイちゃんの口や瞬きの動きなどはボーンの動きとは違い頂点のモーフィングによる動きになっている</a:t>
            </a:r>
            <a:endParaRPr kumimoji="1" lang="en-US" altLang="ja-JP" dirty="0" smtClean="0"/>
          </a:p>
          <a:p>
            <a:pPr lvl="1"/>
            <a:r>
              <a:rPr lang="ja-JP" altLang="en-US" dirty="0"/>
              <a:t>カメラ</a:t>
            </a:r>
            <a:r>
              <a:rPr lang="ja-JP" altLang="en-US" dirty="0" smtClean="0"/>
              <a:t>も移動、回転などのモーション付与可能</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114</a:t>
            </a:fld>
            <a:endParaRPr kumimoji="1" lang="ja-JP" altLang="en-US"/>
          </a:p>
        </p:txBody>
      </p:sp>
    </p:spTree>
    <p:extLst>
      <p:ext uri="{BB962C8B-B14F-4D97-AF65-F5344CB8AC3E}">
        <p14:creationId xmlns:p14="http://schemas.microsoft.com/office/powerpoint/2010/main" val="2728309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699792" y="2264028"/>
            <a:ext cx="5295705" cy="4274886"/>
          </a:xfrm>
          <a:prstGeom prst="rect">
            <a:avLst/>
          </a:prstGeom>
        </p:spPr>
      </p:pic>
      <p:sp>
        <p:nvSpPr>
          <p:cNvPr id="2" name="タイトル 1"/>
          <p:cNvSpPr>
            <a:spLocks noGrp="1"/>
          </p:cNvSpPr>
          <p:nvPr>
            <p:ph type="title"/>
          </p:nvPr>
        </p:nvSpPr>
        <p:spPr/>
        <p:txBody>
          <a:bodyPr/>
          <a:lstStyle/>
          <a:p>
            <a:r>
              <a:rPr lang="ja-JP" altLang="en-US" dirty="0" smtClean="0"/>
              <a:t>モーションの作成</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オブジェクトを選択、移動してキーを打つ</a:t>
            </a:r>
            <a:endParaRPr lang="en-US" altLang="ja-JP" dirty="0" smtClean="0"/>
          </a:p>
          <a:p>
            <a:pPr lvl="1"/>
            <a:endParaRPr lang="en-US" altLang="ja-JP" dirty="0" smtClean="0"/>
          </a:p>
          <a:p>
            <a:pPr lvl="1"/>
            <a:endParaRPr lang="en-US" altLang="ja-JP" dirty="0" smtClean="0"/>
          </a:p>
          <a:p>
            <a:pPr marL="800100" lvl="1" indent="-457200">
              <a:buFont typeface="+mj-lt"/>
              <a:buAutoNum type="arabicPeriod"/>
            </a:pPr>
            <a:endParaRPr lang="en-US" altLang="ja-JP" dirty="0" smtClean="0"/>
          </a:p>
          <a:p>
            <a:pPr lvl="1"/>
            <a:endParaRPr lang="en-US" altLang="ja-JP" dirty="0" smtClean="0"/>
          </a:p>
          <a:p>
            <a:pPr lvl="1"/>
            <a:endParaRPr lang="en-US" altLang="ja-JP" dirty="0" smtClean="0"/>
          </a:p>
        </p:txBody>
      </p:sp>
      <p:grpSp>
        <p:nvGrpSpPr>
          <p:cNvPr id="10" name="グループ化 9"/>
          <p:cNvGrpSpPr/>
          <p:nvPr/>
        </p:nvGrpSpPr>
        <p:grpSpPr>
          <a:xfrm>
            <a:off x="143377" y="3208367"/>
            <a:ext cx="5940791" cy="1016811"/>
            <a:chOff x="143377" y="3208367"/>
            <a:chExt cx="5940791" cy="1016811"/>
          </a:xfrm>
        </p:grpSpPr>
        <p:sp>
          <p:nvSpPr>
            <p:cNvPr id="6" name="正方形/長方形 5"/>
            <p:cNvSpPr/>
            <p:nvPr/>
          </p:nvSpPr>
          <p:spPr>
            <a:xfrm>
              <a:off x="5508104" y="3808559"/>
              <a:ext cx="576064" cy="416619"/>
            </a:xfrm>
            <a:prstGeom prst="rect">
              <a:avLst/>
            </a:prstGeom>
            <a:noFill/>
            <a:ln w="4127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smtClean="0"/>
            </a:p>
          </p:txBody>
        </p:sp>
        <p:sp>
          <p:nvSpPr>
            <p:cNvPr id="7" name="正方形/長方形 6"/>
            <p:cNvSpPr/>
            <p:nvPr/>
          </p:nvSpPr>
          <p:spPr>
            <a:xfrm>
              <a:off x="143377" y="3208367"/>
              <a:ext cx="2592288" cy="576064"/>
            </a:xfrm>
            <a:prstGeom prst="rect">
              <a:avLst/>
            </a:prstGeom>
            <a:ln w="2222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t>ボーンを選択</a:t>
              </a:r>
            </a:p>
          </p:txBody>
        </p:sp>
        <p:cxnSp>
          <p:nvCxnSpPr>
            <p:cNvPr id="9" name="直線矢印コネクタ 8"/>
            <p:cNvCxnSpPr/>
            <p:nvPr/>
          </p:nvCxnSpPr>
          <p:spPr>
            <a:xfrm>
              <a:off x="2699792" y="3501008"/>
              <a:ext cx="2647852" cy="51586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グループ化 10"/>
          <p:cNvGrpSpPr/>
          <p:nvPr/>
        </p:nvGrpSpPr>
        <p:grpSpPr>
          <a:xfrm>
            <a:off x="1486974" y="5254773"/>
            <a:ext cx="6508523" cy="625441"/>
            <a:chOff x="-424355" y="3808559"/>
            <a:chExt cx="6508523" cy="625441"/>
          </a:xfrm>
        </p:grpSpPr>
        <p:sp>
          <p:nvSpPr>
            <p:cNvPr id="12" name="正方形/長方形 11"/>
            <p:cNvSpPr/>
            <p:nvPr/>
          </p:nvSpPr>
          <p:spPr>
            <a:xfrm>
              <a:off x="5508104" y="3808559"/>
              <a:ext cx="576064" cy="416619"/>
            </a:xfrm>
            <a:prstGeom prst="rect">
              <a:avLst/>
            </a:prstGeom>
            <a:noFill/>
            <a:ln w="4127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smtClean="0"/>
            </a:p>
          </p:txBody>
        </p:sp>
        <p:sp>
          <p:nvSpPr>
            <p:cNvPr id="13" name="正方形/長方形 12"/>
            <p:cNvSpPr/>
            <p:nvPr/>
          </p:nvSpPr>
          <p:spPr>
            <a:xfrm>
              <a:off x="-424355" y="3857936"/>
              <a:ext cx="2592288" cy="576064"/>
            </a:xfrm>
            <a:prstGeom prst="rect">
              <a:avLst/>
            </a:prstGeom>
            <a:ln w="2222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t>オブジェクト操作</a:t>
              </a:r>
              <a:endParaRPr kumimoji="1" lang="ja-JP" altLang="en-US" sz="2400" dirty="0" smtClean="0"/>
            </a:p>
          </p:txBody>
        </p:sp>
        <p:cxnSp>
          <p:nvCxnSpPr>
            <p:cNvPr id="14" name="直線矢印コネクタ 13"/>
            <p:cNvCxnSpPr>
              <a:stCxn id="13" idx="3"/>
            </p:cNvCxnSpPr>
            <p:nvPr/>
          </p:nvCxnSpPr>
          <p:spPr>
            <a:xfrm flipV="1">
              <a:off x="2167933" y="4016868"/>
              <a:ext cx="3179711" cy="12910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115</a:t>
            </a:fld>
            <a:endParaRPr kumimoji="1" lang="ja-JP" altLang="en-US"/>
          </a:p>
        </p:txBody>
      </p:sp>
    </p:spTree>
    <p:extLst>
      <p:ext uri="{BB962C8B-B14F-4D97-AF65-F5344CB8AC3E}">
        <p14:creationId xmlns:p14="http://schemas.microsoft.com/office/powerpoint/2010/main" val="451771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モーションの作成</a:t>
            </a:r>
            <a:endParaRPr kumimoji="1" lang="ja-JP" altLang="en-US" dirty="0"/>
          </a:p>
        </p:txBody>
      </p:sp>
      <p:sp>
        <p:nvSpPr>
          <p:cNvPr id="3" name="コンテンツ プレースホルダー 2"/>
          <p:cNvSpPr>
            <a:spLocks noGrp="1"/>
          </p:cNvSpPr>
          <p:nvPr>
            <p:ph idx="1"/>
          </p:nvPr>
        </p:nvSpPr>
        <p:spPr>
          <a:xfrm>
            <a:off x="628650" y="1628800"/>
            <a:ext cx="7039694" cy="4351339"/>
          </a:xfrm>
        </p:spPr>
        <p:txBody>
          <a:bodyPr/>
          <a:lstStyle/>
          <a:p>
            <a:r>
              <a:rPr lang="ja-JP" altLang="en-US" dirty="0" smtClean="0"/>
              <a:t>自分で作成したオブジェクトを音声対話で動かしてみよう</a:t>
            </a:r>
            <a:endParaRPr lang="en-US" altLang="ja-JP" dirty="0" smtClean="0"/>
          </a:p>
          <a:p>
            <a:pPr lvl="1"/>
            <a:endParaRPr lang="en-US" altLang="ja-JP" dirty="0" smtClean="0"/>
          </a:p>
          <a:p>
            <a:pPr marL="800100" lvl="1" indent="-457200">
              <a:buFont typeface="+mj-lt"/>
              <a:buAutoNum type="arabicPeriod"/>
            </a:pPr>
            <a:endParaRPr lang="en-US" altLang="ja-JP" dirty="0" smtClean="0"/>
          </a:p>
          <a:p>
            <a:pPr lvl="1"/>
            <a:endParaRPr lang="en-US" altLang="ja-JP" dirty="0" smtClean="0"/>
          </a:p>
          <a:p>
            <a:pPr lvl="1"/>
            <a:endParaRPr lang="en-US" altLang="ja-JP" dirty="0" smtClean="0"/>
          </a:p>
        </p:txBody>
      </p:sp>
      <p:pic>
        <p:nvPicPr>
          <p:cNvPr id="8" name="図 7"/>
          <p:cNvPicPr>
            <a:picLocks noChangeAspect="1"/>
          </p:cNvPicPr>
          <p:nvPr/>
        </p:nvPicPr>
        <p:blipFill>
          <a:blip r:embed="rId3"/>
          <a:stretch>
            <a:fillRect/>
          </a:stretch>
        </p:blipFill>
        <p:spPr>
          <a:xfrm>
            <a:off x="4148497" y="2826605"/>
            <a:ext cx="3362195" cy="3529747"/>
          </a:xfrm>
          <a:prstGeom prst="rect">
            <a:avLst/>
          </a:prstGeom>
        </p:spPr>
      </p:pic>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116</a:t>
            </a:fld>
            <a:endParaRPr kumimoji="1" lang="ja-JP" altLang="en-US"/>
          </a:p>
        </p:txBody>
      </p:sp>
    </p:spTree>
    <p:extLst>
      <p:ext uri="{BB962C8B-B14F-4D97-AF65-F5344CB8AC3E}">
        <p14:creationId xmlns:p14="http://schemas.microsoft.com/office/powerpoint/2010/main" val="80802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hlinkClick r:id="rId2"/>
              </a:rPr>
              <a:t>http://udialogue.org/</a:t>
            </a:r>
            <a:endParaRPr kumimoji="1" lang="en-US" altLang="ja-JP" dirty="0" smtClean="0"/>
          </a:p>
          <a:p>
            <a:r>
              <a:rPr lang="en-US" altLang="ja-JP" dirty="0" smtClean="0">
                <a:hlinkClick r:id="rId3"/>
              </a:rPr>
              <a:t>http://mmdagent.jp/</a:t>
            </a:r>
            <a:endParaRPr lang="en-US" altLang="ja-JP" dirty="0" smtClean="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117</a:t>
            </a:fld>
            <a:endParaRPr kumimoji="1" lang="ja-JP" altLang="en-US"/>
          </a:p>
        </p:txBody>
      </p:sp>
      <p:grpSp>
        <p:nvGrpSpPr>
          <p:cNvPr id="5" name="図形グループ 4"/>
          <p:cNvGrpSpPr/>
          <p:nvPr/>
        </p:nvGrpSpPr>
        <p:grpSpPr>
          <a:xfrm>
            <a:off x="628650" y="5610807"/>
            <a:ext cx="6286503" cy="369332"/>
            <a:chOff x="1331640" y="5795972"/>
            <a:chExt cx="6286503" cy="369332"/>
          </a:xfrm>
        </p:grpSpPr>
        <p:pic>
          <p:nvPicPr>
            <p:cNvPr id="6" name="図 5" descr="by-nc.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5854638"/>
              <a:ext cx="726923" cy="252000"/>
            </a:xfrm>
            <a:prstGeom prst="rect">
              <a:avLst/>
            </a:prstGeom>
          </p:spPr>
        </p:pic>
        <p:sp>
          <p:nvSpPr>
            <p:cNvPr id="7" name="テキスト ボックス 6"/>
            <p:cNvSpPr txBox="1"/>
            <p:nvPr/>
          </p:nvSpPr>
          <p:spPr>
            <a:xfrm>
              <a:off x="2116667" y="5795972"/>
              <a:ext cx="5501476"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Copyright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2017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Nagoya Institute of Technology</a:t>
              </a: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3521428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技術とデザインの接点の設計</a:t>
            </a:r>
            <a:endParaRPr lang="en-US" altLang="ja-JP" dirty="0"/>
          </a:p>
        </p:txBody>
      </p:sp>
      <p:sp>
        <p:nvSpPr>
          <p:cNvPr id="3" name="コンテンツ プレースホルダー 2"/>
          <p:cNvSpPr>
            <a:spLocks noGrp="1"/>
          </p:cNvSpPr>
          <p:nvPr>
            <p:ph idx="1"/>
          </p:nvPr>
        </p:nvSpPr>
        <p:spPr/>
        <p:txBody>
          <a:bodyPr/>
          <a:lstStyle/>
          <a:p>
            <a:r>
              <a:rPr lang="ja-JP" altLang="en-US" smtClean="0"/>
              <a:t>音声対話のためのデザインとは？</a:t>
            </a:r>
            <a:endParaRPr lang="en-US" altLang="ja-JP" smtClean="0"/>
          </a:p>
          <a:p>
            <a:pPr lvl="1"/>
            <a:r>
              <a:rPr lang="ja-JP" altLang="en-US" smtClean="0"/>
              <a:t>システムの能力を生かせないデザイン</a:t>
            </a:r>
            <a:endParaRPr lang="en-US" altLang="ja-JP" smtClean="0"/>
          </a:p>
          <a:p>
            <a:pPr lvl="1"/>
            <a:r>
              <a:rPr lang="ja-JP" altLang="en-US" smtClean="0"/>
              <a:t>ユーザ要求から乖離したシステム</a:t>
            </a:r>
            <a:endParaRPr lang="en-US" altLang="ja-JP" smtClean="0"/>
          </a:p>
          <a:p>
            <a:r>
              <a:rPr lang="ja-JP" altLang="en-US" smtClean="0"/>
              <a:t>どちらの世界からも歩み寄るには</a:t>
            </a:r>
            <a:endParaRPr lang="en-US" altLang="ja-JP" smtClean="0"/>
          </a:p>
          <a:p>
            <a:pPr lvl="1"/>
            <a:r>
              <a:rPr lang="ja-JP" altLang="en-US" smtClean="0"/>
              <a:t>技術者から見たデザインへの要求</a:t>
            </a:r>
            <a:endParaRPr lang="en-US" altLang="ja-JP" smtClean="0"/>
          </a:p>
          <a:p>
            <a:pPr lvl="1"/>
            <a:r>
              <a:rPr lang="ja-JP" altLang="en-US" smtClean="0"/>
              <a:t>デザイナーが活かし切れる技術の提供</a:t>
            </a:r>
            <a:endParaRPr lang="en-US" altLang="ja-JP" smtClean="0"/>
          </a:p>
          <a:p>
            <a:r>
              <a:rPr lang="ja-JP" altLang="en-US" smtClean="0"/>
              <a:t>クリアなインタフェースが必要</a:t>
            </a:r>
            <a:endParaRPr lang="en-US" altLang="ja-JP" smtClean="0"/>
          </a:p>
          <a:p>
            <a:endParaRPr lang="en-US" altLang="ja-JP" dirty="0" smtClean="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363619" y="5386780"/>
            <a:ext cx="1176334" cy="1346017"/>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450" y="5386780"/>
            <a:ext cx="1682999" cy="1354588"/>
          </a:xfrm>
          <a:prstGeom prst="rect">
            <a:avLst/>
          </a:prstGeom>
        </p:spPr>
      </p:pic>
      <p:sp>
        <p:nvSpPr>
          <p:cNvPr id="11" name="左右矢印 10"/>
          <p:cNvSpPr/>
          <p:nvPr/>
        </p:nvSpPr>
        <p:spPr>
          <a:xfrm>
            <a:off x="4022329" y="5914822"/>
            <a:ext cx="1071409" cy="289931"/>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12</a:t>
            </a:fld>
            <a:endParaRPr kumimoji="1" lang="ja-JP" altLang="en-US"/>
          </a:p>
        </p:txBody>
      </p:sp>
    </p:spTree>
    <p:extLst>
      <p:ext uri="{BB962C8B-B14F-4D97-AF65-F5344CB8AC3E}">
        <p14:creationId xmlns:p14="http://schemas.microsoft.com/office/powerpoint/2010/main" val="115948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lang="ja-JP" altLang="en-US" smtClean="0"/>
              <a:t>音声対話における役割の分離</a:t>
            </a:r>
            <a:endParaRPr lang="ja-JP" altLang="en-US" dirty="0"/>
          </a:p>
        </p:txBody>
      </p:sp>
      <p:sp>
        <p:nvSpPr>
          <p:cNvPr id="5" name="角丸四角形 4"/>
          <p:cNvSpPr/>
          <p:nvPr/>
        </p:nvSpPr>
        <p:spPr>
          <a:xfrm>
            <a:off x="3665260" y="1916349"/>
            <a:ext cx="2721103" cy="1444752"/>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3600" dirty="0" smtClean="0"/>
              <a:t>音声言語</a:t>
            </a:r>
            <a:r>
              <a:rPr kumimoji="1" lang="en-US" altLang="ja-JP" sz="3600" dirty="0" smtClean="0"/>
              <a:t/>
            </a:r>
            <a:br>
              <a:rPr kumimoji="1" lang="en-US" altLang="ja-JP" sz="3600" dirty="0" smtClean="0"/>
            </a:br>
            <a:r>
              <a:rPr kumimoji="1" lang="ja-JP" altLang="en-US" sz="3600" dirty="0" smtClean="0"/>
              <a:t>処理技術</a:t>
            </a:r>
            <a:endParaRPr kumimoji="1" lang="ja-JP" altLang="en-US" sz="3600" dirty="0"/>
          </a:p>
        </p:txBody>
      </p:sp>
      <p:sp>
        <p:nvSpPr>
          <p:cNvPr id="6" name="角丸四角形 5"/>
          <p:cNvSpPr/>
          <p:nvPr/>
        </p:nvSpPr>
        <p:spPr>
          <a:xfrm>
            <a:off x="3665261" y="4617757"/>
            <a:ext cx="2721102" cy="98887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3200" dirty="0" smtClean="0"/>
              <a:t>デザイン</a:t>
            </a:r>
            <a:endParaRPr kumimoji="1" lang="ja-JP" altLang="en-US" sz="3200" dirty="0"/>
          </a:p>
        </p:txBody>
      </p:sp>
      <p:sp>
        <p:nvSpPr>
          <p:cNvPr id="7" name="上下矢印 6"/>
          <p:cNvSpPr/>
          <p:nvPr/>
        </p:nvSpPr>
        <p:spPr>
          <a:xfrm>
            <a:off x="5811412" y="3406821"/>
            <a:ext cx="483754" cy="12109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474374" y="1959310"/>
            <a:ext cx="1415772" cy="1323439"/>
          </a:xfrm>
          <a:prstGeom prst="rect">
            <a:avLst/>
          </a:prstGeom>
          <a:noFill/>
        </p:spPr>
        <p:txBody>
          <a:bodyPr wrap="none" rtlCol="0">
            <a:spAutoFit/>
          </a:bodyPr>
          <a:lstStyle/>
          <a:p>
            <a:pPr algn="ctr"/>
            <a:r>
              <a:rPr lang="ja-JP" altLang="en-US" sz="1600" dirty="0" smtClean="0"/>
              <a:t>音声信号処理</a:t>
            </a:r>
            <a:endParaRPr lang="en-US" altLang="ja-JP" sz="1600" dirty="0" smtClean="0"/>
          </a:p>
          <a:p>
            <a:pPr algn="ctr"/>
            <a:r>
              <a:rPr lang="ja-JP" altLang="en-US" sz="1600" dirty="0" smtClean="0"/>
              <a:t>音声認識</a:t>
            </a:r>
            <a:endParaRPr lang="en-US" altLang="ja-JP" sz="1600" dirty="0" smtClean="0"/>
          </a:p>
          <a:p>
            <a:pPr algn="ctr"/>
            <a:r>
              <a:rPr lang="ja-JP" altLang="en-US" sz="1600" dirty="0"/>
              <a:t>発話</a:t>
            </a:r>
            <a:r>
              <a:rPr lang="ja-JP" altLang="en-US" sz="1600" dirty="0" smtClean="0"/>
              <a:t>理解</a:t>
            </a:r>
            <a:endParaRPr lang="en-US" altLang="ja-JP" sz="1600" dirty="0" smtClean="0"/>
          </a:p>
          <a:p>
            <a:pPr algn="ctr"/>
            <a:r>
              <a:rPr lang="ja-JP" altLang="en-US" sz="1600" dirty="0"/>
              <a:t>応答</a:t>
            </a:r>
            <a:r>
              <a:rPr lang="ja-JP" altLang="en-US" sz="1600" dirty="0" smtClean="0"/>
              <a:t>生成</a:t>
            </a:r>
            <a:endParaRPr lang="en-US" altLang="ja-JP" sz="1600" dirty="0" smtClean="0"/>
          </a:p>
          <a:p>
            <a:pPr algn="ctr"/>
            <a:r>
              <a:rPr lang="ja-JP" altLang="en-US" sz="1600" dirty="0"/>
              <a:t>音声合成</a:t>
            </a:r>
            <a:endParaRPr lang="en-US" altLang="ja-JP" sz="1600" dirty="0" smtClean="0"/>
          </a:p>
        </p:txBody>
      </p:sp>
      <p:sp>
        <p:nvSpPr>
          <p:cNvPr id="12" name="テキスト ボックス 11"/>
          <p:cNvSpPr txBox="1"/>
          <p:nvPr/>
        </p:nvSpPr>
        <p:spPr>
          <a:xfrm>
            <a:off x="6474374" y="4632978"/>
            <a:ext cx="2015295" cy="1077218"/>
          </a:xfrm>
          <a:prstGeom prst="rect">
            <a:avLst/>
          </a:prstGeom>
          <a:noFill/>
        </p:spPr>
        <p:txBody>
          <a:bodyPr wrap="none" rtlCol="0">
            <a:spAutoFit/>
          </a:bodyPr>
          <a:lstStyle/>
          <a:p>
            <a:r>
              <a:rPr lang="ja-JP" altLang="en-US" sz="1600" dirty="0" smtClean="0"/>
              <a:t>アバター</a:t>
            </a:r>
            <a:r>
              <a:rPr lang="ja-JP" altLang="en-US" sz="1600" dirty="0"/>
              <a:t>　</a:t>
            </a:r>
            <a:r>
              <a:rPr lang="ja-JP" altLang="en-US" sz="1600" dirty="0" smtClean="0"/>
              <a:t>ロボット</a:t>
            </a:r>
            <a:endParaRPr lang="en-US" altLang="ja-JP" sz="1600" dirty="0" smtClean="0"/>
          </a:p>
          <a:p>
            <a:r>
              <a:rPr lang="ja-JP" altLang="en-US" sz="1600" dirty="0" smtClean="0"/>
              <a:t>表情・動き・タイミング</a:t>
            </a:r>
            <a:endParaRPr lang="en-US" altLang="ja-JP" sz="1600" dirty="0" smtClean="0"/>
          </a:p>
          <a:p>
            <a:r>
              <a:rPr lang="ja-JP" altLang="en-US" sz="1600" dirty="0" smtClean="0"/>
              <a:t>見た目</a:t>
            </a:r>
            <a:endParaRPr lang="en-US" altLang="ja-JP" sz="1600" dirty="0"/>
          </a:p>
          <a:p>
            <a:r>
              <a:rPr lang="ja-JP" altLang="en-US" sz="1600" dirty="0" smtClean="0"/>
              <a:t>アフォーダンス</a:t>
            </a:r>
            <a:endParaRPr lang="en-US" altLang="ja-JP" sz="1600" dirty="0" smtClean="0"/>
          </a:p>
        </p:txBody>
      </p:sp>
      <p:sp>
        <p:nvSpPr>
          <p:cNvPr id="16" name="テキスト ボックス 15"/>
          <p:cNvSpPr txBox="1"/>
          <p:nvPr/>
        </p:nvSpPr>
        <p:spPr>
          <a:xfrm>
            <a:off x="3863852" y="3512375"/>
            <a:ext cx="1786066" cy="954107"/>
          </a:xfrm>
          <a:prstGeom prst="rect">
            <a:avLst/>
          </a:prstGeom>
          <a:solidFill>
            <a:schemeClr val="accent3">
              <a:lumMod val="20000"/>
              <a:lumOff val="80000"/>
            </a:schemeClr>
          </a:solidFill>
        </p:spPr>
        <p:style>
          <a:lnRef idx="1">
            <a:schemeClr val="accent1"/>
          </a:lnRef>
          <a:fillRef idx="2">
            <a:schemeClr val="accent1"/>
          </a:fillRef>
          <a:effectRef idx="1">
            <a:schemeClr val="accent1"/>
          </a:effectRef>
          <a:fontRef idx="minor">
            <a:schemeClr val="dk1"/>
          </a:fontRef>
        </p:style>
        <p:txBody>
          <a:bodyPr wrap="none" rtlCol="0">
            <a:spAutoFit/>
          </a:bodyPr>
          <a:lstStyle/>
          <a:p>
            <a:r>
              <a:rPr lang="ja-JP" altLang="en-US" sz="2800" dirty="0" smtClean="0">
                <a:solidFill>
                  <a:schemeClr val="accent1">
                    <a:lumMod val="50000"/>
                  </a:schemeClr>
                </a:solidFill>
              </a:rPr>
              <a:t>切り分けと</a:t>
            </a:r>
            <a:r>
              <a:rPr lang="en-US" altLang="ja-JP" sz="2800" dirty="0" smtClean="0">
                <a:solidFill>
                  <a:schemeClr val="accent1">
                    <a:lumMod val="50000"/>
                  </a:schemeClr>
                </a:solidFill>
              </a:rPr>
              <a:t/>
            </a:r>
            <a:br>
              <a:rPr lang="en-US" altLang="ja-JP" sz="2800" dirty="0" smtClean="0">
                <a:solidFill>
                  <a:schemeClr val="accent1">
                    <a:lumMod val="50000"/>
                  </a:schemeClr>
                </a:solidFill>
              </a:rPr>
            </a:br>
            <a:r>
              <a:rPr lang="ja-JP" altLang="en-US" sz="2800" dirty="0">
                <a:solidFill>
                  <a:schemeClr val="accent1">
                    <a:lumMod val="50000"/>
                  </a:schemeClr>
                </a:solidFill>
              </a:rPr>
              <a:t>関連付け</a:t>
            </a:r>
            <a:endParaRPr kumimoji="1" lang="ja-JP" altLang="en-US" sz="2800" dirty="0">
              <a:solidFill>
                <a:schemeClr val="accent1">
                  <a:lumMod val="50000"/>
                </a:schemeClr>
              </a:solidFill>
            </a:endParaRPr>
          </a:p>
        </p:txBody>
      </p:sp>
      <p:sp>
        <p:nvSpPr>
          <p:cNvPr id="17" name="角丸四角形 16"/>
          <p:cNvSpPr/>
          <p:nvPr/>
        </p:nvSpPr>
        <p:spPr>
          <a:xfrm>
            <a:off x="808131" y="3415699"/>
            <a:ext cx="2721103" cy="92589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3600" dirty="0" smtClean="0"/>
              <a:t>対話技術</a:t>
            </a:r>
            <a:endParaRPr kumimoji="1" lang="ja-JP" altLang="en-US" sz="3600" dirty="0"/>
          </a:p>
        </p:txBody>
      </p:sp>
      <p:sp>
        <p:nvSpPr>
          <p:cNvPr id="19" name="テキスト ボックス 18"/>
          <p:cNvSpPr txBox="1"/>
          <p:nvPr/>
        </p:nvSpPr>
        <p:spPr>
          <a:xfrm>
            <a:off x="1354074" y="4450472"/>
            <a:ext cx="1370888" cy="1323439"/>
          </a:xfrm>
          <a:prstGeom prst="rect">
            <a:avLst/>
          </a:prstGeom>
          <a:noFill/>
        </p:spPr>
        <p:txBody>
          <a:bodyPr wrap="none" rtlCol="0">
            <a:spAutoFit/>
          </a:bodyPr>
          <a:lstStyle/>
          <a:p>
            <a:pPr algn="ctr"/>
            <a:r>
              <a:rPr lang="ja-JP" altLang="en-US" sz="1600" dirty="0" smtClean="0"/>
              <a:t>対話管理</a:t>
            </a:r>
            <a:endParaRPr lang="en-US" altLang="ja-JP" sz="1600" dirty="0" smtClean="0"/>
          </a:p>
          <a:p>
            <a:pPr algn="ctr"/>
            <a:r>
              <a:rPr lang="ja-JP" altLang="en-US" sz="1600" dirty="0"/>
              <a:t>対話</a:t>
            </a:r>
            <a:r>
              <a:rPr lang="ja-JP" altLang="en-US" sz="1600" dirty="0" smtClean="0"/>
              <a:t>制御</a:t>
            </a:r>
            <a:endParaRPr lang="en-US" altLang="ja-JP" sz="1600" dirty="0" smtClean="0"/>
          </a:p>
          <a:p>
            <a:pPr algn="ctr"/>
            <a:r>
              <a:rPr lang="ja-JP" altLang="en-US" sz="1600" dirty="0" smtClean="0"/>
              <a:t>話しかけ管理</a:t>
            </a:r>
            <a:endParaRPr lang="en-US" altLang="ja-JP" sz="1600" dirty="0" smtClean="0"/>
          </a:p>
          <a:p>
            <a:pPr algn="ctr"/>
            <a:r>
              <a:rPr lang="ja-JP" altLang="en-US" sz="1600" dirty="0" smtClean="0"/>
              <a:t>ユーザモデル</a:t>
            </a:r>
            <a:endParaRPr lang="en-US" altLang="ja-JP" sz="1600" dirty="0" smtClean="0"/>
          </a:p>
          <a:p>
            <a:pPr algn="ctr"/>
            <a:r>
              <a:rPr lang="ja-JP" altLang="en-US" sz="1600" dirty="0" smtClean="0"/>
              <a:t>エラー処理</a:t>
            </a:r>
            <a:endParaRPr lang="en-US" altLang="ja-JP" sz="1600" dirty="0" smtClean="0"/>
          </a:p>
        </p:txBody>
      </p:sp>
      <p:sp>
        <p:nvSpPr>
          <p:cNvPr id="20" name="上下矢印 19"/>
          <p:cNvSpPr/>
          <p:nvPr/>
        </p:nvSpPr>
        <p:spPr>
          <a:xfrm rot="2498934">
            <a:off x="3060830" y="2521459"/>
            <a:ext cx="483754" cy="8396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上下矢印 20"/>
          <p:cNvSpPr/>
          <p:nvPr/>
        </p:nvSpPr>
        <p:spPr>
          <a:xfrm rot="19173047">
            <a:off x="3057526" y="4374447"/>
            <a:ext cx="483754" cy="8396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13</a:t>
            </a:fld>
            <a:endParaRPr kumimoji="1" lang="ja-JP" altLang="en-US"/>
          </a:p>
        </p:txBody>
      </p:sp>
    </p:spTree>
    <p:extLst>
      <p:ext uri="{BB962C8B-B14F-4D97-AF65-F5344CB8AC3E}">
        <p14:creationId xmlns:p14="http://schemas.microsoft.com/office/powerpoint/2010/main" val="2259678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1-2 MMDAgent</a:t>
            </a:r>
            <a:r>
              <a:rPr lang="ja-JP" altLang="en-US" dirty="0" smtClean="0"/>
              <a:t>とは</a:t>
            </a:r>
            <a:endParaRPr kumimoji="1" lang="ja-JP" altLang="en-US" dirty="0"/>
          </a:p>
        </p:txBody>
      </p:sp>
      <p:sp>
        <p:nvSpPr>
          <p:cNvPr id="3" name="テキスト プレースホルダー 2"/>
          <p:cNvSpPr>
            <a:spLocks noGrp="1"/>
          </p:cNvSpPr>
          <p:nvPr>
            <p:ph type="body" idx="1"/>
          </p:nvPr>
        </p:nvSpPr>
        <p:spPr/>
        <p:txBody>
          <a:bodyPr/>
          <a:lstStyle/>
          <a:p>
            <a:r>
              <a:rPr kumimoji="1" lang="en-US" altLang="ja-JP" dirty="0" smtClean="0"/>
              <a:t>MMDAgent</a:t>
            </a:r>
            <a:r>
              <a:rPr kumimoji="1" lang="ja-JP" altLang="en-US" dirty="0" smtClean="0"/>
              <a:t>の概略について説明します</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14</a:t>
            </a:fld>
            <a:endParaRPr kumimoji="1" lang="ja-JP" altLang="en-US"/>
          </a:p>
        </p:txBody>
      </p:sp>
    </p:spTree>
    <p:extLst>
      <p:ext uri="{BB962C8B-B14F-4D97-AF65-F5344CB8AC3E}">
        <p14:creationId xmlns:p14="http://schemas.microsoft.com/office/powerpoint/2010/main" val="179365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音声対話システム構築ツールキット</a:t>
            </a:r>
            <a:r>
              <a:rPr lang="en-US" altLang="ja-JP" smtClean="0"/>
              <a:t/>
            </a:r>
            <a:br>
              <a:rPr lang="en-US" altLang="ja-JP" smtClean="0"/>
            </a:br>
            <a:r>
              <a:rPr lang="en-US" altLang="ja-JP" smtClean="0"/>
              <a:t>MMDAgent</a:t>
            </a:r>
            <a:endParaRPr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en-US" dirty="0" smtClean="0"/>
              <a:t>音声認識・合成、</a:t>
            </a:r>
            <a:r>
              <a:rPr lang="en-US" altLang="ja-JP" dirty="0" smtClean="0"/>
              <a:t>CG</a:t>
            </a:r>
            <a:r>
              <a:rPr lang="ja-JP" altLang="en-US" dirty="0" smtClean="0"/>
              <a:t>表示部を統合</a:t>
            </a:r>
          </a:p>
          <a:p>
            <a:pPr lvl="1"/>
            <a:r>
              <a:rPr lang="en-US" altLang="ja-JP" dirty="0" smtClean="0"/>
              <a:t>Windows, Linux, Mac OS</a:t>
            </a:r>
            <a:r>
              <a:rPr lang="ja-JP" altLang="en-US" dirty="0" smtClean="0"/>
              <a:t> </a:t>
            </a:r>
            <a:r>
              <a:rPr lang="en-US" altLang="ja-JP" dirty="0" smtClean="0"/>
              <a:t>X</a:t>
            </a:r>
            <a:br>
              <a:rPr lang="en-US" altLang="ja-JP" dirty="0" smtClean="0"/>
            </a:br>
            <a:r>
              <a:rPr lang="en-US" altLang="ja-JP" dirty="0" smtClean="0"/>
              <a:t>Android, iOS</a:t>
            </a:r>
            <a:r>
              <a:rPr lang="ja-JP" altLang="en-US" dirty="0" smtClean="0"/>
              <a:t>で動作可能</a:t>
            </a:r>
            <a:endParaRPr lang="en-US" altLang="ja-JP" dirty="0" smtClean="0"/>
          </a:p>
          <a:p>
            <a:pPr lvl="1"/>
            <a:r>
              <a:rPr lang="en-US" altLang="ja-JP" dirty="0" smtClean="0"/>
              <a:t>C++</a:t>
            </a:r>
            <a:r>
              <a:rPr lang="ja-JP" altLang="en-US" dirty="0" smtClean="0"/>
              <a:t>言語による開発</a:t>
            </a:r>
            <a:endParaRPr lang="en-US" altLang="ja-JP" dirty="0" smtClean="0"/>
          </a:p>
          <a:p>
            <a:r>
              <a:rPr lang="ja-JP" altLang="en-US" dirty="0" smtClean="0"/>
              <a:t>特徴</a:t>
            </a:r>
            <a:endParaRPr lang="en-US" altLang="ja-JP" dirty="0" smtClean="0"/>
          </a:p>
          <a:p>
            <a:pPr lvl="1"/>
            <a:r>
              <a:rPr lang="ja-JP" altLang="en-US" dirty="0" smtClean="0"/>
              <a:t>対話スクリプト</a:t>
            </a:r>
            <a:r>
              <a:rPr lang="en-US" altLang="ja-JP" dirty="0" smtClean="0"/>
              <a:t>(FST)</a:t>
            </a:r>
            <a:r>
              <a:rPr lang="ja-JP" altLang="en-US" dirty="0" smtClean="0"/>
              <a:t>に基づく、</a:t>
            </a:r>
            <a:r>
              <a:rPr lang="en-US" altLang="ja-JP" dirty="0" smtClean="0"/>
              <a:t/>
            </a:r>
            <a:br>
              <a:rPr lang="en-US" altLang="ja-JP" dirty="0" smtClean="0"/>
            </a:br>
            <a:r>
              <a:rPr lang="ja-JP" altLang="en-US" dirty="0" smtClean="0"/>
              <a:t>自由度の高い音声対話シナリオ</a:t>
            </a:r>
            <a:endParaRPr lang="en-US" altLang="ja-JP" dirty="0" smtClean="0"/>
          </a:p>
          <a:p>
            <a:pPr lvl="1"/>
            <a:r>
              <a:rPr lang="ja-JP" altLang="en-US" dirty="0" smtClean="0"/>
              <a:t>プラグインによる自由度の高い</a:t>
            </a:r>
            <a:r>
              <a:rPr lang="en-US" altLang="ja-JP" dirty="0" smtClean="0"/>
              <a:t/>
            </a:r>
            <a:br>
              <a:rPr lang="en-US" altLang="ja-JP" dirty="0" smtClean="0"/>
            </a:br>
            <a:r>
              <a:rPr lang="en-US" altLang="ja-JP" dirty="0" smtClean="0"/>
              <a:t>(FST</a:t>
            </a:r>
            <a:r>
              <a:rPr lang="ja-JP" altLang="en-US" dirty="0" smtClean="0"/>
              <a:t>に依らない</a:t>
            </a:r>
            <a:r>
              <a:rPr lang="en-US" altLang="ja-JP" dirty="0" smtClean="0"/>
              <a:t>)</a:t>
            </a:r>
            <a:r>
              <a:rPr lang="ja-JP" altLang="en-US" dirty="0" smtClean="0"/>
              <a:t>拡張も可能</a:t>
            </a:r>
            <a:endParaRPr lang="en-US" altLang="ja-JP" dirty="0" smtClean="0"/>
          </a:p>
          <a:p>
            <a:pPr lvl="1"/>
            <a:r>
              <a:rPr lang="en-US" altLang="ja-JP" dirty="0" smtClean="0"/>
              <a:t>1.7</a:t>
            </a:r>
            <a:r>
              <a:rPr lang="ja-JP" altLang="en-US" dirty="0" smtClean="0"/>
              <a:t>より英語対応</a:t>
            </a:r>
            <a:r>
              <a:rPr lang="en-US" altLang="ja-JP" dirty="0" smtClean="0"/>
              <a:t>(</a:t>
            </a:r>
            <a:r>
              <a:rPr lang="ja-JP" altLang="en-US" dirty="0" smtClean="0"/>
              <a:t>実験的</a:t>
            </a:r>
            <a:r>
              <a:rPr lang="en-US" altLang="ja-JP" dirty="0" smtClean="0"/>
              <a:t>)</a:t>
            </a:r>
          </a:p>
          <a:p>
            <a:pPr lvl="1"/>
            <a:endParaRPr lang="en-US" altLang="ja-JP" dirty="0" smtClean="0"/>
          </a:p>
        </p:txBody>
      </p:sp>
      <p:sp>
        <p:nvSpPr>
          <p:cNvPr id="20" name="スライド番号プレースホルダ 4"/>
          <p:cNvSpPr>
            <a:spLocks noGrp="1"/>
          </p:cNvSpPr>
          <p:nvPr>
            <p:ph type="sldNum" sz="quarter" idx="10"/>
          </p:nvPr>
        </p:nvSpPr>
        <p:spPr/>
        <p:txBody>
          <a:bodyPr/>
          <a:lstStyle/>
          <a:p>
            <a:fld id="{83D11EBB-0DEE-4AF4-B6AC-E3DF6F6DDE6F}" type="slidenum">
              <a:rPr lang="ja-JP" altLang="en-US" smtClean="0"/>
              <a:pPr/>
              <a:t>15</a:t>
            </a:fld>
            <a:endParaRPr lang="ja-JP" altLang="en-US" dirty="0"/>
          </a:p>
        </p:txBody>
      </p:sp>
      <p:grpSp>
        <p:nvGrpSpPr>
          <p:cNvPr id="5" name="グループ化 4"/>
          <p:cNvGrpSpPr/>
          <p:nvPr/>
        </p:nvGrpSpPr>
        <p:grpSpPr>
          <a:xfrm>
            <a:off x="5499913" y="2446020"/>
            <a:ext cx="3437702" cy="3667929"/>
            <a:chOff x="5220072" y="2564904"/>
            <a:chExt cx="3816424" cy="4072015"/>
          </a:xfrm>
        </p:grpSpPr>
        <p:sp>
          <p:nvSpPr>
            <p:cNvPr id="6" name="正方形/長方形 5"/>
            <p:cNvSpPr/>
            <p:nvPr/>
          </p:nvSpPr>
          <p:spPr bwMode="auto">
            <a:xfrm>
              <a:off x="7812496" y="2564904"/>
              <a:ext cx="1224000" cy="72000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wrap="none" anchorCtr="1"/>
            <a:lstStyle/>
            <a:p>
              <a:pPr marL="179388" algn="ctr">
                <a:defRPr/>
              </a:pPr>
              <a:r>
                <a:rPr lang="ja-JP" altLang="en-US" dirty="0">
                  <a:ea typeface="ＭＳ Ｐゴシック" pitchFamily="50" charset="-128"/>
                </a:rPr>
                <a:t>音声認識　　</a:t>
              </a:r>
              <a:endParaRPr lang="en-US" altLang="ja-JP" dirty="0">
                <a:ea typeface="ＭＳ Ｐゴシック" pitchFamily="50" charset="-128"/>
              </a:endParaRPr>
            </a:p>
          </p:txBody>
        </p:sp>
        <p:sp>
          <p:nvSpPr>
            <p:cNvPr id="7" name="正方形/長方形 6"/>
            <p:cNvSpPr/>
            <p:nvPr/>
          </p:nvSpPr>
          <p:spPr bwMode="auto">
            <a:xfrm>
              <a:off x="5220072" y="2564904"/>
              <a:ext cx="1224000" cy="72000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wrap="none" anchorCtr="1"/>
            <a:lstStyle/>
            <a:p>
              <a:pPr marL="179388" algn="ctr">
                <a:buFont typeface="Wingdings" pitchFamily="2" charset="2"/>
                <a:buNone/>
                <a:defRPr/>
              </a:pPr>
              <a:r>
                <a:rPr lang="ja-JP" altLang="en-US" dirty="0">
                  <a:ea typeface="ＭＳ Ｐゴシック" pitchFamily="50" charset="-128"/>
                </a:rPr>
                <a:t>音声合成　　</a:t>
              </a:r>
              <a:endParaRPr lang="en-US" altLang="ja-JP" dirty="0">
                <a:ea typeface="ＭＳ Ｐゴシック" pitchFamily="50" charset="-128"/>
              </a:endParaRPr>
            </a:p>
          </p:txBody>
        </p:sp>
        <p:pic>
          <p:nvPicPr>
            <p:cNvPr id="8" name="Picture 12" descr="C:\Users\Keiichi Tokuda\Dropbox\正門メイちゃん_経営協議会説明\julius_log.png"/>
            <p:cNvPicPr>
              <a:picLocks noChangeAspect="1" noChangeArrowheads="1"/>
            </p:cNvPicPr>
            <p:nvPr/>
          </p:nvPicPr>
          <p:blipFill>
            <a:blip r:embed="rId3" cstate="print"/>
            <a:srcRect/>
            <a:stretch>
              <a:fillRect/>
            </a:stretch>
          </p:blipFill>
          <p:spPr bwMode="auto">
            <a:xfrm>
              <a:off x="7871173" y="2923486"/>
              <a:ext cx="1127223" cy="292697"/>
            </a:xfrm>
            <a:prstGeom prst="rect">
              <a:avLst/>
            </a:prstGeom>
            <a:noFill/>
            <a:ln w="9525">
              <a:noFill/>
              <a:miter lim="800000"/>
              <a:headEnd/>
              <a:tailEnd/>
            </a:ln>
          </p:spPr>
        </p:pic>
        <p:grpSp>
          <p:nvGrpSpPr>
            <p:cNvPr id="9" name="グループ化 14"/>
            <p:cNvGrpSpPr>
              <a:grpSpLocks/>
            </p:cNvGrpSpPr>
            <p:nvPr/>
          </p:nvGrpSpPr>
          <p:grpSpPr bwMode="auto">
            <a:xfrm>
              <a:off x="5364093" y="2806324"/>
              <a:ext cx="1303426" cy="523219"/>
              <a:chOff x="6787727" y="1972276"/>
              <a:chExt cx="1444192" cy="557692"/>
            </a:xfrm>
          </p:grpSpPr>
          <p:pic>
            <p:nvPicPr>
              <p:cNvPr id="18" name="Picture 13" descr="C:\Users\Keiichi Tokuda\Dropbox\正門メイちゃん_経営協議会説明\HTS_logo.png"/>
              <p:cNvPicPr>
                <a:picLocks noChangeAspect="1" noChangeArrowheads="1"/>
              </p:cNvPicPr>
              <p:nvPr/>
            </p:nvPicPr>
            <p:blipFill>
              <a:blip r:embed="rId4" cstate="print"/>
              <a:srcRect/>
              <a:stretch>
                <a:fillRect/>
              </a:stretch>
            </p:blipFill>
            <p:spPr bwMode="auto">
              <a:xfrm>
                <a:off x="6787727" y="2128186"/>
                <a:ext cx="262357" cy="260525"/>
              </a:xfrm>
              <a:prstGeom prst="rect">
                <a:avLst/>
              </a:prstGeom>
              <a:noFill/>
              <a:effectLst>
                <a:outerShdw blurRad="50800" dist="38100" dir="2700000" algn="tl" rotWithShape="0">
                  <a:prstClr val="black">
                    <a:alpha val="40000"/>
                  </a:prstClr>
                </a:outerShdw>
              </a:effectLst>
            </p:spPr>
          </p:pic>
          <p:sp>
            <p:nvSpPr>
              <p:cNvPr id="19" name="テキスト ボックス 18"/>
              <p:cNvSpPr txBox="1"/>
              <p:nvPr/>
            </p:nvSpPr>
            <p:spPr>
              <a:xfrm>
                <a:off x="7019189" y="1972276"/>
                <a:ext cx="1212730" cy="557692"/>
              </a:xfrm>
              <a:prstGeom prst="rect">
                <a:avLst/>
              </a:prstGeom>
              <a:noFill/>
            </p:spPr>
            <p:txBody>
              <a:bodyPr wrap="square">
                <a:spAutoFit/>
              </a:bodyPr>
              <a:lstStyle/>
              <a:p>
                <a:pPr>
                  <a:defRPr/>
                </a:pPr>
                <a:r>
                  <a:rPr lang="en-US" altLang="ja-JP" sz="2400" b="1" dirty="0">
                    <a:solidFill>
                      <a:srgbClr val="00B0F0"/>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rPr>
                  <a:t>HTS</a:t>
                </a:r>
                <a:endParaRPr lang="ja-JP" altLang="en-US" sz="2400" b="1" dirty="0">
                  <a:solidFill>
                    <a:srgbClr val="00B0F0"/>
                  </a:solidFill>
                  <a:effectLst>
                    <a:outerShdw blurRad="38100" dist="38100" dir="2700000" algn="tl">
                      <a:srgbClr val="000000">
                        <a:alpha val="43137"/>
                      </a:srgbClr>
                    </a:outerShdw>
                  </a:effectLst>
                  <a:latin typeface="Arial" pitchFamily="34" charset="0"/>
                  <a:ea typeface="ＭＳ Ｐゴシック" pitchFamily="50" charset="-128"/>
                  <a:cs typeface="Arial" pitchFamily="34" charset="0"/>
                </a:endParaRPr>
              </a:p>
            </p:txBody>
          </p:sp>
        </p:grpSp>
        <p:sp>
          <p:nvSpPr>
            <p:cNvPr id="10" name="テキスト ボックス 9"/>
            <p:cNvSpPr txBox="1"/>
            <p:nvPr/>
          </p:nvSpPr>
          <p:spPr bwMode="auto">
            <a:xfrm>
              <a:off x="6516284" y="2755627"/>
              <a:ext cx="1224000" cy="338554"/>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txBody>
            <a:bodyPr wrap="square" anchor="ctr">
              <a:spAutoFit/>
            </a:bodyPr>
            <a:lstStyle/>
            <a:p>
              <a:pPr algn="ctr">
                <a:defRPr/>
              </a:pPr>
              <a:r>
                <a:rPr lang="en-US" altLang="ja-JP" sz="1600" dirty="0">
                  <a:ea typeface="ＭＳ Ｐゴシック" pitchFamily="50" charset="-128"/>
                </a:rPr>
                <a:t>CG</a:t>
              </a:r>
              <a:r>
                <a:rPr lang="ja-JP" altLang="en-US" sz="1600" dirty="0">
                  <a:ea typeface="ＭＳ Ｐゴシック" pitchFamily="50" charset="-128"/>
                </a:rPr>
                <a:t>表示部</a:t>
              </a:r>
            </a:p>
          </p:txBody>
        </p:sp>
        <p:sp>
          <p:nvSpPr>
            <p:cNvPr id="11" name="下矢印 23"/>
            <p:cNvSpPr>
              <a:spLocks noChangeArrowheads="1"/>
            </p:cNvSpPr>
            <p:nvPr/>
          </p:nvSpPr>
          <p:spPr bwMode="auto">
            <a:xfrm>
              <a:off x="7062627" y="3366130"/>
              <a:ext cx="225247" cy="422910"/>
            </a:xfrm>
            <a:prstGeom prst="downArrow">
              <a:avLst>
                <a:gd name="adj1" fmla="val 50000"/>
                <a:gd name="adj2" fmla="val 50000"/>
              </a:avLst>
            </a:prstGeom>
            <a:solidFill>
              <a:schemeClr val="bg1"/>
            </a:solidFill>
            <a:ln w="9525" algn="ctr">
              <a:solidFill>
                <a:schemeClr val="tx1"/>
              </a:solidFill>
              <a:round/>
              <a:headEnd/>
              <a:tailEnd/>
            </a:ln>
          </p:spPr>
          <p:txBody>
            <a:bodyPr wrap="square">
              <a:spAutoFit/>
            </a:bodyPr>
            <a:lstStyle/>
            <a:p>
              <a:pPr marL="179388">
                <a:buFont typeface="Wingdings" pitchFamily="2" charset="2"/>
                <a:buNone/>
              </a:pPr>
              <a:endParaRPr lang="ja-JP" altLang="en-US"/>
            </a:p>
          </p:txBody>
        </p:sp>
        <p:sp>
          <p:nvSpPr>
            <p:cNvPr id="12" name="正方形/長方形 33"/>
            <p:cNvSpPr>
              <a:spLocks noChangeArrowheads="1"/>
            </p:cNvSpPr>
            <p:nvPr/>
          </p:nvSpPr>
          <p:spPr bwMode="auto">
            <a:xfrm>
              <a:off x="7969942" y="3941374"/>
              <a:ext cx="475378" cy="56252"/>
            </a:xfrm>
            <a:prstGeom prst="rect">
              <a:avLst/>
            </a:prstGeom>
            <a:solidFill>
              <a:schemeClr val="bg1"/>
            </a:solidFill>
            <a:ln w="9525" algn="ctr">
              <a:noFill/>
              <a:round/>
              <a:headEnd/>
              <a:tailEnd/>
            </a:ln>
          </p:spPr>
          <p:txBody>
            <a:bodyPr wrap="none"/>
            <a:lstStyle/>
            <a:p>
              <a:pPr marL="179388" algn="ctr">
                <a:buFont typeface="Wingdings" pitchFamily="2" charset="2"/>
                <a:buNone/>
              </a:pPr>
              <a:endParaRPr lang="ja-JP" altLang="en-US" sz="200"/>
            </a:p>
          </p:txBody>
        </p:sp>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8552" y="3823100"/>
              <a:ext cx="3191708" cy="281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グループ化 19"/>
            <p:cNvGrpSpPr/>
            <p:nvPr/>
          </p:nvGrpSpPr>
          <p:grpSpPr>
            <a:xfrm>
              <a:off x="6089856" y="3366130"/>
              <a:ext cx="2170788" cy="422910"/>
              <a:chOff x="5972504" y="3366130"/>
              <a:chExt cx="2170788" cy="422910"/>
            </a:xfrm>
          </p:grpSpPr>
          <p:sp>
            <p:nvSpPr>
              <p:cNvPr id="16" name="下矢印 21"/>
              <p:cNvSpPr>
                <a:spLocks noChangeArrowheads="1"/>
              </p:cNvSpPr>
              <p:nvPr/>
            </p:nvSpPr>
            <p:spPr bwMode="auto">
              <a:xfrm>
                <a:off x="5972504" y="3366130"/>
                <a:ext cx="225247" cy="422910"/>
              </a:xfrm>
              <a:prstGeom prst="downArrow">
                <a:avLst>
                  <a:gd name="adj1" fmla="val 50000"/>
                  <a:gd name="adj2" fmla="val 50000"/>
                </a:avLst>
              </a:prstGeom>
              <a:solidFill>
                <a:schemeClr val="bg1"/>
              </a:solidFill>
              <a:ln w="9525" algn="ctr">
                <a:solidFill>
                  <a:schemeClr val="tx1"/>
                </a:solidFill>
                <a:round/>
                <a:headEnd/>
                <a:tailEnd/>
              </a:ln>
            </p:spPr>
            <p:txBody>
              <a:bodyPr wrap="square">
                <a:spAutoFit/>
              </a:bodyPr>
              <a:lstStyle/>
              <a:p>
                <a:pPr marL="179388">
                  <a:buFont typeface="Wingdings" pitchFamily="2" charset="2"/>
                  <a:buNone/>
                </a:pPr>
                <a:endParaRPr lang="ja-JP" altLang="en-US"/>
              </a:p>
            </p:txBody>
          </p:sp>
          <p:sp>
            <p:nvSpPr>
              <p:cNvPr id="17" name="下矢印 21"/>
              <p:cNvSpPr>
                <a:spLocks noChangeArrowheads="1"/>
              </p:cNvSpPr>
              <p:nvPr/>
            </p:nvSpPr>
            <p:spPr bwMode="auto">
              <a:xfrm>
                <a:off x="7918045" y="3366130"/>
                <a:ext cx="225247" cy="422910"/>
              </a:xfrm>
              <a:prstGeom prst="downArrow">
                <a:avLst>
                  <a:gd name="adj1" fmla="val 50000"/>
                  <a:gd name="adj2" fmla="val 50000"/>
                </a:avLst>
              </a:prstGeom>
              <a:solidFill>
                <a:schemeClr val="bg1"/>
              </a:solidFill>
              <a:ln w="9525" algn="ctr">
                <a:solidFill>
                  <a:schemeClr val="tx1"/>
                </a:solidFill>
                <a:round/>
                <a:headEnd/>
                <a:tailEnd/>
              </a:ln>
            </p:spPr>
            <p:txBody>
              <a:bodyPr wrap="square">
                <a:spAutoFit/>
              </a:bodyPr>
              <a:lstStyle/>
              <a:p>
                <a:pPr marL="179388">
                  <a:buFont typeface="Wingdings" pitchFamily="2" charset="2"/>
                  <a:buNone/>
                </a:pPr>
                <a:endParaRPr lang="ja-JP" altLang="en-US"/>
              </a:p>
            </p:txBody>
          </p:sp>
        </p:grpSp>
      </p:grpSp>
    </p:spTree>
    <p:extLst>
      <p:ext uri="{BB962C8B-B14F-4D97-AF65-F5344CB8AC3E}">
        <p14:creationId xmlns:p14="http://schemas.microsoft.com/office/powerpoint/2010/main" val="3568463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ja-JP" altLang="en-US" smtClean="0"/>
              <a:t>音声合成システム </a:t>
            </a:r>
            <a:r>
              <a:rPr lang="en-US" altLang="ja-JP" smtClean="0"/>
              <a:t>HTS</a:t>
            </a:r>
            <a:endParaRPr lang="ja-JP" altLang="en-US" dirty="0" smtClean="0"/>
          </a:p>
        </p:txBody>
      </p:sp>
      <p:sp>
        <p:nvSpPr>
          <p:cNvPr id="50178" name="Rectangle 3"/>
          <p:cNvSpPr>
            <a:spLocks noGrp="1" noChangeArrowheads="1"/>
          </p:cNvSpPr>
          <p:nvPr>
            <p:ph idx="1"/>
          </p:nvPr>
        </p:nvSpPr>
        <p:spPr>
          <a:xfrm>
            <a:off x="628650" y="1628801"/>
            <a:ext cx="7886700" cy="2448272"/>
          </a:xfrm>
        </p:spPr>
        <p:txBody>
          <a:bodyPr>
            <a:normAutofit fontScale="92500" lnSpcReduction="10000"/>
          </a:bodyPr>
          <a:lstStyle/>
          <a:p>
            <a:r>
              <a:rPr lang="en-US" altLang="ja-JP" dirty="0" smtClean="0"/>
              <a:t>HMM</a:t>
            </a:r>
            <a:r>
              <a:rPr lang="ja-JP" altLang="en-US" dirty="0" smtClean="0"/>
              <a:t>に基づく音声合成システム</a:t>
            </a:r>
            <a:endParaRPr lang="en-US" altLang="ja-JP" dirty="0" smtClean="0"/>
          </a:p>
          <a:p>
            <a:r>
              <a:rPr lang="ja-JP" altLang="en-US" dirty="0" smtClean="0"/>
              <a:t>任意のテキストを音声信号に変換</a:t>
            </a:r>
          </a:p>
          <a:p>
            <a:pPr lvl="1"/>
            <a:r>
              <a:rPr lang="ja-JP" altLang="en-US" dirty="0" smtClean="0"/>
              <a:t> 新しい音声合成の枠組み</a:t>
            </a:r>
            <a:endParaRPr lang="en-US" altLang="ja-JP" dirty="0" smtClean="0"/>
          </a:p>
          <a:p>
            <a:pPr lvl="1"/>
            <a:r>
              <a:rPr lang="ja-JP" altLang="en-US" dirty="0" smtClean="0"/>
              <a:t>多様な話者性・発話スタイル・感情表現</a:t>
            </a:r>
          </a:p>
          <a:p>
            <a:pPr lvl="1"/>
            <a:r>
              <a:rPr lang="ja-JP" altLang="en-US" dirty="0" smtClean="0"/>
              <a:t> 多言語・歌声合成への応用</a:t>
            </a:r>
          </a:p>
        </p:txBody>
      </p:sp>
      <p:pic>
        <p:nvPicPr>
          <p:cNvPr id="24581" name="Picture 9" descr="12569-1_VW"/>
          <p:cNvPicPr>
            <a:picLocks noChangeAspect="1" noChangeArrowheads="1"/>
          </p:cNvPicPr>
          <p:nvPr/>
        </p:nvPicPr>
        <p:blipFill>
          <a:blip r:embed="rId2" cstate="print"/>
          <a:srcRect/>
          <a:stretch>
            <a:fillRect/>
          </a:stretch>
        </p:blipFill>
        <p:spPr bwMode="auto">
          <a:xfrm>
            <a:off x="395536" y="4594075"/>
            <a:ext cx="2835275" cy="1377553"/>
          </a:xfrm>
          <a:prstGeom prst="rect">
            <a:avLst/>
          </a:prstGeom>
          <a:ln>
            <a:noFill/>
          </a:ln>
          <a:effectLst/>
        </p:spPr>
      </p:pic>
      <p:sp>
        <p:nvSpPr>
          <p:cNvPr id="50182" name="AutoShape 14"/>
          <p:cNvSpPr>
            <a:spLocks noChangeArrowheads="1"/>
          </p:cNvSpPr>
          <p:nvPr/>
        </p:nvSpPr>
        <p:spPr bwMode="auto">
          <a:xfrm>
            <a:off x="214313" y="4077073"/>
            <a:ext cx="8643937" cy="2592016"/>
          </a:xfrm>
          <a:prstGeom prst="roundRect">
            <a:avLst>
              <a:gd name="adj" fmla="val 16667"/>
            </a:avLst>
          </a:prstGeom>
          <a:noFill/>
          <a:ln w="28575">
            <a:solidFill>
              <a:srgbClr val="FF0000"/>
            </a:solidFill>
            <a:round/>
            <a:headEnd/>
            <a:tailEnd/>
          </a:ln>
        </p:spPr>
        <p:txBody>
          <a:bodyPr wrap="none" anchor="ctr"/>
          <a:lstStyle/>
          <a:p>
            <a:endParaRPr lang="ja-JP" altLang="en-US"/>
          </a:p>
        </p:txBody>
      </p:sp>
      <p:pic>
        <p:nvPicPr>
          <p:cNvPr id="11" name="図 10" descr="図1.png"/>
          <p:cNvPicPr>
            <a:picLocks noChangeAspect="1"/>
          </p:cNvPicPr>
          <p:nvPr/>
        </p:nvPicPr>
        <p:blipFill>
          <a:blip r:embed="rId3" cstate="print"/>
          <a:stretch>
            <a:fillRect/>
          </a:stretch>
        </p:blipFill>
        <p:spPr>
          <a:xfrm>
            <a:off x="3533168" y="4365104"/>
            <a:ext cx="2550999" cy="1707012"/>
          </a:xfrm>
          <a:prstGeom prst="rect">
            <a:avLst/>
          </a:prstGeom>
          <a:ln>
            <a:noFill/>
          </a:ln>
          <a:effectLst/>
        </p:spPr>
      </p:pic>
      <p:pic>
        <p:nvPicPr>
          <p:cNvPr id="2052" name="Picture 4" descr="http://smartphone-com.up.d.seesaa.net/smartphone-com/image/android001.png?d=a1"/>
          <p:cNvPicPr>
            <a:picLocks noChangeAspect="1" noChangeArrowheads="1"/>
          </p:cNvPicPr>
          <p:nvPr/>
        </p:nvPicPr>
        <p:blipFill rotWithShape="1">
          <a:blip r:embed="rId4">
            <a:extLst>
              <a:ext uri="{28A0092B-C50C-407E-A947-70E740481C1C}">
                <a14:useLocalDpi xmlns:a14="http://schemas.microsoft.com/office/drawing/2010/main" val="0"/>
              </a:ext>
            </a:extLst>
          </a:blip>
          <a:srcRect l="6699" t="27928" r="9311" b="6091"/>
          <a:stretch/>
        </p:blipFill>
        <p:spPr bwMode="auto">
          <a:xfrm>
            <a:off x="6444208" y="4452907"/>
            <a:ext cx="2088232" cy="164038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27584" y="6201308"/>
            <a:ext cx="2835275" cy="369332"/>
          </a:xfrm>
          <a:prstGeom prst="rect">
            <a:avLst/>
          </a:prstGeom>
          <a:noFill/>
        </p:spPr>
        <p:txBody>
          <a:bodyPr wrap="square" rtlCol="0">
            <a:spAutoFit/>
          </a:bodyPr>
          <a:lstStyle/>
          <a:p>
            <a:r>
              <a:rPr kumimoji="1" lang="ja-JP" altLang="en-US" dirty="0" smtClean="0"/>
              <a:t>カーナビゲーション</a:t>
            </a:r>
            <a:endParaRPr kumimoji="1" lang="ja-JP" altLang="en-US" dirty="0"/>
          </a:p>
        </p:txBody>
      </p:sp>
      <p:sp>
        <p:nvSpPr>
          <p:cNvPr id="4" name="テキスト ボックス 3"/>
          <p:cNvSpPr txBox="1"/>
          <p:nvPr/>
        </p:nvSpPr>
        <p:spPr>
          <a:xfrm>
            <a:off x="3419872" y="6201308"/>
            <a:ext cx="2736304" cy="369332"/>
          </a:xfrm>
          <a:prstGeom prst="rect">
            <a:avLst/>
          </a:prstGeom>
          <a:noFill/>
        </p:spPr>
        <p:txBody>
          <a:bodyPr wrap="square" rtlCol="0">
            <a:spAutoFit/>
          </a:bodyPr>
          <a:lstStyle/>
          <a:p>
            <a:pPr algn="ctr"/>
            <a:r>
              <a:rPr kumimoji="1" lang="ja-JP" altLang="en-US" dirty="0" smtClean="0"/>
              <a:t>しゃべってコンシェル</a:t>
            </a:r>
            <a:endParaRPr kumimoji="1" lang="ja-JP" altLang="en-US" dirty="0"/>
          </a:p>
        </p:txBody>
      </p:sp>
      <p:sp>
        <p:nvSpPr>
          <p:cNvPr id="13" name="テキスト ボックス 12"/>
          <p:cNvSpPr txBox="1"/>
          <p:nvPr/>
        </p:nvSpPr>
        <p:spPr>
          <a:xfrm>
            <a:off x="6732240" y="6201308"/>
            <a:ext cx="2736304" cy="369332"/>
          </a:xfrm>
          <a:prstGeom prst="rect">
            <a:avLst/>
          </a:prstGeom>
          <a:noFill/>
        </p:spPr>
        <p:txBody>
          <a:bodyPr wrap="square" rtlCol="0">
            <a:spAutoFit/>
          </a:bodyPr>
          <a:lstStyle/>
          <a:p>
            <a:r>
              <a:rPr kumimoji="1" lang="ja-JP" altLang="en-US" dirty="0" smtClean="0"/>
              <a:t>アンドロイド</a:t>
            </a:r>
            <a:r>
              <a:rPr kumimoji="1" lang="en-US" altLang="ja-JP" dirty="0" smtClean="0"/>
              <a:t>OS</a:t>
            </a:r>
            <a:endParaRPr kumimoji="1" lang="ja-JP" altLang="en-US" dirty="0"/>
          </a:p>
        </p:txBody>
      </p:sp>
      <p:sp>
        <p:nvSpPr>
          <p:cNvPr id="2" name="テキスト ボックス 1">
            <a:hlinkClick r:id="rId5" action="ppaction://hlinksldjump"/>
          </p:cNvPr>
          <p:cNvSpPr txBox="1"/>
          <p:nvPr/>
        </p:nvSpPr>
        <p:spPr>
          <a:xfrm>
            <a:off x="8728502" y="6422769"/>
            <a:ext cx="410690" cy="369332"/>
          </a:xfrm>
          <a:prstGeom prst="rect">
            <a:avLst/>
          </a:prstGeom>
          <a:noFill/>
        </p:spPr>
        <p:txBody>
          <a:bodyPr wrap="none" rtlCol="0">
            <a:spAutoFit/>
          </a:bodyPr>
          <a:lstStyle/>
          <a:p>
            <a:r>
              <a:rPr kumimoji="1" lang="en-US" altLang="ja-JP" dirty="0" smtClean="0">
                <a:sym typeface="Wingdings" pitchFamily="2" charset="2"/>
              </a:rPr>
              <a:t></a:t>
            </a:r>
            <a:endParaRPr kumimoji="1" lang="ja-JP" altLang="en-US" dirty="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16</a:t>
            </a:fld>
            <a:endParaRPr kumimoji="1" lang="ja-JP" altLang="en-US"/>
          </a:p>
        </p:txBody>
      </p:sp>
    </p:spTree>
    <p:extLst>
      <p:ext uri="{BB962C8B-B14F-4D97-AF65-F5344CB8AC3E}">
        <p14:creationId xmlns:p14="http://schemas.microsoft.com/office/powerpoint/2010/main" val="1152042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音声合成</a:t>
            </a:r>
            <a:endParaRPr lang="ja-JP" altLang="en-US" dirty="0"/>
          </a:p>
        </p:txBody>
      </p:sp>
      <p:sp>
        <p:nvSpPr>
          <p:cNvPr id="3" name="コンテンツ プレースホルダ 2"/>
          <p:cNvSpPr>
            <a:spLocks noGrp="1"/>
          </p:cNvSpPr>
          <p:nvPr>
            <p:ph idx="1"/>
          </p:nvPr>
        </p:nvSpPr>
        <p:spPr>
          <a:xfrm>
            <a:off x="628650" y="1412776"/>
            <a:ext cx="7886700" cy="4351339"/>
          </a:xfrm>
        </p:spPr>
        <p:txBody>
          <a:bodyPr>
            <a:noAutofit/>
          </a:bodyPr>
          <a:lstStyle/>
          <a:p>
            <a:pPr>
              <a:buClr>
                <a:schemeClr val="accent3">
                  <a:lumMod val="75000"/>
                </a:schemeClr>
              </a:buClr>
            </a:pPr>
            <a:r>
              <a:rPr lang="ja-JP" altLang="en-US" sz="2000" smtClean="0"/>
              <a:t>音声対話システムのための音声合成</a:t>
            </a:r>
            <a:endParaRPr lang="en-US" altLang="ja-JP" sz="2000" smtClean="0"/>
          </a:p>
          <a:p>
            <a:pPr lvl="1">
              <a:buClr>
                <a:schemeClr val="accent3">
                  <a:lumMod val="75000"/>
                </a:schemeClr>
              </a:buClr>
            </a:pPr>
            <a:r>
              <a:rPr lang="ja-JP" altLang="en-US" sz="1600" smtClean="0"/>
              <a:t>多様な発話スタイル</a:t>
            </a:r>
            <a:endParaRPr lang="en-US" altLang="ja-JP" sz="1600" smtClean="0"/>
          </a:p>
          <a:p>
            <a:pPr lvl="1">
              <a:buClr>
                <a:schemeClr val="accent3">
                  <a:lumMod val="75000"/>
                </a:schemeClr>
              </a:buClr>
            </a:pPr>
            <a:r>
              <a:rPr lang="ja-JP" altLang="en-US" sz="1600" smtClean="0"/>
              <a:t>シナリオに合わせた制御</a:t>
            </a:r>
            <a:endParaRPr lang="en-US" altLang="ja-JP" sz="1600" smtClean="0"/>
          </a:p>
          <a:p>
            <a:pPr>
              <a:buClr>
                <a:schemeClr val="accent3">
                  <a:lumMod val="75000"/>
                </a:schemeClr>
              </a:buClr>
            </a:pPr>
            <a:r>
              <a:rPr lang="en-US" altLang="ja-JP" sz="2000" smtClean="0"/>
              <a:t>HMM-based TTS</a:t>
            </a:r>
          </a:p>
          <a:p>
            <a:pPr lvl="1">
              <a:buClr>
                <a:schemeClr val="accent3">
                  <a:lumMod val="75000"/>
                </a:schemeClr>
              </a:buClr>
            </a:pPr>
            <a:r>
              <a:rPr lang="ja-JP" altLang="en-US" sz="1600" smtClean="0"/>
              <a:t>統計的パラメトリック手法</a:t>
            </a:r>
            <a:endParaRPr lang="en-US" altLang="ja-JP" sz="1600" smtClean="0"/>
          </a:p>
          <a:p>
            <a:pPr lvl="2">
              <a:buClr>
                <a:schemeClr val="accent3">
                  <a:lumMod val="75000"/>
                </a:schemeClr>
              </a:buClr>
            </a:pPr>
            <a:r>
              <a:rPr lang="ja-JP" altLang="en-US" sz="1400" smtClean="0"/>
              <a:t>小サイズ（ボイスデータは統計的パラメータで保存）</a:t>
            </a:r>
            <a:endParaRPr lang="en-US" altLang="ja-JP" sz="1400" smtClean="0"/>
          </a:p>
          <a:p>
            <a:pPr lvl="2">
              <a:buClr>
                <a:schemeClr val="accent3">
                  <a:lumMod val="75000"/>
                </a:schemeClr>
              </a:buClr>
            </a:pPr>
            <a:r>
              <a:rPr lang="ja-JP" altLang="en-US" sz="1400" smtClean="0"/>
              <a:t>素片接続に比べて歪の小さい合成音</a:t>
            </a:r>
            <a:endParaRPr lang="en-US" altLang="ja-JP" sz="1400" smtClean="0"/>
          </a:p>
          <a:p>
            <a:pPr lvl="2">
              <a:buClr>
                <a:schemeClr val="accent3">
                  <a:lumMod val="75000"/>
                </a:schemeClr>
              </a:buClr>
            </a:pPr>
            <a:r>
              <a:rPr lang="ja-JP" altLang="en-US" sz="1400" smtClean="0"/>
              <a:t>パラメータ変換により出力音声の細かいコントロールが可能</a:t>
            </a:r>
            <a:endParaRPr lang="en-US" altLang="ja-JP" sz="1400" smtClean="0"/>
          </a:p>
          <a:p>
            <a:pPr>
              <a:buClr>
                <a:schemeClr val="accent3">
                  <a:lumMod val="75000"/>
                </a:schemeClr>
              </a:buClr>
            </a:pPr>
            <a:r>
              <a:rPr lang="ja-JP" altLang="en-US" sz="2000" smtClean="0"/>
              <a:t>ボイスモデル（</a:t>
            </a:r>
            <a:r>
              <a:rPr lang="en-US" altLang="ja-JP" sz="2000" smtClean="0"/>
              <a:t>HMM</a:t>
            </a:r>
            <a:r>
              <a:rPr lang="ja-JP" altLang="en-US" sz="2000" smtClean="0"/>
              <a:t>）学習ツール</a:t>
            </a:r>
            <a:endParaRPr lang="en-US" altLang="ja-JP" sz="2000" smtClean="0"/>
          </a:p>
          <a:p>
            <a:pPr lvl="1">
              <a:buClr>
                <a:schemeClr val="accent3">
                  <a:lumMod val="75000"/>
                </a:schemeClr>
              </a:buClr>
            </a:pPr>
            <a:r>
              <a:rPr lang="en-US" altLang="ja-JP" sz="1600" smtClean="0"/>
              <a:t>HTS: HMM-based speech synthesis system</a:t>
            </a:r>
            <a:br>
              <a:rPr lang="en-US" altLang="ja-JP" sz="1600" smtClean="0"/>
            </a:br>
            <a:r>
              <a:rPr lang="en-US" altLang="ja-JP" sz="1600" smtClean="0">
                <a:hlinkClick r:id="rId2"/>
              </a:rPr>
              <a:t>http://hts.sp.nitech.ac.jp/</a:t>
            </a:r>
            <a:endParaRPr lang="en-US" altLang="ja-JP" sz="1600" smtClean="0"/>
          </a:p>
          <a:p>
            <a:pPr>
              <a:buClr>
                <a:schemeClr val="accent3">
                  <a:lumMod val="75000"/>
                </a:schemeClr>
              </a:buClr>
            </a:pPr>
            <a:r>
              <a:rPr lang="en-US" altLang="ja-JP" sz="2000" smtClean="0"/>
              <a:t>MMDAgent</a:t>
            </a:r>
            <a:r>
              <a:rPr lang="ja-JP" altLang="en-US" sz="2000" smtClean="0"/>
              <a:t> 用音声合成プラグイン</a:t>
            </a:r>
            <a:endParaRPr lang="en-US" altLang="ja-JP" sz="2000" smtClean="0"/>
          </a:p>
          <a:p>
            <a:pPr lvl="1">
              <a:buClr>
                <a:schemeClr val="accent3">
                  <a:lumMod val="75000"/>
                </a:schemeClr>
              </a:buClr>
            </a:pPr>
            <a:r>
              <a:rPr lang="en-US" altLang="ja-JP" sz="1600" smtClean="0"/>
              <a:t>Open JTalk: a Japanese TTS system</a:t>
            </a:r>
            <a:br>
              <a:rPr lang="en-US" altLang="ja-JP" sz="1600" smtClean="0"/>
            </a:br>
            <a:r>
              <a:rPr lang="en-US" altLang="ja-JP" sz="1600" smtClean="0">
                <a:hlinkClick r:id="rId3"/>
              </a:rPr>
              <a:t>http://open-jtalk.sourceforge.net/</a:t>
            </a:r>
            <a:endParaRPr lang="en-US" altLang="ja-JP" sz="1600" dirty="0" smtClean="0"/>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2245" y="3940277"/>
            <a:ext cx="1796796" cy="1716329"/>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1930" y="2607478"/>
            <a:ext cx="1820570" cy="1190549"/>
          </a:xfrm>
          <a:prstGeom prst="rect">
            <a:avLst/>
          </a:prstGeom>
        </p:spPr>
      </p:pic>
      <p:sp>
        <p:nvSpPr>
          <p:cNvPr id="9" name="テキスト ボックス 8"/>
          <p:cNvSpPr txBox="1"/>
          <p:nvPr/>
        </p:nvSpPr>
        <p:spPr>
          <a:xfrm>
            <a:off x="6601968" y="1851143"/>
            <a:ext cx="163859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dirty="0" smtClean="0"/>
              <a:t>テキスト→音声</a:t>
            </a:r>
            <a:endParaRPr kumimoji="1" lang="ja-JP" altLang="en-US" dirty="0"/>
          </a:p>
        </p:txBody>
      </p:sp>
      <p:sp>
        <p:nvSpPr>
          <p:cNvPr id="14" name="スライド番号プレースホルダー 13"/>
          <p:cNvSpPr>
            <a:spLocks noGrp="1"/>
          </p:cNvSpPr>
          <p:nvPr>
            <p:ph type="sldNum" sz="quarter" idx="12"/>
          </p:nvPr>
        </p:nvSpPr>
        <p:spPr/>
        <p:txBody>
          <a:bodyPr/>
          <a:lstStyle/>
          <a:p>
            <a:fld id="{D2D8002D-B5B0-4BAC-B1F6-782DDCCE6D9C}" type="slidenum">
              <a:rPr kumimoji="1" lang="ja-JP" altLang="en-US" smtClean="0"/>
              <a:t>17</a:t>
            </a:fld>
            <a:endParaRPr kumimoji="1" lang="ja-JP" altLang="en-US"/>
          </a:p>
        </p:txBody>
      </p:sp>
    </p:spTree>
    <p:extLst>
      <p:ext uri="{BB962C8B-B14F-4D97-AF65-F5344CB8AC3E}">
        <p14:creationId xmlns:p14="http://schemas.microsoft.com/office/powerpoint/2010/main" val="102393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pPr eaLnBrk="1" hangingPunct="1">
              <a:defRPr/>
            </a:pPr>
            <a:r>
              <a:rPr lang="ja-JP" altLang="en-US" smtClean="0"/>
              <a:t>音声認識エンジン </a:t>
            </a:r>
            <a:r>
              <a:rPr lang="en-US" altLang="ja-JP" smtClean="0"/>
              <a:t>Julius</a:t>
            </a:r>
            <a:endParaRPr lang="en-US" altLang="ja-JP" dirty="0" smtClean="0"/>
          </a:p>
        </p:txBody>
      </p:sp>
      <p:sp>
        <p:nvSpPr>
          <p:cNvPr id="71682" name="Rectangle 3"/>
          <p:cNvSpPr>
            <a:spLocks noGrp="1" noChangeArrowheads="1"/>
          </p:cNvSpPr>
          <p:nvPr>
            <p:ph type="body" idx="4294967295"/>
          </p:nvPr>
        </p:nvSpPr>
        <p:spPr>
          <a:xfrm>
            <a:off x="212725" y="1690689"/>
            <a:ext cx="5716588" cy="4525963"/>
          </a:xfrm>
        </p:spPr>
        <p:txBody>
          <a:bodyPr>
            <a:normAutofit fontScale="85000" lnSpcReduction="20000"/>
          </a:bodyPr>
          <a:lstStyle/>
          <a:p>
            <a:pPr marL="533400" indent="-533400" eaLnBrk="1" hangingPunct="1">
              <a:buSzTx/>
              <a:buFont typeface="Wingdings" pitchFamily="2" charset="2"/>
              <a:buChar char="ü"/>
              <a:defRPr/>
            </a:pPr>
            <a:r>
              <a:rPr lang="ja-JP" altLang="en-US" smtClean="0"/>
              <a:t>高性能音声認識</a:t>
            </a:r>
            <a:r>
              <a:rPr lang="en-US" altLang="ja-JP" smtClean="0"/>
              <a:t/>
            </a:r>
            <a:br>
              <a:rPr lang="en-US" altLang="ja-JP" smtClean="0"/>
            </a:br>
            <a:r>
              <a:rPr lang="ja-JP" altLang="en-US" smtClean="0"/>
              <a:t>ソフトウェア</a:t>
            </a:r>
          </a:p>
          <a:p>
            <a:pPr marL="914400" lvl="1" indent="-457200" eaLnBrk="1" hangingPunct="1">
              <a:buSzTx/>
              <a:defRPr/>
            </a:pPr>
            <a:r>
              <a:rPr lang="ja-JP" altLang="en-US" smtClean="0"/>
              <a:t>高精度・高効率なアルゴリズム</a:t>
            </a:r>
            <a:endParaRPr lang="en-US" altLang="ja-JP" smtClean="0"/>
          </a:p>
          <a:p>
            <a:pPr marL="1196975" lvl="2" indent="-457200" eaLnBrk="1" hangingPunct="1">
              <a:buSzTx/>
              <a:defRPr/>
            </a:pPr>
            <a:r>
              <a:rPr lang="ja-JP" altLang="en-US" smtClean="0"/>
              <a:t>数万語彙の文章を実時間認識</a:t>
            </a:r>
            <a:endParaRPr lang="en-US" altLang="ja-JP" smtClean="0"/>
          </a:p>
          <a:p>
            <a:pPr marL="1196975" lvl="2" indent="-457200" eaLnBrk="1" hangingPunct="1">
              <a:buSzTx/>
              <a:defRPr/>
            </a:pPr>
            <a:r>
              <a:rPr lang="ja-JP" altLang="en-US" smtClean="0"/>
              <a:t>スマートフォン上でも動作</a:t>
            </a:r>
          </a:p>
          <a:p>
            <a:pPr marL="914400" lvl="1" indent="-457200" eaLnBrk="1" hangingPunct="1">
              <a:buSzTx/>
              <a:defRPr/>
            </a:pPr>
            <a:r>
              <a:rPr lang="ja-JP" altLang="en-US" smtClean="0"/>
              <a:t>高い拡張性・オープンソース</a:t>
            </a:r>
            <a:endParaRPr lang="en-US" altLang="ja-JP" smtClean="0"/>
          </a:p>
          <a:p>
            <a:pPr marL="1196975" lvl="2" indent="-457200" eaLnBrk="1" hangingPunct="1">
              <a:buSzTx/>
              <a:defRPr/>
            </a:pPr>
            <a:r>
              <a:rPr lang="ja-JP" altLang="en-US" smtClean="0"/>
              <a:t>フリーでは世界一</a:t>
            </a:r>
            <a:endParaRPr lang="en-US" altLang="ja-JP" smtClean="0"/>
          </a:p>
          <a:p>
            <a:pPr marL="533400" indent="-533400" eaLnBrk="1" hangingPunct="1">
              <a:spcBef>
                <a:spcPts val="2400"/>
              </a:spcBef>
              <a:buSzTx/>
              <a:buFont typeface="Wingdings" pitchFamily="2" charset="2"/>
              <a:buChar char="ü"/>
              <a:defRPr/>
            </a:pPr>
            <a:r>
              <a:rPr lang="ja-JP" altLang="en-US" smtClean="0"/>
              <a:t>学術・応用の両面に貢献</a:t>
            </a:r>
          </a:p>
          <a:p>
            <a:pPr marL="914400" lvl="1" indent="-457200" eaLnBrk="1" hangingPunct="1">
              <a:buSzTx/>
              <a:defRPr/>
            </a:pPr>
            <a:r>
              <a:rPr kumimoji="0" lang="ja-JP" altLang="en-US" smtClean="0"/>
              <a:t>国内のほとんどの音声研究</a:t>
            </a:r>
            <a:r>
              <a:rPr kumimoji="0" lang="en-US" altLang="ja-JP" smtClean="0"/>
              <a:t/>
            </a:r>
            <a:br>
              <a:rPr kumimoji="0" lang="en-US" altLang="ja-JP" smtClean="0"/>
            </a:br>
            <a:r>
              <a:rPr kumimoji="0" lang="ja-JP" altLang="en-US" smtClean="0"/>
              <a:t>開発機関で採用</a:t>
            </a:r>
            <a:endParaRPr kumimoji="0" lang="en-US" altLang="ja-JP" smtClean="0"/>
          </a:p>
          <a:p>
            <a:pPr marL="914400" lvl="1" indent="-457200" eaLnBrk="1" hangingPunct="1">
              <a:buSzTx/>
              <a:defRPr/>
            </a:pPr>
            <a:r>
              <a:rPr kumimoji="0" lang="ja-JP" altLang="en-US" smtClean="0"/>
              <a:t>様々な応用</a:t>
            </a:r>
            <a:endParaRPr kumimoji="0" lang="en-US" altLang="ja-JP" smtClean="0"/>
          </a:p>
          <a:p>
            <a:pPr marL="914400" lvl="1" indent="-457200" eaLnBrk="1" hangingPunct="1">
              <a:buSzTx/>
              <a:defRPr/>
            </a:pPr>
            <a:r>
              <a:rPr kumimoji="0" lang="ja-JP" altLang="en-US" smtClean="0"/>
              <a:t>多言語で動作</a:t>
            </a:r>
            <a:endParaRPr kumimoji="0" lang="en-US" altLang="ja-JP" dirty="0" smtClean="0"/>
          </a:p>
        </p:txBody>
      </p:sp>
      <p:pic>
        <p:nvPicPr>
          <p:cNvPr id="80900" name="Picture 3" descr="visualize1"/>
          <p:cNvPicPr>
            <a:picLocks noChangeAspect="1" noChangeArrowheads="1"/>
          </p:cNvPicPr>
          <p:nvPr/>
        </p:nvPicPr>
        <p:blipFill>
          <a:blip r:embed="rId3" cstate="print"/>
          <a:srcRect r="28770" b="30988"/>
          <a:stretch>
            <a:fillRect/>
          </a:stretch>
        </p:blipFill>
        <p:spPr bwMode="auto">
          <a:xfrm>
            <a:off x="5443538" y="4060428"/>
            <a:ext cx="3071812" cy="2232025"/>
          </a:xfrm>
          <a:prstGeom prst="rect">
            <a:avLst/>
          </a:prstGeom>
          <a:noFill/>
          <a:ln w="9525">
            <a:noFill/>
            <a:miter lim="800000"/>
            <a:headEnd/>
            <a:tailEnd/>
          </a:ln>
        </p:spPr>
      </p:pic>
      <p:pic>
        <p:nvPicPr>
          <p:cNvPr id="80901" name="Picture 5"/>
          <p:cNvPicPr>
            <a:picLocks noChangeAspect="1" noChangeArrowheads="1"/>
          </p:cNvPicPr>
          <p:nvPr/>
        </p:nvPicPr>
        <p:blipFill>
          <a:blip r:embed="rId4" cstate="print"/>
          <a:srcRect r="1563" b="12500"/>
          <a:stretch>
            <a:fillRect/>
          </a:stretch>
        </p:blipFill>
        <p:spPr bwMode="auto">
          <a:xfrm>
            <a:off x="5454377" y="1614889"/>
            <a:ext cx="2997473" cy="1997864"/>
          </a:xfrm>
          <a:prstGeom prst="rect">
            <a:avLst/>
          </a:prstGeom>
          <a:noFill/>
          <a:ln w="9525">
            <a:noFill/>
            <a:miter lim="800000"/>
            <a:headEnd/>
            <a:tailEnd/>
          </a:ln>
        </p:spPr>
      </p:pic>
      <p:sp>
        <p:nvSpPr>
          <p:cNvPr id="7" name="テキスト ボックス 6">
            <a:hlinkClick r:id="rId5" action="ppaction://hlinksldjump"/>
          </p:cNvPr>
          <p:cNvSpPr txBox="1"/>
          <p:nvPr/>
        </p:nvSpPr>
        <p:spPr>
          <a:xfrm>
            <a:off x="8728502" y="6422769"/>
            <a:ext cx="410690" cy="369332"/>
          </a:xfrm>
          <a:prstGeom prst="rect">
            <a:avLst/>
          </a:prstGeom>
          <a:noFill/>
        </p:spPr>
        <p:txBody>
          <a:bodyPr wrap="none" rtlCol="0">
            <a:spAutoFit/>
          </a:bodyPr>
          <a:lstStyle/>
          <a:p>
            <a:r>
              <a:rPr kumimoji="1" lang="en-US" altLang="ja-JP" dirty="0" smtClean="0">
                <a:latin typeface="メイリオ" pitchFamily="50" charset="-128"/>
                <a:ea typeface="メイリオ" pitchFamily="50" charset="-128"/>
                <a:cs typeface="メイリオ" pitchFamily="50" charset="-128"/>
                <a:sym typeface="Wingdings" pitchFamily="2" charset="2"/>
              </a:rPr>
              <a:t></a:t>
            </a:r>
            <a:endParaRPr kumimoji="1" lang="ja-JP" altLang="en-US" dirty="0">
              <a:latin typeface="メイリオ" pitchFamily="50" charset="-128"/>
              <a:ea typeface="メイリオ" pitchFamily="50" charset="-128"/>
              <a:cs typeface="メイリオ" pitchFamily="50" charset="-128"/>
            </a:endParaRPr>
          </a:p>
        </p:txBody>
      </p:sp>
      <p:sp>
        <p:nvSpPr>
          <p:cNvPr id="11" name="スライド番号プレースホルダー 10"/>
          <p:cNvSpPr>
            <a:spLocks noGrp="1"/>
          </p:cNvSpPr>
          <p:nvPr>
            <p:ph type="sldNum" sz="quarter" idx="12"/>
          </p:nvPr>
        </p:nvSpPr>
        <p:spPr/>
        <p:txBody>
          <a:bodyPr/>
          <a:lstStyle/>
          <a:p>
            <a:fld id="{D2D8002D-B5B0-4BAC-B1F6-782DDCCE6D9C}" type="slidenum">
              <a:rPr kumimoji="1" lang="ja-JP" altLang="en-US" smtClean="0"/>
              <a:t>18</a:t>
            </a:fld>
            <a:endParaRPr kumimoji="1" lang="ja-JP" altLang="en-US"/>
          </a:p>
        </p:txBody>
      </p:sp>
    </p:spTree>
    <p:extLst>
      <p:ext uri="{BB962C8B-B14F-4D97-AF65-F5344CB8AC3E}">
        <p14:creationId xmlns:p14="http://schemas.microsoft.com/office/powerpoint/2010/main" val="459757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音声認識</a:t>
            </a:r>
            <a:endParaRPr lang="ja-JP" altLang="en-US" dirty="0"/>
          </a:p>
        </p:txBody>
      </p:sp>
      <p:sp>
        <p:nvSpPr>
          <p:cNvPr id="3" name="コンテンツ プレースホルダ 2"/>
          <p:cNvSpPr>
            <a:spLocks noGrp="1"/>
          </p:cNvSpPr>
          <p:nvPr>
            <p:ph idx="1"/>
          </p:nvPr>
        </p:nvSpPr>
        <p:spPr/>
        <p:txBody>
          <a:bodyPr>
            <a:normAutofit fontScale="77500" lnSpcReduction="20000"/>
          </a:bodyPr>
          <a:lstStyle/>
          <a:p>
            <a:r>
              <a:rPr lang="ja-JP" altLang="en-US" smtClean="0"/>
              <a:t>大語彙連続音声認識エンジン </a:t>
            </a:r>
            <a:r>
              <a:rPr lang="en-US" altLang="ja-JP" smtClean="0"/>
              <a:t>Julius</a:t>
            </a:r>
          </a:p>
          <a:p>
            <a:pPr lvl="1"/>
            <a:r>
              <a:rPr lang="ja-JP" altLang="en-US" smtClean="0"/>
              <a:t>オープンソース</a:t>
            </a:r>
            <a:endParaRPr lang="en-US" altLang="ja-JP" smtClean="0"/>
          </a:p>
          <a:p>
            <a:pPr lvl="1"/>
            <a:r>
              <a:rPr lang="ja-JP" altLang="en-US" smtClean="0"/>
              <a:t>高速，低遅延，高効率な動作</a:t>
            </a:r>
            <a:endParaRPr lang="en-US" altLang="ja-JP" smtClean="0"/>
          </a:p>
          <a:p>
            <a:pPr lvl="1"/>
            <a:r>
              <a:rPr lang="en-US" altLang="ja-JP" smtClean="0">
                <a:hlinkClick r:id="rId2"/>
              </a:rPr>
              <a:t>http://julius.sourceforge.jp/</a:t>
            </a:r>
            <a:endParaRPr lang="en-US" altLang="ja-JP" smtClean="0"/>
          </a:p>
          <a:p>
            <a:r>
              <a:rPr lang="en-US" altLang="ja-JP" smtClean="0"/>
              <a:t>MMDAgent</a:t>
            </a:r>
            <a:r>
              <a:rPr lang="ja-JP" altLang="en-US" smtClean="0"/>
              <a:t> のプラグインとして組み込み</a:t>
            </a:r>
            <a:endParaRPr lang="en-US" altLang="ja-JP" smtClean="0"/>
          </a:p>
          <a:p>
            <a:pPr lvl="1"/>
            <a:r>
              <a:rPr lang="ja-JP" altLang="en-US" smtClean="0"/>
              <a:t>全ての機能が利用可能</a:t>
            </a:r>
            <a:endParaRPr lang="en-US" altLang="ja-JP" smtClean="0"/>
          </a:p>
          <a:p>
            <a:pPr lvl="2"/>
            <a:r>
              <a:rPr lang="en-US" altLang="ja-JP" smtClean="0"/>
              <a:t>GMM</a:t>
            </a:r>
            <a:r>
              <a:rPr lang="ja-JP" altLang="en-US" smtClean="0"/>
              <a:t>ベースの入力棄却，マルチモデル認識，・・・</a:t>
            </a:r>
            <a:endParaRPr lang="en-US" altLang="ja-JP" smtClean="0"/>
          </a:p>
          <a:p>
            <a:pPr lvl="1"/>
            <a:r>
              <a:rPr lang="ja-JP" altLang="en-US" smtClean="0"/>
              <a:t>タスク依存の追加辞書機能</a:t>
            </a:r>
            <a:endParaRPr lang="en-US" altLang="ja-JP" smtClean="0"/>
          </a:p>
          <a:p>
            <a:pPr lvl="2"/>
            <a:r>
              <a:rPr lang="ja-JP" altLang="en-US" smtClean="0"/>
              <a:t>対話シナリオごとに認識単語を個別に追加可能</a:t>
            </a:r>
            <a:endParaRPr lang="en-US" altLang="ja-JP" smtClean="0"/>
          </a:p>
          <a:p>
            <a:r>
              <a:rPr lang="ja-JP" altLang="en-US" smtClean="0"/>
              <a:t>日本語の音声認識用モデルを同梱</a:t>
            </a:r>
            <a:endParaRPr lang="en-US" altLang="ja-JP" smtClean="0"/>
          </a:p>
          <a:p>
            <a:pPr lvl="1"/>
            <a:r>
              <a:rPr lang="en-US" altLang="ja-JP" smtClean="0"/>
              <a:t>60,000</a:t>
            </a:r>
            <a:r>
              <a:rPr lang="ja-JP" altLang="en-US" smtClean="0"/>
              <a:t>語の辞書，</a:t>
            </a:r>
            <a:r>
              <a:rPr lang="en-US" altLang="ja-JP" smtClean="0"/>
              <a:t>Web</a:t>
            </a:r>
            <a:r>
              <a:rPr lang="ja-JP" altLang="en-US" smtClean="0"/>
              <a:t>テキストで学習</a:t>
            </a:r>
            <a:endParaRPr lang="en-US" altLang="ja-JP" smtClean="0"/>
          </a:p>
          <a:p>
            <a:pPr lvl="1"/>
            <a:r>
              <a:rPr lang="ja-JP" altLang="en-US" smtClean="0"/>
              <a:t>不特定話者音響モデル</a:t>
            </a:r>
            <a:endParaRPr lang="en-US" altLang="ja-JP" dirty="0" smtClean="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709" y="2203414"/>
            <a:ext cx="1617574" cy="1815998"/>
          </a:xfrm>
          <a:prstGeom prst="rect">
            <a:avLst/>
          </a:prstGeom>
        </p:spPr>
      </p:pic>
      <p:sp>
        <p:nvSpPr>
          <p:cNvPr id="5" name="テキスト ボックス 4"/>
          <p:cNvSpPr txBox="1"/>
          <p:nvPr/>
        </p:nvSpPr>
        <p:spPr>
          <a:xfrm>
            <a:off x="6656832" y="1624061"/>
            <a:ext cx="163859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dirty="0" smtClean="0"/>
              <a:t>音声→テキスト</a:t>
            </a:r>
            <a:endParaRPr kumimoji="1" lang="ja-JP" altLang="en-US" dirty="0"/>
          </a:p>
        </p:txBody>
      </p:sp>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19</a:t>
            </a:fld>
            <a:endParaRPr kumimoji="1" lang="ja-JP" altLang="en-US"/>
          </a:p>
        </p:txBody>
      </p:sp>
    </p:spTree>
    <p:extLst>
      <p:ext uri="{BB962C8B-B14F-4D97-AF65-F5344CB8AC3E}">
        <p14:creationId xmlns:p14="http://schemas.microsoft.com/office/powerpoint/2010/main" val="251285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514850" y="3140968"/>
            <a:ext cx="3873574" cy="288032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2400" dirty="0" smtClean="0"/>
          </a:p>
        </p:txBody>
      </p:sp>
      <p:sp>
        <p:nvSpPr>
          <p:cNvPr id="2" name="タイトル 1"/>
          <p:cNvSpPr>
            <a:spLocks noGrp="1"/>
          </p:cNvSpPr>
          <p:nvPr>
            <p:ph type="title"/>
          </p:nvPr>
        </p:nvSpPr>
        <p:spPr/>
        <p:txBody>
          <a:bodyPr/>
          <a:lstStyle/>
          <a:p>
            <a:r>
              <a:rPr lang="ja-JP" altLang="en-US" dirty="0"/>
              <a:t>目次</a:t>
            </a:r>
            <a:endParaRPr kumimoji="1" lang="ja-JP" altLang="en-US" dirty="0"/>
          </a:p>
        </p:txBody>
      </p:sp>
      <p:sp>
        <p:nvSpPr>
          <p:cNvPr id="3" name="コンテンツ プレースホルダー 2"/>
          <p:cNvSpPr>
            <a:spLocks noGrp="1"/>
          </p:cNvSpPr>
          <p:nvPr>
            <p:ph sz="half" idx="1"/>
          </p:nvPr>
        </p:nvSpPr>
        <p:spPr/>
        <p:txBody>
          <a:bodyPr>
            <a:normAutofit fontScale="70000" lnSpcReduction="20000"/>
          </a:bodyPr>
          <a:lstStyle/>
          <a:p>
            <a:r>
              <a:rPr kumimoji="1" lang="en-US" altLang="ja-JP" dirty="0" smtClean="0"/>
              <a:t>1. MMDAgent</a:t>
            </a:r>
            <a:r>
              <a:rPr kumimoji="1" lang="ja-JP" altLang="en-US" dirty="0" smtClean="0"/>
              <a:t>とは</a:t>
            </a:r>
            <a:endParaRPr kumimoji="1" lang="en-US" altLang="ja-JP" dirty="0" smtClean="0"/>
          </a:p>
          <a:p>
            <a:pPr lvl="1"/>
            <a:r>
              <a:rPr lang="en-US" altLang="ja-JP" dirty="0" smtClean="0"/>
              <a:t>1-1 </a:t>
            </a:r>
            <a:r>
              <a:rPr lang="ja-JP" altLang="en-US" dirty="0" smtClean="0"/>
              <a:t>音声対話システムの基本</a:t>
            </a:r>
            <a:endParaRPr lang="en-US" altLang="ja-JP" dirty="0" smtClean="0"/>
          </a:p>
          <a:p>
            <a:pPr lvl="1"/>
            <a:r>
              <a:rPr kumimoji="1" lang="en-US" altLang="ja-JP" dirty="0" smtClean="0"/>
              <a:t>1-2</a:t>
            </a:r>
            <a:r>
              <a:rPr lang="ja-JP" altLang="en-US" dirty="0"/>
              <a:t> </a:t>
            </a:r>
            <a:r>
              <a:rPr lang="en-US" altLang="ja-JP" dirty="0"/>
              <a:t>MMDAgent</a:t>
            </a:r>
            <a:r>
              <a:rPr lang="ja-JP" altLang="en-US" dirty="0"/>
              <a:t>と</a:t>
            </a:r>
            <a:r>
              <a:rPr lang="ja-JP" altLang="en-US" dirty="0" smtClean="0"/>
              <a:t>は</a:t>
            </a:r>
            <a:endParaRPr lang="en-US" altLang="ja-JP" dirty="0" smtClean="0"/>
          </a:p>
          <a:p>
            <a:r>
              <a:rPr lang="en-US" altLang="ja-JP" dirty="0"/>
              <a:t>2. MMDAgent</a:t>
            </a:r>
            <a:r>
              <a:rPr lang="ja-JP" altLang="en-US" dirty="0"/>
              <a:t>の</a:t>
            </a:r>
            <a:r>
              <a:rPr lang="ja-JP" altLang="en-US" dirty="0" smtClean="0"/>
              <a:t>基本</a:t>
            </a:r>
            <a:endParaRPr lang="en-US" altLang="ja-JP" dirty="0" smtClean="0"/>
          </a:p>
          <a:p>
            <a:pPr lvl="1"/>
            <a:r>
              <a:rPr lang="en-US" altLang="ja-JP" dirty="0" smtClean="0"/>
              <a:t>2-1 </a:t>
            </a:r>
            <a:r>
              <a:rPr lang="ja-JP" altLang="en-US" dirty="0" smtClean="0"/>
              <a:t>マシン設定</a:t>
            </a:r>
            <a:endParaRPr lang="en-US" altLang="ja-JP" dirty="0" smtClean="0"/>
          </a:p>
          <a:p>
            <a:pPr lvl="1"/>
            <a:r>
              <a:rPr lang="en-US" altLang="ja-JP" dirty="0" smtClean="0"/>
              <a:t>2-2 </a:t>
            </a:r>
            <a:r>
              <a:rPr lang="ja-JP" altLang="en-US" dirty="0"/>
              <a:t>ダウンロードと</a:t>
            </a:r>
            <a:r>
              <a:rPr lang="ja-JP" altLang="en-US" dirty="0" smtClean="0"/>
              <a:t>実行</a:t>
            </a:r>
            <a:endParaRPr lang="en-US" altLang="ja-JP" dirty="0" smtClean="0"/>
          </a:p>
          <a:p>
            <a:pPr lvl="1"/>
            <a:r>
              <a:rPr lang="en-US" altLang="ja-JP" dirty="0"/>
              <a:t>2-3 FST</a:t>
            </a:r>
            <a:r>
              <a:rPr lang="ja-JP" altLang="en-US" dirty="0"/>
              <a:t>を編集して</a:t>
            </a:r>
            <a:r>
              <a:rPr lang="ja-JP" altLang="en-US" dirty="0" smtClean="0"/>
              <a:t>みよう</a:t>
            </a:r>
            <a:endParaRPr lang="en-US" altLang="ja-JP" dirty="0" smtClean="0"/>
          </a:p>
          <a:p>
            <a:pPr lvl="1"/>
            <a:r>
              <a:rPr lang="en-US" altLang="ja-JP" dirty="0"/>
              <a:t>2-4 </a:t>
            </a:r>
            <a:r>
              <a:rPr lang="ja-JP" altLang="en-US" dirty="0"/>
              <a:t>演習課題（基本編</a:t>
            </a:r>
            <a:r>
              <a:rPr lang="ja-JP" altLang="en-US" dirty="0" smtClean="0"/>
              <a:t>）</a:t>
            </a:r>
            <a:endParaRPr lang="en-US" altLang="ja-JP" dirty="0" smtClean="0"/>
          </a:p>
          <a:p>
            <a:r>
              <a:rPr lang="en-US" altLang="ja-JP" dirty="0"/>
              <a:t>3. MMDAgent</a:t>
            </a:r>
            <a:r>
              <a:rPr lang="ja-JP" altLang="en-US" dirty="0"/>
              <a:t>の応用編</a:t>
            </a:r>
            <a:endParaRPr lang="en-US" altLang="ja-JP" dirty="0"/>
          </a:p>
          <a:p>
            <a:pPr lvl="1"/>
            <a:r>
              <a:rPr lang="en-US" altLang="ja-JP" dirty="0"/>
              <a:t>3-1 MMDAgent</a:t>
            </a:r>
            <a:r>
              <a:rPr lang="ja-JP" altLang="en-US" dirty="0"/>
              <a:t>の仕組み</a:t>
            </a:r>
            <a:endParaRPr lang="en-US" altLang="ja-JP" dirty="0"/>
          </a:p>
          <a:p>
            <a:pPr lvl="1"/>
            <a:r>
              <a:rPr lang="en-US" altLang="ja-JP" dirty="0"/>
              <a:t>3-2 </a:t>
            </a:r>
            <a:r>
              <a:rPr lang="ja-JP" altLang="en-US" dirty="0"/>
              <a:t>演習課題（実践編）</a:t>
            </a:r>
            <a:endParaRPr lang="en-US" altLang="ja-JP" dirty="0"/>
          </a:p>
          <a:p>
            <a:pPr lvl="1"/>
            <a:r>
              <a:rPr lang="en-US" altLang="ja-JP" dirty="0"/>
              <a:t>3-3 </a:t>
            </a:r>
            <a:r>
              <a:rPr lang="ja-JP" altLang="en-US" dirty="0"/>
              <a:t>関連サービスを</a:t>
            </a:r>
            <a:r>
              <a:rPr lang="ja-JP" altLang="en-US" dirty="0" smtClean="0"/>
              <a:t>使う</a:t>
            </a:r>
            <a:endParaRPr lang="en-US" altLang="ja-JP" dirty="0" smtClean="0"/>
          </a:p>
        </p:txBody>
      </p:sp>
      <p:sp>
        <p:nvSpPr>
          <p:cNvPr id="5" name="コンテンツ プレースホルダー 4"/>
          <p:cNvSpPr>
            <a:spLocks noGrp="1"/>
          </p:cNvSpPr>
          <p:nvPr>
            <p:ph sz="half" idx="2"/>
          </p:nvPr>
        </p:nvSpPr>
        <p:spPr/>
        <p:txBody>
          <a:bodyPr>
            <a:normAutofit fontScale="70000" lnSpcReduction="20000"/>
          </a:bodyPr>
          <a:lstStyle/>
          <a:p>
            <a:r>
              <a:rPr lang="en-US" altLang="ja-JP" dirty="0" smtClean="0"/>
              <a:t>4</a:t>
            </a:r>
            <a:r>
              <a:rPr lang="en-US" altLang="ja-JP" dirty="0"/>
              <a:t>. </a:t>
            </a:r>
            <a:r>
              <a:rPr lang="en-US" altLang="ja-JP" dirty="0" smtClean="0"/>
              <a:t>3D</a:t>
            </a:r>
            <a:r>
              <a:rPr lang="ja-JP" altLang="en-US" dirty="0" smtClean="0"/>
              <a:t>モデル</a:t>
            </a:r>
            <a:r>
              <a:rPr lang="ja-JP" altLang="en-US" dirty="0"/>
              <a:t>・</a:t>
            </a:r>
            <a:r>
              <a:rPr lang="ja-JP" altLang="en-US" dirty="0" smtClean="0"/>
              <a:t>モーション</a:t>
            </a:r>
            <a:endParaRPr lang="en-US" altLang="ja-JP" dirty="0" smtClean="0"/>
          </a:p>
          <a:p>
            <a:pPr lvl="1"/>
            <a:r>
              <a:rPr lang="en-US" altLang="ja-JP" dirty="0"/>
              <a:t>4-1 3D</a:t>
            </a:r>
            <a:r>
              <a:rPr lang="ja-JP" altLang="en-US" dirty="0"/>
              <a:t>モデルの作成と</a:t>
            </a:r>
            <a:r>
              <a:rPr lang="ja-JP" altLang="en-US" dirty="0" smtClean="0"/>
              <a:t>利用</a:t>
            </a:r>
            <a:endParaRPr lang="en-US" altLang="ja-JP" dirty="0" smtClean="0"/>
          </a:p>
          <a:p>
            <a:pPr lvl="1"/>
            <a:r>
              <a:rPr lang="en-US" altLang="ja-JP" dirty="0" smtClean="0"/>
              <a:t>4-2 </a:t>
            </a:r>
            <a:r>
              <a:rPr lang="ja-JP" altLang="en-US" dirty="0"/>
              <a:t>モーション</a:t>
            </a:r>
            <a:r>
              <a:rPr lang="ja-JP" altLang="en-US" dirty="0" smtClean="0"/>
              <a:t>の</a:t>
            </a:r>
            <a:r>
              <a:rPr lang="ja-JP" altLang="en-US" dirty="0"/>
              <a:t>作成と利用</a:t>
            </a:r>
            <a:endParaRPr lang="en-US" altLang="ja-JP" dirty="0" smtClean="0"/>
          </a:p>
          <a:p>
            <a:endParaRPr lang="ja-JP" altLang="en-US" dirty="0"/>
          </a:p>
          <a:p>
            <a:r>
              <a:rPr kumimoji="1" lang="ja-JP" altLang="en-US" dirty="0" smtClean="0"/>
              <a:t>別冊（スライド）</a:t>
            </a:r>
            <a:endParaRPr kumimoji="1" lang="en-US" altLang="ja-JP" dirty="0" smtClean="0"/>
          </a:p>
          <a:p>
            <a:pPr lvl="1"/>
            <a:r>
              <a:rPr lang="ja-JP" altLang="en-US" dirty="0" smtClean="0"/>
              <a:t>プラグイン作成講習用</a:t>
            </a:r>
            <a:endParaRPr lang="en-US" altLang="ja-JP" dirty="0" smtClean="0"/>
          </a:p>
          <a:p>
            <a:pPr lvl="1"/>
            <a:r>
              <a:rPr kumimoji="1" lang="en-US" altLang="ja-JP" dirty="0" smtClean="0"/>
              <a:t>Android</a:t>
            </a:r>
            <a:r>
              <a:rPr kumimoji="1" lang="ja-JP" altLang="en-US" dirty="0" smtClean="0"/>
              <a:t>版講習用</a:t>
            </a:r>
            <a:endParaRPr kumimoji="1" lang="en-US" altLang="ja-JP" dirty="0" smtClean="0"/>
          </a:p>
          <a:p>
            <a:r>
              <a:rPr lang="ja-JP" altLang="en-US" dirty="0" smtClean="0"/>
              <a:t>別冊（マニュアル）</a:t>
            </a:r>
            <a:endParaRPr lang="en-US" altLang="ja-JP" dirty="0" smtClean="0"/>
          </a:p>
          <a:p>
            <a:pPr lvl="1"/>
            <a:r>
              <a:rPr kumimoji="1" lang="ja-JP" altLang="en-US" dirty="0" smtClean="0"/>
              <a:t>クリエータ マニュアル</a:t>
            </a:r>
            <a:r>
              <a:rPr lang="en-US" altLang="ja-JP" dirty="0"/>
              <a:t/>
            </a:r>
            <a:br>
              <a:rPr lang="en-US" altLang="ja-JP" dirty="0"/>
            </a:br>
            <a:r>
              <a:rPr lang="en-US" altLang="ja-JP" dirty="0" smtClean="0"/>
              <a:t>(</a:t>
            </a:r>
            <a:r>
              <a:rPr lang="ja-JP" altLang="en-US" dirty="0" smtClean="0"/>
              <a:t>日本語、英語）</a:t>
            </a:r>
            <a:endParaRPr kumimoji="1" lang="en-US" altLang="ja-JP" dirty="0" smtClean="0"/>
          </a:p>
          <a:p>
            <a:pPr lvl="1"/>
            <a:r>
              <a:rPr kumimoji="1" lang="ja-JP" altLang="en-US" dirty="0" smtClean="0"/>
              <a:t>ディベロッパ マニュアル</a:t>
            </a:r>
            <a:r>
              <a:rPr kumimoji="1" lang="en-US" altLang="ja-JP" dirty="0" smtClean="0"/>
              <a:t/>
            </a:r>
            <a:br>
              <a:rPr kumimoji="1" lang="en-US" altLang="ja-JP" dirty="0" smtClean="0"/>
            </a:br>
            <a:r>
              <a:rPr lang="en-US" altLang="ja-JP" dirty="0"/>
              <a:t>(</a:t>
            </a:r>
            <a:r>
              <a:rPr lang="ja-JP" altLang="en-US" dirty="0"/>
              <a:t>日本語、英語</a:t>
            </a:r>
            <a:r>
              <a:rPr lang="ja-JP" altLang="en-US" dirty="0" smtClean="0"/>
              <a:t>）</a:t>
            </a:r>
            <a:endParaRPr kumimoji="1" lang="en-US" altLang="ja-JP" dirty="0" smtClean="0"/>
          </a:p>
          <a:p>
            <a:pPr lvl="1"/>
            <a:endParaRPr kumimoji="1" lang="ja-JP" altLang="en-US" dirty="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Tree>
    <p:extLst>
      <p:ext uri="{BB962C8B-B14F-4D97-AF65-F5344CB8AC3E}">
        <p14:creationId xmlns:p14="http://schemas.microsoft.com/office/powerpoint/2010/main" val="890007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MMD = MikuMikuDance</a:t>
            </a:r>
            <a:endParaRPr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smtClean="0"/>
              <a:t>三次元オブジェクトを操作する</a:t>
            </a:r>
            <a:endParaRPr lang="en-US" altLang="ja-JP" smtClean="0"/>
          </a:p>
          <a:p>
            <a:r>
              <a:rPr lang="ja-JP" altLang="en-US" smtClean="0"/>
              <a:t>　アニメーション </a:t>
            </a:r>
            <a:r>
              <a:rPr lang="en-US" altLang="ja-JP" smtClean="0"/>
              <a:t>CG </a:t>
            </a:r>
            <a:r>
              <a:rPr lang="ja-JP" altLang="en-US" smtClean="0"/>
              <a:t>作成ソフトウェア</a:t>
            </a:r>
            <a:endParaRPr lang="en-US" altLang="ja-JP" smtClean="0"/>
          </a:p>
          <a:p>
            <a:pPr lvl="1"/>
            <a:r>
              <a:rPr lang="en-US" altLang="ja-JP" smtClean="0"/>
              <a:t>VOCALOID</a:t>
            </a:r>
            <a:r>
              <a:rPr lang="ja-JP" altLang="en-US" smtClean="0"/>
              <a:t> 「初音ミク」 用</a:t>
            </a:r>
            <a:r>
              <a:rPr lang="en-US" altLang="ja-JP" smtClean="0"/>
              <a:t>PV</a:t>
            </a:r>
            <a:r>
              <a:rPr lang="ja-JP" altLang="en-US" smtClean="0"/>
              <a:t>作成ツール</a:t>
            </a:r>
            <a:endParaRPr lang="en-US" altLang="ja-JP" smtClean="0"/>
          </a:p>
          <a:p>
            <a:r>
              <a:rPr lang="en-US" altLang="ja-JP" smtClean="0"/>
              <a:t>3D</a:t>
            </a:r>
            <a:r>
              <a:rPr lang="ja-JP" altLang="en-US" smtClean="0"/>
              <a:t>モデルとモーションが部品化</a:t>
            </a:r>
            <a:endParaRPr lang="en-US" altLang="ja-JP" smtClean="0"/>
          </a:p>
          <a:p>
            <a:pPr lvl="1"/>
            <a:r>
              <a:rPr lang="ja-JP" altLang="en-US" smtClean="0"/>
              <a:t>ある程度共通のフォーマット</a:t>
            </a:r>
            <a:endParaRPr lang="en-US" altLang="ja-JP" smtClean="0"/>
          </a:p>
          <a:p>
            <a:pPr lvl="1"/>
            <a:r>
              <a:rPr lang="ja-JP" altLang="en-US" smtClean="0"/>
              <a:t>盛んに配布と共有</a:t>
            </a:r>
            <a:endParaRPr lang="en-US" altLang="ja-JP" smtClean="0"/>
          </a:p>
          <a:p>
            <a:r>
              <a:rPr lang="en-US" altLang="ja-JP" smtClean="0"/>
              <a:t>CGM</a:t>
            </a:r>
            <a:r>
              <a:rPr lang="ja-JP" altLang="en-US" smtClean="0"/>
              <a:t>シーンを形成</a:t>
            </a:r>
            <a:endParaRPr lang="en-US" altLang="ja-JP" smtClean="0"/>
          </a:p>
          <a:p>
            <a:pPr lvl="1"/>
            <a:r>
              <a:rPr lang="ja-JP" altLang="en-US" smtClean="0"/>
              <a:t>多くのアマチュア・プロクリエイター</a:t>
            </a:r>
            <a:endParaRPr lang="en-US" altLang="ja-JP" smtClean="0"/>
          </a:p>
          <a:p>
            <a:r>
              <a:rPr lang="ja-JP" altLang="en-US" smtClean="0"/>
              <a:t>対話システムに活かせる高い表現力</a:t>
            </a:r>
            <a:endParaRPr lang="en-US" altLang="ja-JP" smtClean="0"/>
          </a:p>
          <a:p>
            <a:pPr lvl="1"/>
            <a:r>
              <a:rPr lang="ja-JP" altLang="en-US" smtClean="0"/>
              <a:t>演算による表現付与（物理演算、</a:t>
            </a:r>
            <a:r>
              <a:rPr lang="en-US" altLang="ja-JP" smtClean="0"/>
              <a:t>IK</a:t>
            </a:r>
            <a:r>
              <a:rPr lang="ja-JP" altLang="en-US" smtClean="0"/>
              <a:t>）</a:t>
            </a:r>
            <a:endParaRPr lang="ja-JP" altLang="en-US" dirty="0"/>
          </a:p>
        </p:txBody>
      </p:sp>
      <p:sp>
        <p:nvSpPr>
          <p:cNvPr id="6" name="テキスト ボックス 5"/>
          <p:cNvSpPr txBox="1"/>
          <p:nvPr/>
        </p:nvSpPr>
        <p:spPr>
          <a:xfrm>
            <a:off x="1906847" y="5943258"/>
            <a:ext cx="6032421"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2400" dirty="0" smtClean="0">
                <a:latin typeface="メイリオ" panose="020B0604030504040204" pitchFamily="50" charset="-128"/>
                <a:ea typeface="メイリオ" panose="020B0604030504040204" pitchFamily="50" charset="-128"/>
              </a:rPr>
              <a:t>デザイン側のプラットフォームとして有望</a:t>
            </a:r>
            <a:endParaRPr kumimoji="1" lang="ja-JP" altLang="en-US" sz="2400" dirty="0">
              <a:latin typeface="メイリオ" panose="020B0604030504040204" pitchFamily="50" charset="-128"/>
              <a:ea typeface="メイリオ" panose="020B0604030504040204" pitchFamily="50" charset="-128"/>
            </a:endParaRPr>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20</a:t>
            </a:fld>
            <a:endParaRPr kumimoji="1" lang="ja-JP" altLang="en-US"/>
          </a:p>
        </p:txBody>
      </p:sp>
    </p:spTree>
    <p:extLst>
      <p:ext uri="{BB962C8B-B14F-4D97-AF65-F5344CB8AC3E}">
        <p14:creationId xmlns:p14="http://schemas.microsoft.com/office/powerpoint/2010/main" val="1391023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3-D</a:t>
            </a:r>
            <a:r>
              <a:rPr lang="ja-JP" altLang="en-US" smtClean="0"/>
              <a:t> エージェント・オブジェクト</a:t>
            </a:r>
            <a:endParaRPr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en-US" altLang="ja-JP" smtClean="0"/>
              <a:t>OpenGL</a:t>
            </a:r>
            <a:r>
              <a:rPr lang="ja-JP" altLang="en-US" smtClean="0"/>
              <a:t>ベース</a:t>
            </a:r>
            <a:endParaRPr lang="en-US" altLang="ja-JP" smtClean="0"/>
          </a:p>
          <a:p>
            <a:pPr lvl="1"/>
            <a:r>
              <a:rPr lang="ja-JP" altLang="en-US" smtClean="0"/>
              <a:t>トゥーンシェーダ搭載</a:t>
            </a:r>
            <a:endParaRPr lang="en-US" altLang="ja-JP" smtClean="0"/>
          </a:p>
          <a:p>
            <a:pPr lvl="1"/>
            <a:r>
              <a:rPr lang="ja-JP" altLang="en-US" smtClean="0"/>
              <a:t>任意オブジェクトを複数表示・操作</a:t>
            </a:r>
            <a:endParaRPr lang="en-US" altLang="ja-JP" smtClean="0"/>
          </a:p>
          <a:p>
            <a:r>
              <a:rPr lang="ja-JP" altLang="en-US" smtClean="0"/>
              <a:t>オブジェクト定義</a:t>
            </a:r>
            <a:endParaRPr lang="en-US" altLang="ja-JP" smtClean="0"/>
          </a:p>
          <a:p>
            <a:pPr lvl="1"/>
            <a:r>
              <a:rPr lang="ja-JP" altLang="en-US" smtClean="0"/>
              <a:t>階層ボーン構造</a:t>
            </a:r>
            <a:endParaRPr lang="en-US" altLang="ja-JP" smtClean="0"/>
          </a:p>
          <a:p>
            <a:pPr lvl="1"/>
            <a:r>
              <a:rPr lang="ja-JP" altLang="en-US" smtClean="0"/>
              <a:t>頂点モーフィング</a:t>
            </a:r>
            <a:endParaRPr lang="en-US" altLang="ja-JP" smtClean="0"/>
          </a:p>
          <a:p>
            <a:pPr lvl="1"/>
            <a:r>
              <a:rPr lang="ja-JP" altLang="en-US" smtClean="0"/>
              <a:t>物理剛体＋ジョイント</a:t>
            </a:r>
            <a:endParaRPr lang="en-US" altLang="ja-JP" smtClean="0"/>
          </a:p>
          <a:p>
            <a:pPr lvl="1"/>
            <a:r>
              <a:rPr lang="ja-JP" altLang="en-US" smtClean="0"/>
              <a:t>物理演算</a:t>
            </a:r>
            <a:endParaRPr lang="en-US" altLang="ja-JP" smtClean="0"/>
          </a:p>
          <a:p>
            <a:r>
              <a:rPr lang="ja-JP" altLang="en-US" smtClean="0"/>
              <a:t>オブジェクト表現</a:t>
            </a:r>
            <a:endParaRPr lang="en-US" altLang="ja-JP" smtClean="0"/>
          </a:p>
          <a:p>
            <a:pPr lvl="1"/>
            <a:r>
              <a:rPr lang="ja-JP" altLang="en-US" smtClean="0"/>
              <a:t>リアルタイムトゥーンレンダリング</a:t>
            </a:r>
            <a:endParaRPr lang="en-US" altLang="ja-JP" smtClean="0"/>
          </a:p>
          <a:p>
            <a:pPr lvl="1"/>
            <a:r>
              <a:rPr lang="ja-JP" altLang="en-US" smtClean="0"/>
              <a:t>テクスチャ・スフィアマップ・</a:t>
            </a:r>
            <a:r>
              <a:rPr lang="en-US" altLang="ja-JP" smtClean="0"/>
              <a:t>etc…</a:t>
            </a:r>
            <a:endParaRPr lang="en-US" altLang="ja-JP" dirty="0"/>
          </a:p>
        </p:txBody>
      </p:sp>
      <p:pic>
        <p:nvPicPr>
          <p:cNvPr id="1027" name="Picture 3" descr="C:\Users\ri\Desktop\kyou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2668" y="4612869"/>
            <a:ext cx="1242289" cy="1480427"/>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7" name="Picture 4" descr="C:\Users\ri\Desktop\a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16" r="10888"/>
          <a:stretch/>
        </p:blipFill>
        <p:spPr bwMode="auto">
          <a:xfrm>
            <a:off x="5561391" y="4574373"/>
            <a:ext cx="1871209" cy="1518923"/>
          </a:xfrm>
          <a:prstGeom prst="rect">
            <a:avLst/>
          </a:prstGeom>
          <a:ln>
            <a:noFill/>
          </a:ln>
          <a:effectLst/>
          <a:extLst>
            <a:ext uri="{909E8E84-426E-40DD-AFC4-6F175D3DCCD1}">
              <a14:hiddenFill xmlns:a14="http://schemas.microsoft.com/office/drawing/2010/main">
                <a:solidFill>
                  <a:srgbClr val="FFFFFF"/>
                </a:solidFill>
              </a14:hiddenFill>
            </a:ext>
          </a:extLst>
        </p:spPr>
      </p:pic>
      <p:grpSp>
        <p:nvGrpSpPr>
          <p:cNvPr id="4" name="グループ化 3"/>
          <p:cNvGrpSpPr/>
          <p:nvPr/>
        </p:nvGrpSpPr>
        <p:grpSpPr>
          <a:xfrm>
            <a:off x="6018632" y="1851143"/>
            <a:ext cx="2412267" cy="2168452"/>
            <a:chOff x="6372200" y="1722964"/>
            <a:chExt cx="2412267" cy="2168452"/>
          </a:xfrm>
        </p:grpSpPr>
        <p:pic>
          <p:nvPicPr>
            <p:cNvPr id="6" name="Picture 3"/>
            <p:cNvPicPr>
              <a:picLocks noChangeAspect="1" noChangeArrowheads="1"/>
            </p:cNvPicPr>
            <p:nvPr/>
          </p:nvPicPr>
          <p:blipFill>
            <a:blip r:embed="rId4" cstate="print"/>
            <a:srcRect/>
            <a:stretch>
              <a:fillRect/>
            </a:stretch>
          </p:blipFill>
          <p:spPr bwMode="auto">
            <a:xfrm>
              <a:off x="6372200" y="1722964"/>
              <a:ext cx="2412267" cy="1855591"/>
            </a:xfrm>
            <a:prstGeom prst="rect">
              <a:avLst/>
            </a:prstGeom>
            <a:noFill/>
            <a:ln w="9525">
              <a:noFill/>
              <a:miter lim="800000"/>
              <a:headEnd/>
              <a:tailEnd/>
            </a:ln>
          </p:spPr>
        </p:pic>
        <p:sp>
          <p:nvSpPr>
            <p:cNvPr id="8" name="テキスト ボックス 7"/>
            <p:cNvSpPr txBox="1"/>
            <p:nvPr/>
          </p:nvSpPr>
          <p:spPr>
            <a:xfrm>
              <a:off x="7361479" y="3637500"/>
              <a:ext cx="830677" cy="253916"/>
            </a:xfrm>
            <a:prstGeom prst="rect">
              <a:avLst/>
            </a:prstGeom>
            <a:noFill/>
          </p:spPr>
          <p:txBody>
            <a:bodyPr wrap="none" rtlCol="0">
              <a:spAutoFit/>
            </a:bodyPr>
            <a:lstStyle/>
            <a:p>
              <a:r>
                <a:rPr kumimoji="1" lang="en-US" altLang="ja-JP" sz="1050" dirty="0" smtClean="0"/>
                <a:t>T-</a:t>
              </a:r>
              <a:r>
                <a:rPr kumimoji="1" lang="en-US" altLang="ja-JP" sz="1050" dirty="0" err="1" smtClean="0"/>
                <a:t>tus</a:t>
              </a:r>
              <a:r>
                <a:rPr lang="en-US" altLang="ja-JP" sz="1050" dirty="0" smtClean="0"/>
                <a:t>,</a:t>
              </a:r>
              <a:r>
                <a:rPr kumimoji="1" lang="en-US" altLang="ja-JP" sz="1050" dirty="0" smtClean="0"/>
                <a:t> 2005</a:t>
              </a:r>
              <a:endParaRPr kumimoji="1" lang="ja-JP" altLang="en-US" sz="1050" dirty="0"/>
            </a:p>
          </p:txBody>
        </p:sp>
        <p:pic>
          <p:nvPicPr>
            <p:cNvPr id="9" name="Picture 4"/>
            <p:cNvPicPr>
              <a:picLocks noChangeAspect="1" noChangeArrowheads="1"/>
            </p:cNvPicPr>
            <p:nvPr/>
          </p:nvPicPr>
          <p:blipFill>
            <a:blip r:embed="rId5" cstate="print"/>
            <a:srcRect/>
            <a:stretch>
              <a:fillRect/>
            </a:stretch>
          </p:blipFill>
          <p:spPr bwMode="auto">
            <a:xfrm>
              <a:off x="8125062" y="3650563"/>
              <a:ext cx="597506" cy="210485"/>
            </a:xfrm>
            <a:prstGeom prst="rect">
              <a:avLst/>
            </a:prstGeom>
            <a:noFill/>
            <a:ln w="9525">
              <a:noFill/>
              <a:miter lim="800000"/>
              <a:headEnd/>
              <a:tailEnd/>
            </a:ln>
          </p:spPr>
        </p:pic>
      </p:grpSp>
      <p:sp>
        <p:nvSpPr>
          <p:cNvPr id="13" name="スライド番号プレースホルダー 12"/>
          <p:cNvSpPr>
            <a:spLocks noGrp="1"/>
          </p:cNvSpPr>
          <p:nvPr>
            <p:ph type="sldNum" sz="quarter" idx="12"/>
          </p:nvPr>
        </p:nvSpPr>
        <p:spPr/>
        <p:txBody>
          <a:bodyPr/>
          <a:lstStyle/>
          <a:p>
            <a:fld id="{D2D8002D-B5B0-4BAC-B1F6-782DDCCE6D9C}" type="slidenum">
              <a:rPr kumimoji="1" lang="ja-JP" altLang="en-US" smtClean="0"/>
              <a:t>21</a:t>
            </a:fld>
            <a:endParaRPr kumimoji="1" lang="ja-JP" altLang="en-US"/>
          </a:p>
        </p:txBody>
      </p:sp>
    </p:spTree>
    <p:extLst>
      <p:ext uri="{BB962C8B-B14F-4D97-AF65-F5344CB8AC3E}">
        <p14:creationId xmlns:p14="http://schemas.microsoft.com/office/powerpoint/2010/main" val="1616049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名工大の正門にて実証実験中</a:t>
            </a:r>
            <a:endParaRPr kumimoji="1" lang="ja-JP" altLang="en-US" dirty="0"/>
          </a:p>
        </p:txBody>
      </p:sp>
      <p:pic>
        <p:nvPicPr>
          <p:cNvPr id="11" name="Picture 2" descr="C:\Users\tokuda\Dropbox\正門メイちゃん共有フォルダ\写真\0926正門写真\P926116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38644" r="6880" b="15361"/>
          <a:stretch/>
        </p:blipFill>
        <p:spPr bwMode="auto">
          <a:xfrm>
            <a:off x="1187623" y="1771240"/>
            <a:ext cx="6668521" cy="4394064"/>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22</a:t>
            </a:fld>
            <a:endParaRPr kumimoji="1" lang="ja-JP" altLang="en-US"/>
          </a:p>
        </p:txBody>
      </p:sp>
    </p:spTree>
    <p:extLst>
      <p:ext uri="{BB962C8B-B14F-4D97-AF65-F5344CB8AC3E}">
        <p14:creationId xmlns:p14="http://schemas.microsoft.com/office/powerpoint/2010/main" val="2412770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オープンフォーマット</a:t>
            </a:r>
            <a:endParaRPr lang="ja-JP" altLang="en-US" dirty="0"/>
          </a:p>
        </p:txBody>
      </p:sp>
      <p:sp>
        <p:nvSpPr>
          <p:cNvPr id="3" name="コンテンツ プレースホルダー 2"/>
          <p:cNvSpPr>
            <a:spLocks noGrp="1"/>
          </p:cNvSpPr>
          <p:nvPr>
            <p:ph idx="1"/>
          </p:nvPr>
        </p:nvSpPr>
        <p:spPr/>
        <p:txBody>
          <a:bodyPr/>
          <a:lstStyle/>
          <a:p>
            <a:r>
              <a:rPr lang="ja-JP" altLang="en-US" sz="2400" dirty="0" smtClean="0"/>
              <a:t>音響・言語モデルから</a:t>
            </a:r>
            <a:r>
              <a:rPr lang="en-US" altLang="ja-JP" sz="2400" dirty="0" smtClean="0"/>
              <a:t>3-D</a:t>
            </a:r>
            <a:r>
              <a:rPr lang="ja-JP" altLang="en-US" sz="2400" dirty="0" smtClean="0"/>
              <a:t>モデル，モーションまで</a:t>
            </a:r>
            <a:r>
              <a:rPr lang="en-US" altLang="ja-JP" sz="2400" dirty="0" smtClean="0"/>
              <a:t/>
            </a:r>
            <a:br>
              <a:rPr lang="en-US" altLang="ja-JP" sz="2400" dirty="0" smtClean="0"/>
            </a:br>
            <a:r>
              <a:rPr lang="ja-JP" altLang="en-US" sz="2400" dirty="0" smtClean="0"/>
              <a:t>自作可能</a:t>
            </a:r>
          </a:p>
          <a:p>
            <a:endParaRPr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603663216"/>
              </p:ext>
            </p:extLst>
          </p:nvPr>
        </p:nvGraphicFramePr>
        <p:xfrm>
          <a:off x="755576" y="2827938"/>
          <a:ext cx="7983300" cy="2812016"/>
        </p:xfrm>
        <a:graphic>
          <a:graphicData uri="http://schemas.openxmlformats.org/drawingml/2006/table">
            <a:tbl>
              <a:tblPr firstRow="1" bandRow="1">
                <a:tableStyleId>{69012ECD-51FC-41F1-AA8D-1B2483CD663E}</a:tableStyleId>
              </a:tblPr>
              <a:tblGrid>
                <a:gridCol w="2661100">
                  <a:extLst>
                    <a:ext uri="{9D8B030D-6E8A-4147-A177-3AD203B41FA5}">
                      <a16:colId xmlns:a16="http://schemas.microsoft.com/office/drawing/2014/main" val="20000"/>
                    </a:ext>
                  </a:extLst>
                </a:gridCol>
                <a:gridCol w="2661100">
                  <a:extLst>
                    <a:ext uri="{9D8B030D-6E8A-4147-A177-3AD203B41FA5}">
                      <a16:colId xmlns:a16="http://schemas.microsoft.com/office/drawing/2014/main" val="20001"/>
                    </a:ext>
                  </a:extLst>
                </a:gridCol>
                <a:gridCol w="2661100">
                  <a:extLst>
                    <a:ext uri="{9D8B030D-6E8A-4147-A177-3AD203B41FA5}">
                      <a16:colId xmlns:a16="http://schemas.microsoft.com/office/drawing/2014/main" val="20002"/>
                    </a:ext>
                  </a:extLst>
                </a:gridCol>
              </a:tblGrid>
              <a:tr h="326872">
                <a:tc>
                  <a:txBody>
                    <a:bodyPr/>
                    <a:lstStyle/>
                    <a:p>
                      <a:pPr algn="ctr"/>
                      <a:r>
                        <a:rPr kumimoji="1" lang="en-US" altLang="ja-JP" sz="1700" dirty="0" smtClean="0"/>
                        <a:t>Contents</a:t>
                      </a:r>
                      <a:endParaRPr kumimoji="1" lang="ja-JP" altLang="en-US" sz="1700" dirty="0"/>
                    </a:p>
                  </a:txBody>
                  <a:tcPr marL="64915" marR="64915" marT="32458" marB="324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smtClean="0"/>
                        <a:t>Format</a:t>
                      </a:r>
                      <a:endParaRPr kumimoji="1" lang="ja-JP" altLang="en-US" sz="1700" dirty="0"/>
                    </a:p>
                  </a:txBody>
                  <a:tcPr marL="64915" marR="64915" marT="32458" marB="324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smtClean="0"/>
                        <a:t>Related tools</a:t>
                      </a:r>
                      <a:endParaRPr kumimoji="1" lang="ja-JP" altLang="en-US" sz="1700" dirty="0"/>
                    </a:p>
                  </a:txBody>
                  <a:tcPr marL="64915" marR="64915" marT="32458" marB="3245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88828">
                <a:tc>
                  <a:txBody>
                    <a:bodyPr/>
                    <a:lstStyle/>
                    <a:p>
                      <a:pPr algn="ctr"/>
                      <a:r>
                        <a:rPr kumimoji="1" lang="en-US" altLang="ja-JP" sz="1700" dirty="0" smtClean="0"/>
                        <a:t>3-D</a:t>
                      </a:r>
                      <a:r>
                        <a:rPr kumimoji="1" lang="en-US" altLang="ja-JP" sz="1700" baseline="0" dirty="0" smtClean="0"/>
                        <a:t> Object</a:t>
                      </a:r>
                      <a:endParaRPr kumimoji="1" lang="ja-JP" altLang="en-US" sz="1700" b="1"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smtClean="0"/>
                        <a:t>.</a:t>
                      </a:r>
                      <a:r>
                        <a:rPr kumimoji="1" lang="en-US" altLang="ja-JP" sz="1700" dirty="0" err="1" smtClean="0"/>
                        <a:t>pmd</a:t>
                      </a:r>
                      <a:endParaRPr kumimoji="1" lang="ja-JP" altLang="en-US" sz="1700"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err="1" smtClean="0"/>
                        <a:t>MikuMikuDance</a:t>
                      </a:r>
                      <a:r>
                        <a:rPr kumimoji="1" lang="en-US" altLang="ja-JP" sz="1700" dirty="0" smtClean="0"/>
                        <a:t>*</a:t>
                      </a:r>
                    </a:p>
                    <a:p>
                      <a:pPr algn="ctr"/>
                      <a:r>
                        <a:rPr kumimoji="1" lang="en-US" altLang="ja-JP" sz="1700" dirty="0" smtClean="0"/>
                        <a:t>Blender, 3ds Max, etc.</a:t>
                      </a:r>
                      <a:endParaRPr kumimoji="1" lang="ja-JP" altLang="en-US" sz="1700"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6872">
                <a:tc>
                  <a:txBody>
                    <a:bodyPr/>
                    <a:lstStyle/>
                    <a:p>
                      <a:pPr algn="ctr"/>
                      <a:r>
                        <a:rPr kumimoji="1" lang="en-US" altLang="ja-JP" sz="1700" dirty="0" smtClean="0"/>
                        <a:t>Motion</a:t>
                      </a:r>
                      <a:endParaRPr kumimoji="1" lang="ja-JP" altLang="en-US" sz="1700" b="1"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smtClean="0"/>
                        <a:t>.</a:t>
                      </a:r>
                      <a:r>
                        <a:rPr kumimoji="1" lang="en-US" altLang="ja-JP" sz="1700" dirty="0" err="1" smtClean="0"/>
                        <a:t>vmd</a:t>
                      </a:r>
                      <a:endParaRPr kumimoji="1" lang="ja-JP" altLang="en-US" sz="1700"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err="1" smtClean="0"/>
                        <a:t>MikuMikuDance</a:t>
                      </a:r>
                      <a:r>
                        <a:rPr kumimoji="1" lang="en-US" altLang="ja-JP" sz="1700" dirty="0" smtClean="0"/>
                        <a:t>*</a:t>
                      </a:r>
                      <a:endParaRPr kumimoji="1" lang="ja-JP" altLang="en-US" sz="1700"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6872">
                <a:tc>
                  <a:txBody>
                    <a:bodyPr/>
                    <a:lstStyle/>
                    <a:p>
                      <a:pPr algn="ctr"/>
                      <a:r>
                        <a:rPr kumimoji="1" lang="en-US" altLang="ja-JP" sz="1700" dirty="0" smtClean="0"/>
                        <a:t>Acoustic model for ASR</a:t>
                      </a:r>
                      <a:endParaRPr kumimoji="1" lang="ja-JP" altLang="en-US" sz="1700" b="1"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smtClean="0"/>
                        <a:t>HTK ASCII / Julius</a:t>
                      </a:r>
                      <a:endParaRPr kumimoji="1" lang="ja-JP" altLang="en-US" sz="1700"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700" dirty="0" smtClean="0"/>
                        <a:t>HTK</a:t>
                      </a:r>
                      <a:endParaRPr kumimoji="1" lang="ja-JP" altLang="en-US" sz="1700" dirty="0" smtClean="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8828">
                <a:tc>
                  <a:txBody>
                    <a:bodyPr/>
                    <a:lstStyle/>
                    <a:p>
                      <a:pPr algn="ctr"/>
                      <a:r>
                        <a:rPr kumimoji="1" lang="en-US" altLang="ja-JP" sz="1700" dirty="0" smtClean="0"/>
                        <a:t>Language</a:t>
                      </a:r>
                      <a:r>
                        <a:rPr kumimoji="1" lang="en-US" altLang="ja-JP" sz="1700" baseline="0" dirty="0" smtClean="0"/>
                        <a:t> model for ASR</a:t>
                      </a:r>
                      <a:endParaRPr kumimoji="1" lang="ja-JP" altLang="en-US" sz="1700" b="1"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smtClean="0"/>
                        <a:t>ARPA standard format / Julius</a:t>
                      </a:r>
                      <a:endParaRPr kumimoji="1" lang="ja-JP" altLang="en-US" sz="1700"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smtClean="0"/>
                        <a:t>SRILM etc.</a:t>
                      </a:r>
                      <a:endParaRPr kumimoji="1" lang="ja-JP" altLang="en-US" sz="1700"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6872">
                <a:tc>
                  <a:txBody>
                    <a:bodyPr/>
                    <a:lstStyle/>
                    <a:p>
                      <a:pPr algn="ctr"/>
                      <a:r>
                        <a:rPr kumimoji="1" lang="en-US" altLang="ja-JP" sz="1700" dirty="0" smtClean="0"/>
                        <a:t>Dialog Scenario</a:t>
                      </a:r>
                      <a:endParaRPr kumimoji="1" lang="ja-JP" altLang="en-US" sz="1700" b="1"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smtClean="0"/>
                        <a:t>FST</a:t>
                      </a:r>
                      <a:endParaRPr kumimoji="1" lang="ja-JP" altLang="en-US" sz="1700"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700" dirty="0" err="1" smtClean="0"/>
                        <a:t>OpenFST</a:t>
                      </a:r>
                      <a:endParaRPr kumimoji="1" lang="ja-JP" altLang="en-US" sz="1700" dirty="0" smtClean="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6872">
                <a:tc>
                  <a:txBody>
                    <a:bodyPr/>
                    <a:lstStyle/>
                    <a:p>
                      <a:pPr algn="ctr"/>
                      <a:r>
                        <a:rPr kumimoji="1" lang="en-US" altLang="ja-JP" sz="1700" dirty="0" smtClean="0"/>
                        <a:t>Acoustic model for SS</a:t>
                      </a:r>
                      <a:endParaRPr kumimoji="1" lang="ja-JP" altLang="en-US" sz="1700" b="1"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700" dirty="0" smtClean="0"/>
                        <a:t>HTS</a:t>
                      </a:r>
                      <a:endParaRPr kumimoji="1" lang="ja-JP" altLang="en-US" sz="1700" dirty="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700" dirty="0" smtClean="0"/>
                        <a:t>HTS</a:t>
                      </a:r>
                      <a:endParaRPr kumimoji="1" lang="ja-JP" altLang="en-US" sz="1700" dirty="0" smtClean="0"/>
                    </a:p>
                  </a:txBody>
                  <a:tcPr marL="64915" marR="64915" marT="32458" marB="324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テキスト ボックス 5"/>
          <p:cNvSpPr txBox="1"/>
          <p:nvPr/>
        </p:nvSpPr>
        <p:spPr>
          <a:xfrm>
            <a:off x="1033278" y="5733256"/>
            <a:ext cx="7427896" cy="777272"/>
          </a:xfrm>
          <a:prstGeom prst="rect">
            <a:avLst/>
          </a:prstGeom>
          <a:noFill/>
        </p:spPr>
        <p:txBody>
          <a:bodyPr wrap="square" rtlCol="0">
            <a:noAutofit/>
          </a:bodyPr>
          <a:lstStyle/>
          <a:p>
            <a:r>
              <a:rPr lang="en-US" altLang="ja-JP" sz="2000" dirty="0" smtClean="0"/>
              <a:t>* 3-D</a:t>
            </a:r>
            <a:r>
              <a:rPr lang="ja-JP" altLang="en-US" sz="2000" dirty="0" smtClean="0"/>
              <a:t>オブジェクト定義（</a:t>
            </a:r>
            <a:r>
              <a:rPr lang="en-US" altLang="ja-JP" sz="2000" dirty="0" smtClean="0"/>
              <a:t>.</a:t>
            </a:r>
            <a:r>
              <a:rPr lang="en-US" altLang="ja-JP" sz="2000" dirty="0" err="1" smtClean="0"/>
              <a:t>pmd</a:t>
            </a:r>
            <a:r>
              <a:rPr lang="ja-JP" altLang="en-US" sz="2000" dirty="0" smtClean="0"/>
              <a:t>）は</a:t>
            </a:r>
            <a:r>
              <a:rPr lang="ja-JP" altLang="en-US" sz="2000" dirty="0"/>
              <a:t> </a:t>
            </a:r>
            <a:r>
              <a:rPr lang="en-US" altLang="ja-JP" sz="2000" dirty="0" smtClean="0"/>
              <a:t>Blender </a:t>
            </a:r>
            <a:r>
              <a:rPr lang="ja-JP" altLang="en-US" sz="2000" dirty="0" smtClean="0"/>
              <a:t>や</a:t>
            </a:r>
            <a:r>
              <a:rPr lang="en-US" altLang="ja-JP" sz="2000" dirty="0" smtClean="0"/>
              <a:t> </a:t>
            </a:r>
            <a:r>
              <a:rPr lang="en-US" altLang="ja-JP" sz="2000" dirty="0"/>
              <a:t>3ds </a:t>
            </a:r>
            <a:r>
              <a:rPr lang="en-US" altLang="ja-JP" sz="2000" dirty="0" smtClean="0"/>
              <a:t>Max</a:t>
            </a:r>
            <a:r>
              <a:rPr lang="ja-JP" altLang="en-US" sz="2000" dirty="0" smtClean="0"/>
              <a:t> 等の</a:t>
            </a:r>
            <a:r>
              <a:rPr lang="en-US" altLang="ja-JP" sz="2000" dirty="0" smtClean="0"/>
              <a:t>3DCG</a:t>
            </a:r>
            <a:r>
              <a:rPr lang="ja-JP" altLang="en-US" sz="2000" dirty="0" smtClean="0"/>
              <a:t>作成ツールから変換可能。</a:t>
            </a:r>
            <a:endParaRPr lang="en-US" altLang="ja-JP" sz="2000" dirty="0" smtClean="0"/>
          </a:p>
        </p:txBody>
      </p:sp>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23</a:t>
            </a:fld>
            <a:endParaRPr kumimoji="1" lang="ja-JP" altLang="en-US"/>
          </a:p>
        </p:txBody>
      </p:sp>
    </p:spTree>
    <p:extLst>
      <p:ext uri="{BB962C8B-B14F-4D97-AF65-F5344CB8AC3E}">
        <p14:creationId xmlns:p14="http://schemas.microsoft.com/office/powerpoint/2010/main" val="805462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chemeClr val="accent1"/>
                </a:solidFill>
              </a:rPr>
              <a:t>オープンソース</a:t>
            </a:r>
            <a:endParaRPr kumimoji="1" lang="ja-JP" altLang="en-US" dirty="0">
              <a:solidFill>
                <a:schemeClr val="accent1"/>
              </a:solidFill>
            </a:endParaRPr>
          </a:p>
        </p:txBody>
      </p:sp>
      <p:graphicFrame>
        <p:nvGraphicFramePr>
          <p:cNvPr id="4" name="表 3"/>
          <p:cNvGraphicFramePr>
            <a:graphicFrameLocks noGrp="1"/>
          </p:cNvGraphicFramePr>
          <p:nvPr>
            <p:extLst>
              <p:ext uri="{D42A27DB-BD31-4B8C-83A1-F6EECF244321}">
                <p14:modId xmlns:p14="http://schemas.microsoft.com/office/powerpoint/2010/main" val="2251112167"/>
              </p:ext>
            </p:extLst>
          </p:nvPr>
        </p:nvGraphicFramePr>
        <p:xfrm>
          <a:off x="1343620" y="1442193"/>
          <a:ext cx="6456761" cy="4924892"/>
        </p:xfrm>
        <a:graphic>
          <a:graphicData uri="http://schemas.openxmlformats.org/drawingml/2006/table">
            <a:tbl>
              <a:tblPr firstRow="1" bandRow="1">
                <a:tableStyleId>{69012ECD-51FC-41F1-AA8D-1B2483CD663E}</a:tableStyleId>
              </a:tblPr>
              <a:tblGrid>
                <a:gridCol w="1602388">
                  <a:extLst>
                    <a:ext uri="{9D8B030D-6E8A-4147-A177-3AD203B41FA5}">
                      <a16:colId xmlns:a16="http://schemas.microsoft.com/office/drawing/2014/main" val="20000"/>
                    </a:ext>
                  </a:extLst>
                </a:gridCol>
                <a:gridCol w="2718877">
                  <a:extLst>
                    <a:ext uri="{9D8B030D-6E8A-4147-A177-3AD203B41FA5}">
                      <a16:colId xmlns:a16="http://schemas.microsoft.com/office/drawing/2014/main" val="20001"/>
                    </a:ext>
                  </a:extLst>
                </a:gridCol>
                <a:gridCol w="2135496">
                  <a:extLst>
                    <a:ext uri="{9D8B030D-6E8A-4147-A177-3AD203B41FA5}">
                      <a16:colId xmlns:a16="http://schemas.microsoft.com/office/drawing/2014/main" val="20002"/>
                    </a:ext>
                  </a:extLst>
                </a:gridCol>
              </a:tblGrid>
              <a:tr h="351778">
                <a:tc>
                  <a:txBody>
                    <a:bodyPr/>
                    <a:lstStyle/>
                    <a:p>
                      <a:pPr algn="ctr"/>
                      <a:r>
                        <a:rPr kumimoji="1" lang="en-US" altLang="ja-JP" sz="1600" dirty="0" smtClean="0"/>
                        <a:t>Module</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Component</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License</a:t>
                      </a:r>
                      <a:r>
                        <a:rPr kumimoji="1" lang="en-US" altLang="ja-JP" sz="1600" baseline="0" dirty="0" smtClean="0"/>
                        <a:t> type</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1778">
                <a:tc rowSpan="6">
                  <a:txBody>
                    <a:bodyPr/>
                    <a:lstStyle/>
                    <a:p>
                      <a:pPr algn="ctr"/>
                      <a:r>
                        <a:rPr kumimoji="1" lang="en-US" altLang="ja-JP" sz="1600" dirty="0" smtClean="0"/>
                        <a:t>3-D rendering</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err="1" smtClean="0"/>
                        <a:t>BulletPhysics</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err="1" smtClean="0"/>
                        <a:t>zlib</a:t>
                      </a:r>
                      <a:r>
                        <a:rPr kumimoji="1" lang="en-US" altLang="ja-JP" sz="1600" dirty="0" smtClean="0"/>
                        <a:t> license</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1778">
                <a:tc vMerge="1">
                  <a:txBody>
                    <a:bodyPr/>
                    <a:lstStyle/>
                    <a:p>
                      <a:endParaRPr kumimoji="1" lang="ja-JP" altLang="en-US" dirty="0"/>
                    </a:p>
                  </a:txBody>
                  <a:tcPr/>
                </a:tc>
                <a:tc>
                  <a:txBody>
                    <a:bodyPr/>
                    <a:lstStyle/>
                    <a:p>
                      <a:pPr algn="ctr"/>
                      <a:r>
                        <a:rPr kumimoji="1" lang="en-US" altLang="ja-JP" sz="1600" dirty="0" err="1" smtClean="0"/>
                        <a:t>GLee</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BSD license</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1778">
                <a:tc vMerge="1">
                  <a:txBody>
                    <a:bodyPr/>
                    <a:lstStyle/>
                    <a:p>
                      <a:endParaRPr kumimoji="1" lang="ja-JP" altLang="en-US" dirty="0"/>
                    </a:p>
                  </a:txBody>
                  <a:tcPr/>
                </a:tc>
                <a:tc>
                  <a:txBody>
                    <a:bodyPr/>
                    <a:lstStyle/>
                    <a:p>
                      <a:pPr algn="ctr"/>
                      <a:r>
                        <a:rPr kumimoji="1" lang="en-US" altLang="ja-JP" sz="1600" dirty="0" smtClean="0"/>
                        <a:t>GLFW</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600" dirty="0" err="1" smtClean="0"/>
                        <a:t>zlib</a:t>
                      </a:r>
                      <a:r>
                        <a:rPr kumimoji="1" lang="en-US" altLang="ja-JP" sz="1600" dirty="0" smtClean="0"/>
                        <a:t> license</a:t>
                      </a:r>
                      <a:endParaRPr kumimoji="1" lang="ja-JP" altLang="en-US" sz="1600" dirty="0" smtClean="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1778">
                <a:tc vMerge="1">
                  <a:txBody>
                    <a:bodyPr/>
                    <a:lstStyle/>
                    <a:p>
                      <a:endParaRPr kumimoji="1" lang="ja-JP" altLang="en-US" dirty="0"/>
                    </a:p>
                  </a:txBody>
                  <a:tcPr/>
                </a:tc>
                <a:tc>
                  <a:txBody>
                    <a:bodyPr/>
                    <a:lstStyle/>
                    <a:p>
                      <a:pPr algn="ctr"/>
                      <a:r>
                        <a:rPr kumimoji="1" lang="en-US" altLang="ja-JP" sz="1600" dirty="0" smtClean="0"/>
                        <a:t>JPEG</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BSD-style license</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1778">
                <a:tc vMerge="1">
                  <a:txBody>
                    <a:bodyPr/>
                    <a:lstStyle/>
                    <a:p>
                      <a:endParaRPr kumimoji="1" lang="ja-JP" altLang="en-US" dirty="0"/>
                    </a:p>
                  </a:txBody>
                  <a:tcPr/>
                </a:tc>
                <a:tc>
                  <a:txBody>
                    <a:bodyPr/>
                    <a:lstStyle/>
                    <a:p>
                      <a:pPr algn="ctr"/>
                      <a:r>
                        <a:rPr kumimoji="1" lang="en-US" altLang="ja-JP" sz="1600" dirty="0" err="1" smtClean="0"/>
                        <a:t>libpng</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600" dirty="0" err="1" smtClean="0"/>
                        <a:t>zlib</a:t>
                      </a:r>
                      <a:r>
                        <a:rPr kumimoji="1" lang="en-US" altLang="ja-JP" sz="1600" dirty="0" smtClean="0"/>
                        <a:t> license</a:t>
                      </a:r>
                      <a:endParaRPr kumimoji="1" lang="ja-JP" altLang="en-US" sz="1600" dirty="0" smtClean="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1778">
                <a:tc vMerge="1">
                  <a:txBody>
                    <a:bodyPr/>
                    <a:lstStyle/>
                    <a:p>
                      <a:endParaRPr kumimoji="1" lang="ja-JP" altLang="en-US" dirty="0"/>
                    </a:p>
                  </a:txBody>
                  <a:tcPr/>
                </a:tc>
                <a:tc>
                  <a:txBody>
                    <a:bodyPr/>
                    <a:lstStyle/>
                    <a:p>
                      <a:pPr algn="ctr"/>
                      <a:r>
                        <a:rPr kumimoji="1" lang="en-US" altLang="ja-JP" sz="1600" dirty="0" err="1" smtClean="0"/>
                        <a:t>zlib</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600" dirty="0" err="1" smtClean="0"/>
                        <a:t>zlib</a:t>
                      </a:r>
                      <a:r>
                        <a:rPr kumimoji="1" lang="en-US" altLang="ja-JP" sz="1600" dirty="0" smtClean="0"/>
                        <a:t> license</a:t>
                      </a:r>
                      <a:endParaRPr kumimoji="1" lang="ja-JP" altLang="en-US" sz="1600" dirty="0" smtClean="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51778">
                <a:tc rowSpan="3">
                  <a:txBody>
                    <a:bodyPr/>
                    <a:lstStyle/>
                    <a:p>
                      <a:pPr algn="ctr"/>
                      <a:r>
                        <a:rPr kumimoji="1" lang="en-US" altLang="ja-JP" sz="1600" dirty="0" smtClean="0"/>
                        <a:t>Speech recognition</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smtClean="0"/>
                        <a:t>CSRC Dictionary</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600" dirty="0" smtClean="0"/>
                        <a:t>BSD-style license</a:t>
                      </a:r>
                      <a:endParaRPr kumimoji="1" lang="ja-JP" altLang="en-US" sz="1600" dirty="0" smtClean="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1778">
                <a:tc vMerge="1">
                  <a:txBody>
                    <a:bodyPr/>
                    <a:lstStyle/>
                    <a:p>
                      <a:endParaRPr kumimoji="1" lang="ja-JP" altLang="en-US" dirty="0"/>
                    </a:p>
                  </a:txBody>
                  <a:tcPr/>
                </a:tc>
                <a:tc>
                  <a:txBody>
                    <a:bodyPr/>
                    <a:lstStyle/>
                    <a:p>
                      <a:pPr algn="ctr"/>
                      <a:r>
                        <a:rPr kumimoji="1" lang="en-US" altLang="ja-JP" sz="1600" dirty="0" smtClean="0"/>
                        <a:t>Julius</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600" dirty="0" smtClean="0"/>
                        <a:t>BSD-style license</a:t>
                      </a:r>
                      <a:endParaRPr kumimoji="1" lang="ja-JP" altLang="en-US" sz="1600" dirty="0" smtClean="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51778">
                <a:tc vMerge="1">
                  <a:txBody>
                    <a:bodyPr/>
                    <a:lstStyle/>
                    <a:p>
                      <a:endParaRPr kumimoji="1" lang="ja-JP" altLang="en-US" dirty="0"/>
                    </a:p>
                  </a:txBody>
                  <a:tcPr/>
                </a:tc>
                <a:tc>
                  <a:txBody>
                    <a:bodyPr/>
                    <a:lstStyle/>
                    <a:p>
                      <a:pPr algn="ctr"/>
                      <a:r>
                        <a:rPr kumimoji="1" lang="en-US" altLang="ja-JP" sz="1600" dirty="0" err="1" smtClean="0"/>
                        <a:t>PortAudio</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600" dirty="0" smtClean="0"/>
                        <a:t>BSD-style license</a:t>
                      </a:r>
                      <a:endParaRPr kumimoji="1" lang="ja-JP" altLang="en-US" sz="1600" dirty="0" smtClean="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1778">
                <a:tc rowSpan="4">
                  <a:txBody>
                    <a:bodyPr/>
                    <a:lstStyle/>
                    <a:p>
                      <a:pPr algn="ctr"/>
                      <a:r>
                        <a:rPr kumimoji="1" lang="en-US" altLang="ja-JP" sz="1600" dirty="0" smtClean="0"/>
                        <a:t>Speech synthesis</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600" dirty="0" err="1" smtClean="0"/>
                        <a:t>hts_engine</a:t>
                      </a:r>
                      <a:r>
                        <a:rPr kumimoji="1" lang="en-US" altLang="ja-JP" sz="1600" dirty="0" smtClean="0"/>
                        <a:t> API</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600" dirty="0" smtClean="0"/>
                        <a:t>BSD license</a:t>
                      </a:r>
                      <a:endParaRPr kumimoji="1" lang="ja-JP" altLang="en-US" sz="1600" dirty="0" smtClean="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51778">
                <a:tc vMerge="1">
                  <a:txBody>
                    <a:bodyPr/>
                    <a:lstStyle/>
                    <a:p>
                      <a:endParaRPr kumimoji="1" lang="ja-JP" altLang="en-US" dirty="0"/>
                    </a:p>
                  </a:txBody>
                  <a:tcPr/>
                </a:tc>
                <a:tc>
                  <a:txBody>
                    <a:bodyPr/>
                    <a:lstStyle/>
                    <a:p>
                      <a:pPr algn="ctr"/>
                      <a:r>
                        <a:rPr kumimoji="1" lang="en-US" altLang="ja-JP" sz="1600" dirty="0" err="1" smtClean="0"/>
                        <a:t>MeCab</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600" dirty="0" smtClean="0"/>
                        <a:t>BSD license</a:t>
                      </a:r>
                      <a:endParaRPr kumimoji="1" lang="ja-JP" altLang="en-US" sz="1600" dirty="0" smtClean="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51778">
                <a:tc vMerge="1">
                  <a:txBody>
                    <a:bodyPr/>
                    <a:lstStyle/>
                    <a:p>
                      <a:endParaRPr kumimoji="1" lang="ja-JP" altLang="en-US" dirty="0"/>
                    </a:p>
                  </a:txBody>
                  <a:tcPr/>
                </a:tc>
                <a:tc>
                  <a:txBody>
                    <a:bodyPr/>
                    <a:lstStyle/>
                    <a:p>
                      <a:pPr algn="ctr"/>
                      <a:r>
                        <a:rPr kumimoji="1" lang="en-US" altLang="ja-JP" sz="1600" dirty="0" err="1" smtClean="0"/>
                        <a:t>Naist</a:t>
                      </a:r>
                      <a:r>
                        <a:rPr kumimoji="1" lang="en-US" altLang="ja-JP" sz="1600" dirty="0" smtClean="0"/>
                        <a:t> Japanese</a:t>
                      </a:r>
                      <a:r>
                        <a:rPr kumimoji="1" lang="en-US" altLang="ja-JP" sz="1600" baseline="0" dirty="0" smtClean="0"/>
                        <a:t> Dictionary</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600" dirty="0" smtClean="0"/>
                        <a:t>BSD license</a:t>
                      </a:r>
                      <a:endParaRPr kumimoji="1" lang="ja-JP" altLang="en-US" sz="1600" dirty="0" smtClean="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351778">
                <a:tc vMerge="1">
                  <a:txBody>
                    <a:bodyPr/>
                    <a:lstStyle/>
                    <a:p>
                      <a:endParaRPr kumimoji="1" lang="ja-JP" altLang="en-US" dirty="0"/>
                    </a:p>
                  </a:txBody>
                  <a:tcPr/>
                </a:tc>
                <a:tc>
                  <a:txBody>
                    <a:bodyPr/>
                    <a:lstStyle/>
                    <a:p>
                      <a:pPr algn="ctr"/>
                      <a:r>
                        <a:rPr kumimoji="1" lang="en-US" altLang="ja-JP" sz="1600" dirty="0" smtClean="0"/>
                        <a:t>Open </a:t>
                      </a:r>
                      <a:r>
                        <a:rPr kumimoji="1" lang="en-US" altLang="ja-JP" sz="1600" dirty="0" err="1" smtClean="0"/>
                        <a:t>JTalk</a:t>
                      </a:r>
                      <a:endParaRPr kumimoji="1" lang="ja-JP" altLang="en-US" sz="1600" dirty="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348100" rtl="0" eaLnBrk="1" fontAlgn="auto" latinLnBrk="0" hangingPunct="1">
                        <a:lnSpc>
                          <a:spcPct val="100000"/>
                        </a:lnSpc>
                        <a:spcBef>
                          <a:spcPts val="0"/>
                        </a:spcBef>
                        <a:spcAft>
                          <a:spcPts val="0"/>
                        </a:spcAft>
                        <a:buClrTx/>
                        <a:buSzTx/>
                        <a:buFontTx/>
                        <a:buNone/>
                        <a:tabLst/>
                        <a:defRPr/>
                      </a:pPr>
                      <a:r>
                        <a:rPr kumimoji="1" lang="en-US" altLang="ja-JP" sz="1600" dirty="0" smtClean="0"/>
                        <a:t>BSD license</a:t>
                      </a:r>
                      <a:endParaRPr kumimoji="1" lang="ja-JP" altLang="en-US" sz="1600" dirty="0" smtClean="0"/>
                    </a:p>
                  </a:txBody>
                  <a:tcPr marL="80549" marR="80549" marT="40275" marB="402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24</a:t>
            </a:fld>
            <a:endParaRPr kumimoji="1" lang="ja-JP" altLang="en-US"/>
          </a:p>
        </p:txBody>
      </p:sp>
    </p:spTree>
    <p:extLst>
      <p:ext uri="{BB962C8B-B14F-4D97-AF65-F5344CB8AC3E}">
        <p14:creationId xmlns:p14="http://schemas.microsoft.com/office/powerpoint/2010/main" val="2226364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公開</a:t>
            </a:r>
            <a:endParaRPr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en-US" smtClean="0"/>
              <a:t>最新版：</a:t>
            </a:r>
            <a:r>
              <a:rPr lang="en-US" altLang="ja-JP" smtClean="0"/>
              <a:t>1.7</a:t>
            </a:r>
            <a:r>
              <a:rPr lang="ja-JP" altLang="en-US" smtClean="0"/>
              <a:t>（</a:t>
            </a:r>
            <a:r>
              <a:rPr lang="en-US" altLang="ja-JP" smtClean="0"/>
              <a:t>2016/12/25</a:t>
            </a:r>
            <a:r>
              <a:rPr lang="ja-JP" altLang="en-US" smtClean="0"/>
              <a:t>公開）</a:t>
            </a:r>
            <a:endParaRPr lang="en-US" altLang="ja-JP" smtClean="0"/>
          </a:p>
          <a:p>
            <a:r>
              <a:rPr lang="ja-JP" altLang="en-US" smtClean="0"/>
              <a:t>オール・イン・ワン パッケージ</a:t>
            </a:r>
            <a:endParaRPr lang="en-US" altLang="ja-JP" smtClean="0"/>
          </a:p>
          <a:p>
            <a:pPr lvl="1"/>
            <a:r>
              <a:rPr lang="en-US" altLang="ja-JP" smtClean="0"/>
              <a:t>Windows, Mac, Linux, Android</a:t>
            </a:r>
            <a:r>
              <a:rPr lang="ja-JP" altLang="en-US" smtClean="0"/>
              <a:t> </a:t>
            </a:r>
            <a:endParaRPr lang="en-US" altLang="ja-JP" smtClean="0"/>
          </a:p>
          <a:p>
            <a:pPr lvl="1"/>
            <a:r>
              <a:rPr lang="ja-JP" altLang="en-US" smtClean="0"/>
              <a:t>日本語モデル（音声認識・合成）</a:t>
            </a:r>
            <a:endParaRPr lang="en-US" altLang="ja-JP" smtClean="0"/>
          </a:p>
          <a:p>
            <a:r>
              <a:rPr lang="ja-JP" altLang="en-US" smtClean="0"/>
              <a:t>サンプルスクリプト・モデル</a:t>
            </a:r>
            <a:endParaRPr lang="en-US" altLang="ja-JP" smtClean="0"/>
          </a:p>
          <a:p>
            <a:r>
              <a:rPr lang="ja-JP" altLang="en-US" smtClean="0"/>
              <a:t>ソースコード規模</a:t>
            </a:r>
            <a:endParaRPr lang="en-US" altLang="ja-JP" smtClean="0"/>
          </a:p>
          <a:p>
            <a:pPr lvl="1"/>
            <a:r>
              <a:rPr lang="ja-JP" altLang="en-US" smtClean="0"/>
              <a:t>約</a:t>
            </a:r>
            <a:r>
              <a:rPr lang="en-US" altLang="ja-JP" smtClean="0"/>
              <a:t>2</a:t>
            </a:r>
            <a:r>
              <a:rPr lang="ja-JP" altLang="en-US" smtClean="0"/>
              <a:t>万行（</a:t>
            </a:r>
            <a:r>
              <a:rPr lang="en-US" altLang="ja-JP" smtClean="0"/>
              <a:t>MMDAgent</a:t>
            </a:r>
            <a:r>
              <a:rPr lang="ja-JP" altLang="en-US" smtClean="0"/>
              <a:t>固有部分）</a:t>
            </a:r>
            <a:endParaRPr lang="en-US" altLang="ja-JP" smtClean="0"/>
          </a:p>
          <a:p>
            <a:pPr lvl="1"/>
            <a:r>
              <a:rPr lang="ja-JP" altLang="en-US" smtClean="0"/>
              <a:t>約</a:t>
            </a:r>
            <a:r>
              <a:rPr lang="en-US" altLang="ja-JP" smtClean="0"/>
              <a:t>9</a:t>
            </a:r>
            <a:r>
              <a:rPr lang="ja-JP" altLang="en-US" smtClean="0"/>
              <a:t>万行（</a:t>
            </a:r>
            <a:r>
              <a:rPr lang="en-US" altLang="ja-JP" smtClean="0"/>
              <a:t>ASR, TTS </a:t>
            </a:r>
            <a:r>
              <a:rPr lang="ja-JP" altLang="en-US" smtClean="0"/>
              <a:t>を含む全体）</a:t>
            </a:r>
            <a:endParaRPr lang="en-US" altLang="ja-JP" smtClean="0"/>
          </a:p>
          <a:p>
            <a:pPr lvl="1"/>
            <a:r>
              <a:rPr lang="en-US" altLang="ja-JP" smtClean="0">
                <a:hlinkClick r:id="rId3"/>
              </a:rPr>
              <a:t>http://mmdagent.jp/</a:t>
            </a:r>
            <a:endParaRPr lang="en-US" altLang="ja-JP" dirty="0"/>
          </a:p>
        </p:txBody>
      </p:sp>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l="-1412" t="-742" r="11126" b="742"/>
          <a:stretch/>
        </p:blipFill>
        <p:spPr>
          <a:xfrm>
            <a:off x="5652120" y="3068960"/>
            <a:ext cx="3357357" cy="2607887"/>
          </a:xfrm>
          <a:prstGeom prst="rect">
            <a:avLst/>
          </a:prstGeom>
        </p:spPr>
      </p:pic>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25</a:t>
            </a:fld>
            <a:endParaRPr kumimoji="1" lang="ja-JP" altLang="en-US"/>
          </a:p>
        </p:txBody>
      </p:sp>
    </p:spTree>
    <p:extLst>
      <p:ext uri="{BB962C8B-B14F-4D97-AF65-F5344CB8AC3E}">
        <p14:creationId xmlns:p14="http://schemas.microsoft.com/office/powerpoint/2010/main" val="3662882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開発履歴・統計</a:t>
            </a:r>
            <a:endParaRPr lang="ja-JP" altLang="en-US" dirty="0"/>
          </a:p>
        </p:txBody>
      </p:sp>
      <p:sp>
        <p:nvSpPr>
          <p:cNvPr id="3" name="コンテンツ プレースホルダー 2"/>
          <p:cNvSpPr>
            <a:spLocks noGrp="1"/>
          </p:cNvSpPr>
          <p:nvPr>
            <p:ph idx="1"/>
          </p:nvPr>
        </p:nvSpPr>
        <p:spPr/>
        <p:txBody>
          <a:bodyPr/>
          <a:lstStyle/>
          <a:p>
            <a:r>
              <a:rPr lang="en-US" altLang="ja-JP" dirty="0" smtClean="0"/>
              <a:t>2009</a:t>
            </a:r>
            <a:r>
              <a:rPr lang="ja-JP" altLang="en-US" dirty="0" smtClean="0"/>
              <a:t>年 開発開始</a:t>
            </a:r>
            <a:endParaRPr lang="en-US" altLang="ja-JP" dirty="0" smtClean="0"/>
          </a:p>
          <a:p>
            <a:r>
              <a:rPr lang="en-US" altLang="ja-JP" dirty="0" smtClean="0"/>
              <a:t>2011</a:t>
            </a:r>
            <a:r>
              <a:rPr lang="ja-JP" altLang="en-US" dirty="0" smtClean="0"/>
              <a:t>年</a:t>
            </a:r>
            <a:r>
              <a:rPr lang="en-US" altLang="ja-JP" dirty="0" smtClean="0"/>
              <a:t>5</a:t>
            </a:r>
            <a:r>
              <a:rPr lang="ja-JP" altLang="en-US" dirty="0" smtClean="0"/>
              <a:t>月 初版リリース</a:t>
            </a:r>
            <a:endParaRPr lang="en-US" altLang="ja-JP" dirty="0" smtClean="0"/>
          </a:p>
          <a:p>
            <a:endParaRPr lang="en-US" altLang="ja-JP" dirty="0" smtClean="0"/>
          </a:p>
          <a:p>
            <a:r>
              <a:rPr lang="ja-JP" altLang="en-US" dirty="0" smtClean="0"/>
              <a:t>総計ダウンロード数</a:t>
            </a:r>
            <a:endParaRPr lang="en-US" altLang="ja-JP" dirty="0" smtClean="0"/>
          </a:p>
          <a:p>
            <a:r>
              <a:rPr lang="en-US" altLang="ja-JP" dirty="0" smtClean="0"/>
              <a:t>10</a:t>
            </a:r>
            <a:r>
              <a:rPr lang="ja-JP" altLang="en-US" dirty="0" smtClean="0"/>
              <a:t>万以上</a:t>
            </a:r>
            <a:endParaRPr lang="en-US" altLang="ja-JP" dirty="0" smtClean="0"/>
          </a:p>
          <a:p>
            <a:endParaRPr lang="ja-JP" altLang="en-US" dirty="0"/>
          </a:p>
        </p:txBody>
      </p:sp>
      <p:graphicFrame>
        <p:nvGraphicFramePr>
          <p:cNvPr id="4" name="グラフ 3"/>
          <p:cNvGraphicFramePr>
            <a:graphicFrameLocks/>
          </p:cNvGraphicFramePr>
          <p:nvPr>
            <p:extLst>
              <p:ext uri="{D42A27DB-BD31-4B8C-83A1-F6EECF244321}">
                <p14:modId xmlns:p14="http://schemas.microsoft.com/office/powerpoint/2010/main" val="1378600388"/>
              </p:ext>
            </p:extLst>
          </p:nvPr>
        </p:nvGraphicFramePr>
        <p:xfrm>
          <a:off x="4499992" y="2899403"/>
          <a:ext cx="4447159" cy="3958597"/>
        </p:xfrm>
        <a:graphic>
          <a:graphicData uri="http://schemas.openxmlformats.org/drawingml/2006/chart">
            <c:chart xmlns:c="http://schemas.openxmlformats.org/drawingml/2006/chart" xmlns:r="http://schemas.openxmlformats.org/officeDocument/2006/relationships" r:id="rId3"/>
          </a:graphicData>
        </a:graphic>
      </p:graphicFrame>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26</a:t>
            </a:fld>
            <a:endParaRPr kumimoji="1" lang="ja-JP" altLang="en-US"/>
          </a:p>
        </p:txBody>
      </p:sp>
    </p:spTree>
    <p:extLst>
      <p:ext uri="{BB962C8B-B14F-4D97-AF65-F5344CB8AC3E}">
        <p14:creationId xmlns:p14="http://schemas.microsoft.com/office/powerpoint/2010/main" val="3687282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en-US" altLang="ja-JP" dirty="0" smtClean="0"/>
              <a:t>2. MMDAgent</a:t>
            </a:r>
            <a:r>
              <a:rPr lang="ja-JP" altLang="en-US" dirty="0" smtClean="0"/>
              <a:t>の基本</a:t>
            </a:r>
            <a:endParaRPr kumimoji="1" lang="ja-JP" altLang="en-US" dirty="0"/>
          </a:p>
        </p:txBody>
      </p:sp>
      <p:sp>
        <p:nvSpPr>
          <p:cNvPr id="3" name="テキス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27</a:t>
            </a:fld>
            <a:endParaRPr kumimoji="1" lang="ja-JP" altLang="en-US"/>
          </a:p>
        </p:txBody>
      </p:sp>
    </p:spTree>
    <p:extLst>
      <p:ext uri="{BB962C8B-B14F-4D97-AF65-F5344CB8AC3E}">
        <p14:creationId xmlns:p14="http://schemas.microsoft.com/office/powerpoint/2010/main" val="715062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smtClean="0"/>
              <a:t>2-</a:t>
            </a:r>
            <a:r>
              <a:rPr lang="ja-JP" altLang="en-US" smtClean="0"/>
              <a:t>１ マシン設定</a:t>
            </a:r>
            <a:endParaRPr lang="ja-JP" altLang="en-US" dirty="0"/>
          </a:p>
        </p:txBody>
      </p:sp>
      <p:sp>
        <p:nvSpPr>
          <p:cNvPr id="7" name="テキスト プレースホルダー 6"/>
          <p:cNvSpPr>
            <a:spLocks noGrp="1"/>
          </p:cNvSpPr>
          <p:nvPr>
            <p:ph type="body" idx="1"/>
          </p:nvPr>
        </p:nvSpPr>
        <p:spPr/>
        <p:txBody>
          <a:bodyPr/>
          <a:lstStyle/>
          <a:p>
            <a:r>
              <a:rPr kumimoji="1" lang="ja-JP" altLang="en-US" dirty="0" smtClean="0"/>
              <a:t>お使いの</a:t>
            </a:r>
            <a:r>
              <a:rPr kumimoji="1" lang="en-US" altLang="ja-JP" dirty="0" smtClean="0"/>
              <a:t>PC</a:t>
            </a:r>
            <a:r>
              <a:rPr kumimoji="1" lang="ja-JP" altLang="en-US" dirty="0" smtClean="0"/>
              <a:t>で</a:t>
            </a:r>
            <a:r>
              <a:rPr kumimoji="1" lang="en-US" altLang="ja-JP" dirty="0" smtClean="0"/>
              <a:t>MMDAgent</a:t>
            </a:r>
            <a:r>
              <a:rPr kumimoji="1" lang="ja-JP" altLang="en-US" dirty="0" smtClean="0"/>
              <a:t>が快適に動作するように設定をします</a:t>
            </a:r>
            <a:endParaRPr kumimoji="1" lang="ja-JP" altLang="en-US" dirty="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28</a:t>
            </a:fld>
            <a:endParaRPr kumimoji="1" lang="ja-JP" altLang="en-US"/>
          </a:p>
        </p:txBody>
      </p:sp>
    </p:spTree>
    <p:extLst>
      <p:ext uri="{BB962C8B-B14F-4D97-AF65-F5344CB8AC3E}">
        <p14:creationId xmlns:p14="http://schemas.microsoft.com/office/powerpoint/2010/main" val="188685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マシン設定</a:t>
            </a:r>
            <a:endParaRPr lang="ja-JP" altLang="en-US" dirty="0"/>
          </a:p>
        </p:txBody>
      </p:sp>
      <p:sp>
        <p:nvSpPr>
          <p:cNvPr id="3" name="コンテンツ プレースホルダー 2"/>
          <p:cNvSpPr>
            <a:spLocks noGrp="1"/>
          </p:cNvSpPr>
          <p:nvPr>
            <p:ph idx="1"/>
          </p:nvPr>
        </p:nvSpPr>
        <p:spPr/>
        <p:txBody>
          <a:bodyPr/>
          <a:lstStyle/>
          <a:p>
            <a:r>
              <a:rPr lang="ja-JP" altLang="en-US" smtClean="0"/>
              <a:t>イヤホン接続</a:t>
            </a:r>
            <a:endParaRPr lang="en-US" altLang="ja-JP" smtClean="0"/>
          </a:p>
          <a:p>
            <a:pPr lvl="1"/>
            <a:r>
              <a:rPr lang="ja-JP" altLang="en-US" smtClean="0"/>
              <a:t>マイク（ピンク）</a:t>
            </a:r>
            <a:endParaRPr lang="en-US" altLang="ja-JP" smtClean="0"/>
          </a:p>
          <a:p>
            <a:pPr lvl="1"/>
            <a:r>
              <a:rPr lang="ja-JP" altLang="en-US" smtClean="0"/>
              <a:t>イヤホン（緑）</a:t>
            </a:r>
            <a:endParaRPr lang="en-US" altLang="ja-JP" dirty="0" smtClean="0"/>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8010" t="16698" r="51244" b="11623"/>
          <a:stretch/>
        </p:blipFill>
        <p:spPr>
          <a:xfrm>
            <a:off x="755576" y="3664963"/>
            <a:ext cx="2051645" cy="2711102"/>
          </a:xfrm>
          <a:prstGeom prst="rect">
            <a:avLst/>
          </a:prstGeom>
        </p:spPr>
      </p:pic>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b="37325"/>
          <a:stretch/>
        </p:blipFill>
        <p:spPr>
          <a:xfrm>
            <a:off x="4784022" y="263469"/>
            <a:ext cx="3936116" cy="1847850"/>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006" y="4427549"/>
            <a:ext cx="3361475" cy="1948516"/>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109" y="2178520"/>
            <a:ext cx="3223270" cy="2021373"/>
          </a:xfrm>
          <a:prstGeom prst="rect">
            <a:avLst/>
          </a:prstGeom>
        </p:spPr>
      </p:pic>
      <p:sp>
        <p:nvSpPr>
          <p:cNvPr id="12" name="スライド番号プレースホルダー 11"/>
          <p:cNvSpPr>
            <a:spLocks noGrp="1"/>
          </p:cNvSpPr>
          <p:nvPr>
            <p:ph type="sldNum" sz="quarter" idx="12"/>
          </p:nvPr>
        </p:nvSpPr>
        <p:spPr/>
        <p:txBody>
          <a:bodyPr/>
          <a:lstStyle/>
          <a:p>
            <a:fld id="{D2D8002D-B5B0-4BAC-B1F6-782DDCCE6D9C}" type="slidenum">
              <a:rPr kumimoji="1" lang="ja-JP" altLang="en-US" smtClean="0"/>
              <a:t>29</a:t>
            </a:fld>
            <a:endParaRPr kumimoji="1" lang="ja-JP" altLang="en-US"/>
          </a:p>
        </p:txBody>
      </p:sp>
    </p:spTree>
    <p:extLst>
      <p:ext uri="{BB962C8B-B14F-4D97-AF65-F5344CB8AC3E}">
        <p14:creationId xmlns:p14="http://schemas.microsoft.com/office/powerpoint/2010/main" val="3201509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lang="en-US" altLang="ja-JP" dirty="0" smtClean="0"/>
              <a:t>1. MMDAgent</a:t>
            </a:r>
            <a:r>
              <a:rPr lang="ja-JP" altLang="en-US" dirty="0" smtClean="0"/>
              <a:t>と</a:t>
            </a:r>
            <a:r>
              <a:rPr lang="ja-JP" altLang="en-US" dirty="0"/>
              <a:t>は</a:t>
            </a:r>
            <a:endParaRPr kumimoji="1" lang="ja-JP" altLang="en-US" dirty="0"/>
          </a:p>
        </p:txBody>
      </p:sp>
      <p:sp>
        <p:nvSpPr>
          <p:cNvPr id="2" name="サブタイトル 1"/>
          <p:cNvSpPr>
            <a:spLocks noGrp="1"/>
          </p:cNvSpPr>
          <p:nvPr>
            <p:ph type="body" idx="1"/>
          </p:nvPr>
        </p:nvSpPr>
        <p:spPr/>
        <p:txBody>
          <a:bodyPr/>
          <a:lstStyle/>
          <a:p>
            <a:r>
              <a:rPr kumimoji="1" lang="en-US" altLang="ja-JP" dirty="0" smtClean="0"/>
              <a:t>MMDAgent</a:t>
            </a:r>
            <a:r>
              <a:rPr kumimoji="1" lang="ja-JP" altLang="en-US" dirty="0" smtClean="0"/>
              <a:t>の概要について説明します</a:t>
            </a:r>
            <a:endParaRPr kumimoji="1" lang="ja-JP" altLang="en-US"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a:t>
            </a:fld>
            <a:endParaRPr kumimoji="1" lang="ja-JP" altLang="en-US"/>
          </a:p>
        </p:txBody>
      </p:sp>
    </p:spTree>
    <p:extLst>
      <p:ext uri="{BB962C8B-B14F-4D97-AF65-F5344CB8AC3E}">
        <p14:creationId xmlns:p14="http://schemas.microsoft.com/office/powerpoint/2010/main" val="3217295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音声設定方法</a:t>
            </a:r>
            <a:endParaRPr lang="ja-JP" altLang="en-US" dirty="0"/>
          </a:p>
        </p:txBody>
      </p:sp>
      <p:sp>
        <p:nvSpPr>
          <p:cNvPr id="3" name="コンテンツ プレースホルダー 2"/>
          <p:cNvSpPr>
            <a:spLocks noGrp="1"/>
          </p:cNvSpPr>
          <p:nvPr>
            <p:ph idx="1"/>
          </p:nvPr>
        </p:nvSpPr>
        <p:spPr/>
        <p:txBody>
          <a:bodyPr/>
          <a:lstStyle/>
          <a:p>
            <a:r>
              <a:rPr lang="ja-JP" altLang="en-US" smtClean="0"/>
              <a:t>サウンド機能の設定</a:t>
            </a:r>
            <a:endParaRPr lang="en-US" altLang="ja-JP" smtClean="0"/>
          </a:p>
          <a:p>
            <a:pPr lvl="1"/>
            <a:r>
              <a:rPr lang="ja-JP" altLang="en-US" smtClean="0"/>
              <a:t> 「サウンド」ウィンドウ </a:t>
            </a:r>
            <a:endParaRPr lang="ja-JP" altLang="en-US" dirty="0"/>
          </a:p>
        </p:txBody>
      </p:sp>
      <p:pic>
        <p:nvPicPr>
          <p:cNvPr id="1026" name="Picture 2" descr="http://cdn18.atwikiimg.com/live2ch/pub/win7/win7_02a.jpg"/>
          <p:cNvPicPr>
            <a:picLocks noChangeAspect="1" noChangeArrowheads="1"/>
          </p:cNvPicPr>
          <p:nvPr/>
        </p:nvPicPr>
        <p:blipFill rotWithShape="1">
          <a:blip r:embed="rId2">
            <a:extLst>
              <a:ext uri="{28A0092B-C50C-407E-A947-70E740481C1C}">
                <a14:useLocalDpi xmlns:a14="http://schemas.microsoft.com/office/drawing/2010/main" val="0"/>
              </a:ext>
            </a:extLst>
          </a:blip>
          <a:srcRect t="41538"/>
          <a:stretch/>
        </p:blipFill>
        <p:spPr bwMode="auto">
          <a:xfrm>
            <a:off x="395536" y="2999921"/>
            <a:ext cx="4464496" cy="12681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18.atwikiimg.com/live2ch/pub/win7/win7_01.jpg"/>
          <p:cNvPicPr>
            <a:picLocks noChangeAspect="1" noChangeArrowheads="1"/>
          </p:cNvPicPr>
          <p:nvPr/>
        </p:nvPicPr>
        <p:blipFill rotWithShape="1">
          <a:blip r:embed="rId3">
            <a:extLst>
              <a:ext uri="{28A0092B-C50C-407E-A947-70E740481C1C}">
                <a14:useLocalDpi xmlns:a14="http://schemas.microsoft.com/office/drawing/2010/main" val="0"/>
              </a:ext>
            </a:extLst>
          </a:blip>
          <a:srcRect t="33202"/>
          <a:stretch/>
        </p:blipFill>
        <p:spPr bwMode="auto">
          <a:xfrm>
            <a:off x="395536" y="4519386"/>
            <a:ext cx="3861879" cy="14487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dn18.atwikiimg.com/live2ch/pub/win7/win7_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996952"/>
            <a:ext cx="3666032" cy="2186526"/>
          </a:xfrm>
          <a:prstGeom prst="rect">
            <a:avLst/>
          </a:prstGeom>
          <a:noFill/>
          <a:extLst>
            <a:ext uri="{909E8E84-426E-40DD-AFC4-6F175D3DCCD1}">
              <a14:hiddenFill xmlns:a14="http://schemas.microsoft.com/office/drawing/2010/main">
                <a:solidFill>
                  <a:srgbClr val="FFFFFF"/>
                </a:solidFill>
              </a14:hiddenFill>
            </a:ext>
          </a:extLst>
        </p:spPr>
      </p:pic>
      <p:sp>
        <p:nvSpPr>
          <p:cNvPr id="5" name="四角形吹き出し 4"/>
          <p:cNvSpPr/>
          <p:nvPr/>
        </p:nvSpPr>
        <p:spPr>
          <a:xfrm>
            <a:off x="1475656" y="3114517"/>
            <a:ext cx="3384376" cy="504056"/>
          </a:xfrm>
          <a:prstGeom prst="wedgeRectCallout">
            <a:avLst>
              <a:gd name="adj1" fmla="val 1837"/>
              <a:gd name="adj2" fmla="val 116687"/>
            </a:avLst>
          </a:prstGeom>
          <a:solidFill>
            <a:schemeClr val="accent3"/>
          </a:solidFill>
          <a:ln w="38100">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smtClean="0">
                <a:solidFill>
                  <a:schemeClr val="bg1"/>
                </a:solidFill>
              </a:rPr>
              <a:t>アイコンを右クリック</a:t>
            </a:r>
          </a:p>
        </p:txBody>
      </p:sp>
      <p:sp>
        <p:nvSpPr>
          <p:cNvPr id="6" name="正方形/長方形 5"/>
          <p:cNvSpPr/>
          <p:nvPr/>
        </p:nvSpPr>
        <p:spPr>
          <a:xfrm>
            <a:off x="1907704" y="4770701"/>
            <a:ext cx="954249" cy="526774"/>
          </a:xfrm>
          <a:prstGeom prst="rect">
            <a:avLst/>
          </a:prstGeom>
          <a:noFill/>
          <a:ln w="76200">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smtClean="0"/>
          </a:p>
        </p:txBody>
      </p:sp>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30</a:t>
            </a:fld>
            <a:endParaRPr kumimoji="1" lang="ja-JP" altLang="en-US"/>
          </a:p>
        </p:txBody>
      </p:sp>
    </p:spTree>
    <p:extLst>
      <p:ext uri="{BB962C8B-B14F-4D97-AF65-F5344CB8AC3E}">
        <p14:creationId xmlns:p14="http://schemas.microsoft.com/office/powerpoint/2010/main" val="2318305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スピーカ（再生デバイス）</a:t>
            </a:r>
            <a:endParaRPr lang="ja-JP" altLang="en-US" dirty="0"/>
          </a:p>
        </p:txBody>
      </p:sp>
      <p:sp>
        <p:nvSpPr>
          <p:cNvPr id="3" name="コンテンツ プレースホルダー 2"/>
          <p:cNvSpPr>
            <a:spLocks noGrp="1"/>
          </p:cNvSpPr>
          <p:nvPr>
            <p:ph idx="1"/>
          </p:nvPr>
        </p:nvSpPr>
        <p:spPr/>
        <p:txBody>
          <a:bodyPr/>
          <a:lstStyle/>
          <a:p>
            <a:r>
              <a:rPr lang="ja-JP" altLang="en-US" smtClean="0"/>
              <a:t>既定のデバイスに設定する</a:t>
            </a:r>
            <a:endParaRPr lang="en-US" altLang="ja-JP" smtClean="0"/>
          </a:p>
          <a:p>
            <a:pPr lvl="1"/>
            <a:r>
              <a:rPr lang="ja-JP" altLang="en-US" smtClean="0"/>
              <a:t>マイクを右クリック→規定のデバイス</a:t>
            </a:r>
            <a:endParaRPr lang="ja-JP" altLang="en-US" dirty="0"/>
          </a:p>
        </p:txBody>
      </p:sp>
      <p:pic>
        <p:nvPicPr>
          <p:cNvPr id="2050" name="Picture 2" descr="http://cdn18.atwikiimg.com/live2ch/pub/w7_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699976"/>
            <a:ext cx="421930" cy="4219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dn18.atwikiimg.com/live2ch/pub/win7/win7_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940" y="3036942"/>
            <a:ext cx="4418119" cy="3140022"/>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31</a:t>
            </a:fld>
            <a:endParaRPr kumimoji="1" lang="ja-JP" altLang="en-US"/>
          </a:p>
        </p:txBody>
      </p:sp>
    </p:spTree>
    <p:extLst>
      <p:ext uri="{BB962C8B-B14F-4D97-AF65-F5344CB8AC3E}">
        <p14:creationId xmlns:p14="http://schemas.microsoft.com/office/powerpoint/2010/main" val="1364453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マイク（録音デバイス）</a:t>
            </a:r>
            <a:endParaRPr lang="ja-JP" altLang="en-US" dirty="0"/>
          </a:p>
        </p:txBody>
      </p:sp>
      <p:sp>
        <p:nvSpPr>
          <p:cNvPr id="5" name="コンテンツ プレースホルダー 2"/>
          <p:cNvSpPr>
            <a:spLocks noGrp="1"/>
          </p:cNvSpPr>
          <p:nvPr>
            <p:ph idx="1"/>
          </p:nvPr>
        </p:nvSpPr>
        <p:spPr/>
        <p:txBody>
          <a:bodyPr/>
          <a:lstStyle/>
          <a:p>
            <a:r>
              <a:rPr lang="ja-JP" altLang="en-US" smtClean="0"/>
              <a:t>既定のデバイスに設定する</a:t>
            </a:r>
            <a:endParaRPr lang="en-US" altLang="ja-JP" smtClean="0"/>
          </a:p>
          <a:p>
            <a:r>
              <a:rPr lang="ja-JP" altLang="en-US" smtClean="0"/>
              <a:t>音量調整</a:t>
            </a:r>
            <a:endParaRPr lang="en-US" altLang="ja-JP" smtClean="0"/>
          </a:p>
          <a:p>
            <a:pPr lvl="1"/>
            <a:r>
              <a:rPr lang="ja-JP" altLang="en-US" smtClean="0"/>
              <a:t>右クリック→プロパティ</a:t>
            </a:r>
            <a:endParaRPr lang="en-US" altLang="ja-JP" smtClean="0"/>
          </a:p>
          <a:p>
            <a:pPr lvl="1"/>
            <a:r>
              <a:rPr lang="ja-JP" altLang="en-US" smtClean="0"/>
              <a:t>「レベル」タブ</a:t>
            </a:r>
            <a:endParaRPr lang="ja-JP" altLang="en-US" dirty="0"/>
          </a:p>
        </p:txBody>
      </p:sp>
      <p:pic>
        <p:nvPicPr>
          <p:cNvPr id="6" name="Picture 4" descr="http://cdn18.atwikiimg.com/live2ch/pub/win7/win7_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50" y="4211430"/>
            <a:ext cx="3521744" cy="21004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cdn18.atwikiimg.com/live2ch/pub/w7_0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700808"/>
            <a:ext cx="421930" cy="42193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rotWithShape="1">
          <a:blip r:embed="rId4"/>
          <a:srcRect l="-1949" r="1" b="63616"/>
          <a:stretch/>
        </p:blipFill>
        <p:spPr>
          <a:xfrm>
            <a:off x="4055339" y="4220558"/>
            <a:ext cx="4828811" cy="1842076"/>
          </a:xfrm>
          <a:prstGeom prst="rect">
            <a:avLst/>
          </a:prstGeom>
        </p:spPr>
      </p:pic>
      <p:sp>
        <p:nvSpPr>
          <p:cNvPr id="11" name="スライド番号プレースホルダー 10"/>
          <p:cNvSpPr>
            <a:spLocks noGrp="1"/>
          </p:cNvSpPr>
          <p:nvPr>
            <p:ph type="sldNum" sz="quarter" idx="12"/>
          </p:nvPr>
        </p:nvSpPr>
        <p:spPr/>
        <p:txBody>
          <a:bodyPr/>
          <a:lstStyle/>
          <a:p>
            <a:fld id="{D2D8002D-B5B0-4BAC-B1F6-782DDCCE6D9C}" type="slidenum">
              <a:rPr kumimoji="1" lang="ja-JP" altLang="en-US" smtClean="0"/>
              <a:t>32</a:t>
            </a:fld>
            <a:endParaRPr kumimoji="1" lang="ja-JP" altLang="en-US"/>
          </a:p>
        </p:txBody>
      </p:sp>
    </p:spTree>
    <p:extLst>
      <p:ext uri="{BB962C8B-B14F-4D97-AF65-F5344CB8AC3E}">
        <p14:creationId xmlns:p14="http://schemas.microsoft.com/office/powerpoint/2010/main" val="1514515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音量チェック</a:t>
            </a:r>
            <a:endParaRPr lang="ja-JP" altLang="en-US" dirty="0"/>
          </a:p>
        </p:txBody>
      </p:sp>
      <p:sp>
        <p:nvSpPr>
          <p:cNvPr id="3" name="コンテンツ プレースホルダー 2"/>
          <p:cNvSpPr>
            <a:spLocks noGrp="1"/>
          </p:cNvSpPr>
          <p:nvPr>
            <p:ph idx="1"/>
          </p:nvPr>
        </p:nvSpPr>
        <p:spPr/>
        <p:txBody>
          <a:bodyPr/>
          <a:lstStyle/>
          <a:p>
            <a:r>
              <a:rPr lang="en-US" altLang="ja-JP" dirty="0" smtClean="0"/>
              <a:t>Windows</a:t>
            </a:r>
            <a:r>
              <a:rPr lang="ja-JP" altLang="en-US" dirty="0" smtClean="0"/>
              <a:t>付属のサウンドレコーダー</a:t>
            </a:r>
            <a:endParaRPr lang="en-US" altLang="ja-JP" dirty="0" smtClean="0"/>
          </a:p>
          <a:p>
            <a:pPr lvl="1"/>
            <a:r>
              <a:rPr lang="ja-JP" altLang="en-US" dirty="0" smtClean="0"/>
              <a:t>スタート → すべてのプログラム → アクセサリ</a:t>
            </a:r>
            <a:endParaRPr lang="en-US" altLang="ja-JP" dirty="0" smtClean="0"/>
          </a:p>
          <a:p>
            <a:pPr lvl="1"/>
            <a:r>
              <a:rPr lang="ja-JP" altLang="en-US" dirty="0" smtClean="0"/>
              <a:t>　　　　　　　　　もしくは</a:t>
            </a:r>
            <a:endParaRPr lang="en-US" altLang="ja-JP" dirty="0" smtClean="0"/>
          </a:p>
          <a:p>
            <a:pPr lvl="1"/>
            <a:r>
              <a:rPr lang="ja-JP" altLang="en-US" dirty="0" smtClean="0"/>
              <a:t>　  ＋</a:t>
            </a:r>
            <a:r>
              <a:rPr lang="en-US" altLang="ja-JP" dirty="0" smtClean="0"/>
              <a:t>R</a:t>
            </a:r>
            <a:r>
              <a:rPr lang="ja-JP" altLang="en-US" dirty="0" smtClean="0"/>
              <a:t>　→ 「</a:t>
            </a:r>
            <a:r>
              <a:rPr lang="en-US" altLang="ja-JP" dirty="0" err="1" smtClean="0"/>
              <a:t>soundrecorder</a:t>
            </a:r>
            <a:r>
              <a:rPr lang="ja-JP" altLang="en-US" dirty="0" smtClean="0"/>
              <a:t>」と入力</a:t>
            </a:r>
            <a:endParaRPr lang="en-US" altLang="ja-JP" dirty="0" smtClean="0"/>
          </a:p>
          <a:p>
            <a:pPr lvl="1"/>
            <a:r>
              <a:rPr lang="en-US" altLang="ja-JP" dirty="0" smtClean="0">
                <a:solidFill>
                  <a:srgbClr val="FF0000"/>
                </a:solidFill>
              </a:rPr>
              <a:t>Windows 10</a:t>
            </a:r>
            <a:r>
              <a:rPr lang="ja-JP" altLang="en-US" dirty="0" smtClean="0">
                <a:solidFill>
                  <a:srgbClr val="FF0000"/>
                </a:solidFill>
              </a:rPr>
              <a:t>の場合は スタート</a:t>
            </a:r>
            <a:r>
              <a:rPr lang="en-US" altLang="ja-JP" dirty="0" smtClean="0">
                <a:solidFill>
                  <a:srgbClr val="FF0000"/>
                </a:solidFill>
                <a:sym typeface="Wingdings" panose="05000000000000000000" pitchFamily="2" charset="2"/>
              </a:rPr>
              <a:t></a:t>
            </a:r>
            <a:r>
              <a:rPr lang="ja-JP" altLang="en-US" dirty="0" smtClean="0">
                <a:solidFill>
                  <a:srgbClr val="FF0000"/>
                </a:solidFill>
              </a:rPr>
              <a:t>ボイスレコーダ</a:t>
            </a:r>
            <a:endParaRPr lang="ja-JP" altLang="en-US" dirty="0">
              <a:solidFill>
                <a:srgbClr val="FF0000"/>
              </a:solidFill>
            </a:endParaRPr>
          </a:p>
        </p:txBody>
      </p:sp>
      <p:pic>
        <p:nvPicPr>
          <p:cNvPr id="4098" name="Picture 2" descr="http://blog-imgs-47.fc2.com/m/a/3/ma3da4/WindowsK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212976"/>
            <a:ext cx="540060" cy="504056"/>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3"/>
          <a:stretch>
            <a:fillRect/>
          </a:stretch>
        </p:blipFill>
        <p:spPr>
          <a:xfrm>
            <a:off x="1187624" y="4555149"/>
            <a:ext cx="6573547" cy="993336"/>
          </a:xfrm>
          <a:prstGeom prst="rect">
            <a:avLst/>
          </a:prstGeom>
        </p:spPr>
      </p:pic>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33</a:t>
            </a:fld>
            <a:endParaRPr kumimoji="1" lang="ja-JP" altLang="en-US"/>
          </a:p>
        </p:txBody>
      </p:sp>
    </p:spTree>
    <p:extLst>
      <p:ext uri="{BB962C8B-B14F-4D97-AF65-F5344CB8AC3E}">
        <p14:creationId xmlns:p14="http://schemas.microsoft.com/office/powerpoint/2010/main" val="2222654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smtClean="0"/>
              <a:t>２</a:t>
            </a:r>
            <a:r>
              <a:rPr lang="en-US" altLang="ja-JP" smtClean="0"/>
              <a:t>-2 </a:t>
            </a:r>
            <a:r>
              <a:rPr lang="ja-JP" altLang="en-US" smtClean="0"/>
              <a:t>ダウンロードと実行</a:t>
            </a:r>
            <a:endParaRPr lang="ja-JP" altLang="en-US" dirty="0"/>
          </a:p>
        </p:txBody>
      </p:sp>
      <p:sp>
        <p:nvSpPr>
          <p:cNvPr id="7" name="テキスト プレースホルダー 6"/>
          <p:cNvSpPr>
            <a:spLocks noGrp="1"/>
          </p:cNvSpPr>
          <p:nvPr>
            <p:ph type="body" idx="1"/>
          </p:nvPr>
        </p:nvSpPr>
        <p:spPr/>
        <p:txBody>
          <a:bodyPr/>
          <a:lstStyle/>
          <a:p>
            <a:r>
              <a:rPr kumimoji="1" lang="en-US" altLang="ja-JP" dirty="0" smtClean="0"/>
              <a:t>MMDAgent</a:t>
            </a:r>
            <a:r>
              <a:rPr kumimoji="1" lang="ja-JP" altLang="en-US" dirty="0" smtClean="0"/>
              <a:t>のダウンロード・インストール・実行の仕方について学びます</a:t>
            </a:r>
            <a:endParaRPr kumimoji="1" lang="ja-JP" altLang="en-US" dirty="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34</a:t>
            </a:fld>
            <a:endParaRPr kumimoji="1" lang="ja-JP" altLang="en-US"/>
          </a:p>
        </p:txBody>
      </p:sp>
    </p:spTree>
    <p:extLst>
      <p:ext uri="{BB962C8B-B14F-4D97-AF65-F5344CB8AC3E}">
        <p14:creationId xmlns:p14="http://schemas.microsoft.com/office/powerpoint/2010/main" val="3643405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4708416" y="2296234"/>
            <a:ext cx="4203580" cy="3952441"/>
          </a:xfrm>
          <a:prstGeom prst="rect">
            <a:avLst/>
          </a:prstGeom>
        </p:spPr>
      </p:pic>
      <p:sp>
        <p:nvSpPr>
          <p:cNvPr id="2" name="タイトル 1"/>
          <p:cNvSpPr>
            <a:spLocks noGrp="1"/>
          </p:cNvSpPr>
          <p:nvPr>
            <p:ph type="title"/>
          </p:nvPr>
        </p:nvSpPr>
        <p:spPr/>
        <p:txBody>
          <a:bodyPr/>
          <a:lstStyle/>
          <a:p>
            <a:r>
              <a:rPr lang="ja-JP" altLang="en-US" smtClean="0"/>
              <a:t>ファイルのダウンロード</a:t>
            </a:r>
            <a:endParaRPr lang="ja-JP" altLang="en-US" dirty="0"/>
          </a:p>
        </p:txBody>
      </p:sp>
      <p:sp>
        <p:nvSpPr>
          <p:cNvPr id="3" name="コンテンツ プレースホルダー 2"/>
          <p:cNvSpPr>
            <a:spLocks noGrp="1"/>
          </p:cNvSpPr>
          <p:nvPr>
            <p:ph idx="1"/>
          </p:nvPr>
        </p:nvSpPr>
        <p:spPr>
          <a:xfrm>
            <a:off x="316633" y="1626746"/>
            <a:ext cx="8263830" cy="4351339"/>
          </a:xfrm>
        </p:spPr>
        <p:txBody>
          <a:bodyPr/>
          <a:lstStyle/>
          <a:p>
            <a:r>
              <a:rPr lang="en-US" altLang="ja-JP" dirty="0" smtClean="0"/>
              <a:t>Web</a:t>
            </a:r>
            <a:r>
              <a:rPr lang="ja-JP" altLang="en-US" dirty="0" smtClean="0"/>
              <a:t>ページにアクセス</a:t>
            </a:r>
            <a:endParaRPr lang="en-US" altLang="ja-JP" dirty="0" smtClean="0">
              <a:hlinkClick r:id="rId4"/>
            </a:endParaRPr>
          </a:p>
          <a:p>
            <a:pPr lvl="1"/>
            <a:r>
              <a:rPr lang="en-US" altLang="ja-JP" dirty="0" smtClean="0">
                <a:hlinkClick r:id="rId4"/>
              </a:rPr>
              <a:t>http://mmdagent.jp/</a:t>
            </a:r>
            <a:endParaRPr lang="en-US" altLang="ja-JP" dirty="0" smtClean="0"/>
          </a:p>
          <a:p>
            <a:r>
              <a:rPr lang="ja-JP" altLang="en-US" dirty="0" smtClean="0"/>
              <a:t>本体・</a:t>
            </a:r>
            <a:r>
              <a:rPr lang="ja-JP" altLang="en-US" dirty="0"/>
              <a:t>サンプル</a:t>
            </a:r>
            <a:r>
              <a:rPr lang="ja-JP" altLang="en-US" dirty="0" smtClean="0"/>
              <a:t>データの</a:t>
            </a:r>
            <a:r>
              <a:rPr lang="en-US" altLang="ja-JP" dirty="0" smtClean="0"/>
              <a:t/>
            </a:r>
            <a:br>
              <a:rPr lang="en-US" altLang="ja-JP" dirty="0" smtClean="0"/>
            </a:br>
            <a:r>
              <a:rPr lang="ja-JP" altLang="en-US" dirty="0" smtClean="0"/>
              <a:t>ダウンロード</a:t>
            </a:r>
            <a:endParaRPr lang="en-US" altLang="ja-JP" dirty="0" smtClean="0"/>
          </a:p>
          <a:p>
            <a:pPr lvl="1"/>
            <a:r>
              <a:rPr lang="en-US" altLang="ja-JP" sz="1800" dirty="0" smtClean="0"/>
              <a:t>MMDAgent_win32-1.7.msi</a:t>
            </a:r>
          </a:p>
          <a:p>
            <a:pPr lvl="1"/>
            <a:r>
              <a:rPr lang="en-US" altLang="ja-JP" sz="1800" dirty="0" smtClean="0"/>
              <a:t>MMDAgent_Example-1.7.mmda</a:t>
            </a:r>
            <a:endParaRPr lang="ja-JP" altLang="en-US" sz="1800" dirty="0"/>
          </a:p>
        </p:txBody>
      </p:sp>
      <p:sp>
        <p:nvSpPr>
          <p:cNvPr id="17" name="スライド番号プレースホルダー 16"/>
          <p:cNvSpPr>
            <a:spLocks noGrp="1"/>
          </p:cNvSpPr>
          <p:nvPr>
            <p:ph type="sldNum" sz="quarter" idx="12"/>
          </p:nvPr>
        </p:nvSpPr>
        <p:spPr/>
        <p:txBody>
          <a:bodyPr/>
          <a:lstStyle/>
          <a:p>
            <a:fld id="{D2D8002D-B5B0-4BAC-B1F6-782DDCCE6D9C}" type="slidenum">
              <a:rPr lang="ja-JP" altLang="en-US" smtClean="0"/>
              <a:pPr/>
              <a:t>35</a:t>
            </a:fld>
            <a:endParaRPr lang="ja-JP" altLang="en-US"/>
          </a:p>
        </p:txBody>
      </p:sp>
      <p:sp>
        <p:nvSpPr>
          <p:cNvPr id="5" name="円/楕円 4"/>
          <p:cNvSpPr/>
          <p:nvPr/>
        </p:nvSpPr>
        <p:spPr>
          <a:xfrm>
            <a:off x="6999665" y="4127698"/>
            <a:ext cx="1580798" cy="235020"/>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smtClean="0"/>
          </a:p>
        </p:txBody>
      </p:sp>
      <p:cxnSp>
        <p:nvCxnSpPr>
          <p:cNvPr id="7" name="直線矢印コネクタ 6"/>
          <p:cNvCxnSpPr>
            <a:endCxn id="5" idx="2"/>
          </p:cNvCxnSpPr>
          <p:nvPr/>
        </p:nvCxnSpPr>
        <p:spPr>
          <a:xfrm>
            <a:off x="4283968" y="4005064"/>
            <a:ext cx="2715697" cy="240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円/楕円 8"/>
          <p:cNvSpPr/>
          <p:nvPr/>
        </p:nvSpPr>
        <p:spPr>
          <a:xfrm>
            <a:off x="7164288" y="4372216"/>
            <a:ext cx="943945" cy="216024"/>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smtClean="0"/>
          </a:p>
        </p:txBody>
      </p:sp>
      <p:cxnSp>
        <p:nvCxnSpPr>
          <p:cNvPr id="11" name="直線矢印コネクタ 10"/>
          <p:cNvCxnSpPr>
            <a:endCxn id="9" idx="2"/>
          </p:cNvCxnSpPr>
          <p:nvPr/>
        </p:nvCxnSpPr>
        <p:spPr>
          <a:xfrm>
            <a:off x="4708416" y="4372216"/>
            <a:ext cx="2455872" cy="1080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915" y="4670046"/>
            <a:ext cx="4225136" cy="2051431"/>
          </a:xfrm>
          <a:prstGeom prst="rect">
            <a:avLst/>
          </a:prstGeom>
        </p:spPr>
      </p:pic>
    </p:spTree>
    <p:extLst>
      <p:ext uri="{BB962C8B-B14F-4D97-AF65-F5344CB8AC3E}">
        <p14:creationId xmlns:p14="http://schemas.microsoft.com/office/powerpoint/2010/main" val="1809037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MMDAgent</a:t>
            </a:r>
            <a:r>
              <a:rPr lang="ja-JP" altLang="en-US" smtClean="0"/>
              <a:t>の導入</a:t>
            </a:r>
            <a:endParaRPr lang="ja-JP" altLang="en-US" dirty="0"/>
          </a:p>
        </p:txBody>
      </p:sp>
      <p:sp>
        <p:nvSpPr>
          <p:cNvPr id="3" name="コンテンツ プレースホルダー 2"/>
          <p:cNvSpPr>
            <a:spLocks noGrp="1"/>
          </p:cNvSpPr>
          <p:nvPr>
            <p:ph idx="1"/>
          </p:nvPr>
        </p:nvSpPr>
        <p:spPr/>
        <p:txBody>
          <a:bodyPr/>
          <a:lstStyle/>
          <a:p>
            <a:r>
              <a:rPr lang="en-US" altLang="ja-JP" dirty="0" smtClean="0"/>
              <a:t>MMDAgent</a:t>
            </a:r>
            <a:r>
              <a:rPr lang="ja-JP" altLang="en-US" dirty="0" smtClean="0"/>
              <a:t>のインストール</a:t>
            </a:r>
            <a:endParaRPr lang="en-US" altLang="ja-JP" dirty="0" smtClean="0"/>
          </a:p>
          <a:p>
            <a:pPr lvl="1"/>
            <a:r>
              <a:rPr lang="en-US" altLang="ja-JP" dirty="0" smtClean="0"/>
              <a:t>MMDAgent_win32-1.7.msi</a:t>
            </a:r>
            <a:r>
              <a:rPr lang="ja-JP" altLang="en-US" dirty="0" smtClean="0"/>
              <a:t>をダブルクリック</a:t>
            </a:r>
            <a:endParaRPr lang="en-US" altLang="ja-JP" dirty="0" smtClean="0"/>
          </a:p>
          <a:p>
            <a:pPr lvl="1"/>
            <a:r>
              <a:rPr lang="ja-JP" altLang="en-US" dirty="0" smtClean="0"/>
              <a:t>画面の指示に従いインストール</a:t>
            </a:r>
            <a:endParaRPr lang="en-US" altLang="ja-JP" dirty="0" smtClean="0"/>
          </a:p>
          <a:p>
            <a:pPr lvl="2"/>
            <a:endParaRPr lang="en-US" altLang="ja-JP" dirty="0" smtClean="0"/>
          </a:p>
          <a:p>
            <a:pPr lvl="1"/>
            <a:endParaRPr lang="en-US" altLang="ja-JP" dirty="0" smtClean="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641" y="3316305"/>
            <a:ext cx="3888432" cy="3040047"/>
          </a:xfrm>
          <a:prstGeom prst="rect">
            <a:avLst/>
          </a:prstGeom>
        </p:spPr>
      </p:pic>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36</a:t>
            </a:fld>
            <a:endParaRPr kumimoji="1" lang="ja-JP" altLang="en-US"/>
          </a:p>
        </p:txBody>
      </p:sp>
      <p:sp>
        <p:nvSpPr>
          <p:cNvPr id="4" name="テキスト ボックス 3"/>
          <p:cNvSpPr txBox="1"/>
          <p:nvPr/>
        </p:nvSpPr>
        <p:spPr>
          <a:xfrm>
            <a:off x="5000992" y="4077072"/>
            <a:ext cx="3374065" cy="120032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他</a:t>
            </a:r>
            <a:r>
              <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OS(iOS, Android, Mac OS</a:t>
            </a:r>
          </a:p>
          <a:p>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など）はソースコードから</a:t>
            </a:r>
            <a:endPar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コンパイルする必要がある。</a:t>
            </a:r>
            <a:endPar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詳細は、</a:t>
            </a:r>
            <a:r>
              <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INSTALL.txt</a:t>
            </a:r>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を参照</a:t>
            </a:r>
            <a:endPar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6259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484321" y="3038216"/>
            <a:ext cx="4144829" cy="2011376"/>
          </a:xfrm>
          <a:prstGeom prst="rect">
            <a:avLst/>
          </a:prstGeom>
        </p:spPr>
      </p:pic>
      <p:sp>
        <p:nvSpPr>
          <p:cNvPr id="2" name="タイトル 1"/>
          <p:cNvSpPr>
            <a:spLocks noGrp="1"/>
          </p:cNvSpPr>
          <p:nvPr>
            <p:ph type="title"/>
          </p:nvPr>
        </p:nvSpPr>
        <p:spPr/>
        <p:txBody>
          <a:bodyPr/>
          <a:lstStyle/>
          <a:p>
            <a:r>
              <a:rPr lang="ja-JP" altLang="en-US" dirty="0" smtClean="0"/>
              <a:t>実行</a:t>
            </a:r>
            <a:r>
              <a:rPr lang="en-US" altLang="ja-JP" dirty="0" smtClean="0"/>
              <a:t>(mmda</a:t>
            </a:r>
            <a:r>
              <a:rPr lang="ja-JP" altLang="en-US" dirty="0" smtClean="0"/>
              <a:t>形式と</a:t>
            </a:r>
            <a:r>
              <a:rPr lang="en-US" altLang="ja-JP" dirty="0" err="1" smtClean="0"/>
              <a:t>mdf</a:t>
            </a:r>
            <a:r>
              <a:rPr lang="ja-JP" altLang="en-US" dirty="0" smtClean="0"/>
              <a:t>形式</a:t>
            </a:r>
            <a:r>
              <a:rPr lang="en-US" altLang="ja-JP" dirty="0" smtClean="0"/>
              <a:t>)</a:t>
            </a:r>
            <a:endParaRPr lang="ja-JP" altLang="en-US" dirty="0"/>
          </a:p>
        </p:txBody>
      </p:sp>
      <p:sp>
        <p:nvSpPr>
          <p:cNvPr id="3" name="コンテンツ プレースホルダー 2"/>
          <p:cNvSpPr>
            <a:spLocks noGrp="1"/>
          </p:cNvSpPr>
          <p:nvPr>
            <p:ph sz="half" idx="1"/>
          </p:nvPr>
        </p:nvSpPr>
        <p:spPr/>
        <p:txBody>
          <a:bodyPr/>
          <a:lstStyle/>
          <a:p>
            <a:r>
              <a:rPr lang="en-US" altLang="ja-JP" dirty="0" smtClean="0"/>
              <a:t>.mmda</a:t>
            </a:r>
            <a:r>
              <a:rPr lang="ja-JP" altLang="en-US" dirty="0" smtClean="0"/>
              <a:t>形式の場合</a:t>
            </a:r>
            <a:endParaRPr lang="en-US" altLang="ja-JP" dirty="0" smtClean="0"/>
          </a:p>
          <a:p>
            <a:pPr lvl="1"/>
            <a:r>
              <a:rPr lang="en-US" altLang="ja-JP" dirty="0" err="1" smtClean="0"/>
              <a:t>xxx.mmda</a:t>
            </a:r>
            <a:r>
              <a:rPr lang="ja-JP" altLang="en-US" dirty="0" smtClean="0"/>
              <a:t>を</a:t>
            </a:r>
            <a:r>
              <a:rPr lang="ja-JP" altLang="en-US" dirty="0"/>
              <a:t>実行</a:t>
            </a:r>
            <a:endParaRPr lang="en-US" altLang="ja-JP" dirty="0" smtClean="0"/>
          </a:p>
        </p:txBody>
      </p:sp>
      <p:sp>
        <p:nvSpPr>
          <p:cNvPr id="4" name="コンテンツ プレースホルダー 3"/>
          <p:cNvSpPr>
            <a:spLocks noGrp="1"/>
          </p:cNvSpPr>
          <p:nvPr>
            <p:ph sz="half" idx="2"/>
          </p:nvPr>
        </p:nvSpPr>
        <p:spPr/>
        <p:txBody>
          <a:bodyPr/>
          <a:lstStyle/>
          <a:p>
            <a:r>
              <a:rPr lang="en-US" altLang="ja-JP" dirty="0" smtClean="0"/>
              <a:t>.</a:t>
            </a:r>
            <a:r>
              <a:rPr lang="en-US" altLang="ja-JP" dirty="0" err="1" smtClean="0"/>
              <a:t>mdf</a:t>
            </a:r>
            <a:r>
              <a:rPr lang="ja-JP" altLang="en-US" dirty="0" smtClean="0"/>
              <a:t>形式の場合</a:t>
            </a:r>
            <a:r>
              <a:rPr lang="en-US" altLang="ja-JP" dirty="0" smtClean="0"/>
              <a:t/>
            </a:r>
            <a:br>
              <a:rPr lang="en-US" altLang="ja-JP" dirty="0" smtClean="0"/>
            </a:br>
            <a:r>
              <a:rPr lang="ja-JP" altLang="en-US" sz="2000" dirty="0" smtClean="0"/>
              <a:t>（従来方式）</a:t>
            </a:r>
            <a:endParaRPr lang="en-US" altLang="ja-JP" dirty="0" smtClean="0"/>
          </a:p>
          <a:p>
            <a:pPr lvl="1"/>
            <a:r>
              <a:rPr lang="en-US" altLang="ja-JP" dirty="0" err="1" smtClean="0"/>
              <a:t>xxx.mdf</a:t>
            </a:r>
            <a:r>
              <a:rPr lang="ja-JP" altLang="en-US" dirty="0" smtClean="0"/>
              <a:t>を実行</a:t>
            </a:r>
            <a:endParaRPr lang="ja-JP" altLang="en-US" dirty="0"/>
          </a:p>
        </p:txBody>
      </p:sp>
      <p:sp>
        <p:nvSpPr>
          <p:cNvPr id="5" name="円/楕円 4"/>
          <p:cNvSpPr/>
          <p:nvPr/>
        </p:nvSpPr>
        <p:spPr>
          <a:xfrm>
            <a:off x="1331640" y="3861048"/>
            <a:ext cx="1655008" cy="307846"/>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smtClean="0"/>
          </a:p>
        </p:txBody>
      </p:sp>
      <p:pic>
        <p:nvPicPr>
          <p:cNvPr id="11" name="図 10"/>
          <p:cNvPicPr>
            <a:picLocks noChangeAspect="1"/>
          </p:cNvPicPr>
          <p:nvPr/>
        </p:nvPicPr>
        <p:blipFill rotWithShape="1">
          <a:blip r:embed="rId3"/>
          <a:srcRect l="1671" t="17434" r="10288" b="16095"/>
          <a:stretch/>
        </p:blipFill>
        <p:spPr>
          <a:xfrm>
            <a:off x="5318906" y="3388616"/>
            <a:ext cx="3196444" cy="3006155"/>
          </a:xfrm>
          <a:prstGeom prst="rect">
            <a:avLst/>
          </a:prstGeom>
        </p:spPr>
      </p:pic>
      <p:sp>
        <p:nvSpPr>
          <p:cNvPr id="12" name="正方形/長方形 11"/>
          <p:cNvSpPr/>
          <p:nvPr/>
        </p:nvSpPr>
        <p:spPr>
          <a:xfrm>
            <a:off x="6457950" y="5741614"/>
            <a:ext cx="1440160" cy="288032"/>
          </a:xfrm>
          <a:prstGeom prst="rect">
            <a:avLst/>
          </a:prstGeom>
          <a:noFill/>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smtClean="0"/>
          </a:p>
        </p:txBody>
      </p:sp>
      <p:sp>
        <p:nvSpPr>
          <p:cNvPr id="14" name="スライド番号プレースホルダー 13"/>
          <p:cNvSpPr>
            <a:spLocks noGrp="1"/>
          </p:cNvSpPr>
          <p:nvPr>
            <p:ph type="sldNum" sz="quarter" idx="12"/>
          </p:nvPr>
        </p:nvSpPr>
        <p:spPr/>
        <p:txBody>
          <a:bodyPr/>
          <a:lstStyle/>
          <a:p>
            <a:fld id="{D2D8002D-B5B0-4BAC-B1F6-782DDCCE6D9C}" type="slidenum">
              <a:rPr kumimoji="1" lang="ja-JP" altLang="en-US" smtClean="0"/>
              <a:t>37</a:t>
            </a:fld>
            <a:endParaRPr kumimoji="1" lang="ja-JP" altLang="en-US"/>
          </a:p>
        </p:txBody>
      </p:sp>
      <p:sp>
        <p:nvSpPr>
          <p:cNvPr id="6" name="テキスト ボックス 5"/>
          <p:cNvSpPr txBox="1"/>
          <p:nvPr/>
        </p:nvSpPr>
        <p:spPr>
          <a:xfrm>
            <a:off x="179512" y="5433022"/>
            <a:ext cx="4968733" cy="92333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MMDA</a:t>
            </a:r>
            <a:r>
              <a:rPr kumimoji="1"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形式とは、複数のファイルから成る</a:t>
            </a:r>
            <a:endParaRPr kumimoji="1"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MMDAgent</a:t>
            </a:r>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のコンテンツを１つのファイルに</a:t>
            </a:r>
            <a:endPar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パッケージ化したもの</a:t>
            </a:r>
            <a:r>
              <a:rPr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。拡張子は</a:t>
            </a:r>
            <a:r>
              <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.mmda</a:t>
            </a:r>
            <a:endParaRPr kumimoji="1" lang="ja-JP" altLang="en-US"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51465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実行結果</a:t>
            </a:r>
            <a:endParaRPr lang="ja-JP" altLang="en-US" dirty="0"/>
          </a:p>
        </p:txBody>
      </p:sp>
      <p:sp>
        <p:nvSpPr>
          <p:cNvPr id="3" name="コンテンツ プレースホルダー 2"/>
          <p:cNvSpPr>
            <a:spLocks noGrp="1"/>
          </p:cNvSpPr>
          <p:nvPr>
            <p:ph idx="1"/>
          </p:nvPr>
        </p:nvSpPr>
        <p:spPr/>
        <p:txBody>
          <a:bodyPr/>
          <a:lstStyle/>
          <a:p>
            <a:r>
              <a:rPr lang="ja-JP" altLang="en-US" dirty="0" smtClean="0"/>
              <a:t>実行に成功すると図のようになる</a:t>
            </a:r>
            <a:endParaRPr lang="en-US" altLang="ja-JP" dirty="0" smtClean="0"/>
          </a:p>
          <a:p>
            <a:pPr lvl="1"/>
            <a:r>
              <a:rPr lang="ja-JP" altLang="en-US" dirty="0" smtClean="0"/>
              <a:t>３</a:t>
            </a:r>
            <a:r>
              <a:rPr lang="en-US" altLang="ja-JP" dirty="0" smtClean="0"/>
              <a:t>D</a:t>
            </a:r>
            <a:r>
              <a:rPr lang="ja-JP" altLang="en-US" dirty="0" smtClean="0"/>
              <a:t>キャラクタ（メイちゃん）の表示</a:t>
            </a:r>
            <a:endParaRPr lang="en-US" altLang="ja-JP" dirty="0" smtClean="0"/>
          </a:p>
          <a:p>
            <a:pPr lvl="1"/>
            <a:r>
              <a:rPr lang="ja-JP" altLang="en-US" dirty="0" smtClean="0"/>
              <a:t>背景（壁・床）の表示</a:t>
            </a:r>
            <a:endParaRPr lang="en-US" altLang="ja-JP" dirty="0" smtClean="0"/>
          </a:p>
          <a:p>
            <a:pPr lvl="1"/>
            <a:r>
              <a:rPr lang="ja-JP" altLang="en-US" dirty="0" smtClean="0"/>
              <a:t>回転パネルの表示</a:t>
            </a:r>
            <a:endParaRPr lang="en-US" altLang="ja-JP" dirty="0" smtClean="0"/>
          </a:p>
          <a:p>
            <a:pPr lvl="1"/>
            <a:r>
              <a:rPr lang="ja-JP" altLang="en-US" dirty="0" smtClean="0"/>
              <a:t>音量バーの表示</a:t>
            </a:r>
            <a:endParaRPr lang="ja-JP" altLang="en-US" dirty="0"/>
          </a:p>
        </p:txBody>
      </p:sp>
      <p:pic>
        <p:nvPicPr>
          <p:cNvPr id="4" name="図 3"/>
          <p:cNvPicPr>
            <a:picLocks noChangeAspect="1"/>
          </p:cNvPicPr>
          <p:nvPr/>
        </p:nvPicPr>
        <p:blipFill>
          <a:blip r:embed="rId3"/>
          <a:stretch>
            <a:fillRect/>
          </a:stretch>
        </p:blipFill>
        <p:spPr>
          <a:xfrm>
            <a:off x="5004048" y="2776526"/>
            <a:ext cx="3456384" cy="3579826"/>
          </a:xfrm>
          <a:prstGeom prst="rect">
            <a:avLst/>
          </a:prstGeom>
        </p:spPr>
      </p:pic>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38</a:t>
            </a:fld>
            <a:endParaRPr kumimoji="1" lang="ja-JP" altLang="en-US"/>
          </a:p>
        </p:txBody>
      </p:sp>
    </p:spTree>
    <p:extLst>
      <p:ext uri="{BB962C8B-B14F-4D97-AF65-F5344CB8AC3E}">
        <p14:creationId xmlns:p14="http://schemas.microsoft.com/office/powerpoint/2010/main" val="117415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おためし対話（設定調整）</a:t>
            </a:r>
            <a:endParaRPr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smtClean="0"/>
              <a:t>マイクに向かって発話してみる</a:t>
            </a:r>
            <a:endParaRPr lang="en-US" altLang="ja-JP" dirty="0" smtClean="0"/>
          </a:p>
          <a:p>
            <a:pPr lvl="1"/>
            <a:r>
              <a:rPr lang="ja-JP" altLang="en-US" dirty="0" smtClean="0"/>
              <a:t>音量バーが黄色線を超えると</a:t>
            </a:r>
            <a:r>
              <a:rPr lang="en-US" altLang="ja-JP" dirty="0" smtClean="0"/>
              <a:t/>
            </a:r>
            <a:br>
              <a:rPr lang="en-US" altLang="ja-JP" dirty="0" smtClean="0"/>
            </a:br>
            <a:r>
              <a:rPr lang="ja-JP" altLang="en-US" dirty="0" smtClean="0"/>
              <a:t>認識開始</a:t>
            </a:r>
            <a:endParaRPr lang="en-US" altLang="ja-JP" dirty="0" smtClean="0"/>
          </a:p>
          <a:p>
            <a:pPr lvl="1"/>
            <a:r>
              <a:rPr lang="ja-JP" altLang="en-US" dirty="0" smtClean="0"/>
              <a:t>音量オーバーだと赤くなる（ダメ）</a:t>
            </a:r>
            <a:endParaRPr lang="en-US" altLang="ja-JP" dirty="0" smtClean="0"/>
          </a:p>
          <a:p>
            <a:r>
              <a:rPr lang="ja-JP" altLang="en-US" dirty="0" smtClean="0"/>
              <a:t>対話できる内容（サンプル）</a:t>
            </a:r>
            <a:endParaRPr lang="en-US" altLang="ja-JP" dirty="0" smtClean="0"/>
          </a:p>
          <a:p>
            <a:pPr lvl="1"/>
            <a:r>
              <a:rPr lang="ja-JP" altLang="en-US" dirty="0" smtClean="0"/>
              <a:t>こんにちは</a:t>
            </a:r>
            <a:endParaRPr lang="en-US" altLang="ja-JP" dirty="0" smtClean="0"/>
          </a:p>
          <a:p>
            <a:pPr lvl="1"/>
            <a:r>
              <a:rPr lang="ja-JP" altLang="en-US" dirty="0" smtClean="0"/>
              <a:t>あなたは誰？</a:t>
            </a:r>
            <a:endParaRPr lang="en-US" altLang="ja-JP" dirty="0" smtClean="0"/>
          </a:p>
          <a:p>
            <a:pPr lvl="1"/>
            <a:r>
              <a:rPr lang="ja-JP" altLang="en-US" dirty="0" smtClean="0"/>
              <a:t>図書館はどこ？</a:t>
            </a:r>
            <a:endParaRPr lang="en-US" altLang="ja-JP" dirty="0" smtClean="0"/>
          </a:p>
          <a:p>
            <a:pPr lvl="1"/>
            <a:r>
              <a:rPr lang="ja-JP" altLang="en-US" dirty="0" smtClean="0"/>
              <a:t>バイバイ</a:t>
            </a:r>
            <a:endParaRPr lang="en-US" altLang="ja-JP" dirty="0" smtClean="0"/>
          </a:p>
          <a:p>
            <a:pPr lvl="1"/>
            <a:r>
              <a:rPr lang="ja-JP" altLang="en-US" dirty="0" smtClean="0"/>
              <a:t>ありがとう</a:t>
            </a:r>
            <a:endParaRPr lang="en-US" altLang="ja-JP" dirty="0" smtClean="0"/>
          </a:p>
          <a:p>
            <a:pPr lvl="1"/>
            <a:r>
              <a:rPr lang="ja-JP" altLang="en-US" dirty="0" smtClean="0"/>
              <a:t>はじめまして（英語でしゃべります）</a:t>
            </a:r>
            <a:r>
              <a:rPr lang="en-US" altLang="ja-JP" sz="1900" b="1" dirty="0" smtClean="0">
                <a:solidFill>
                  <a:srgbClr val="FF0000"/>
                </a:solidFill>
              </a:rPr>
              <a:t>NEW</a:t>
            </a:r>
            <a:endParaRPr lang="en-US" altLang="ja-JP" b="1" dirty="0">
              <a:solidFill>
                <a:srgbClr val="FF0000"/>
              </a:solidFill>
            </a:endParaRPr>
          </a:p>
        </p:txBody>
      </p:sp>
      <p:pic>
        <p:nvPicPr>
          <p:cNvPr id="4" name="図 3"/>
          <p:cNvPicPr>
            <a:picLocks noChangeAspect="1"/>
          </p:cNvPicPr>
          <p:nvPr/>
        </p:nvPicPr>
        <p:blipFill>
          <a:blip r:embed="rId2"/>
          <a:stretch>
            <a:fillRect/>
          </a:stretch>
        </p:blipFill>
        <p:spPr>
          <a:xfrm>
            <a:off x="6376754" y="1111753"/>
            <a:ext cx="2645668" cy="2740156"/>
          </a:xfrm>
          <a:prstGeom prst="rect">
            <a:avLst/>
          </a:prstGeom>
        </p:spPr>
      </p:pic>
      <p:pic>
        <p:nvPicPr>
          <p:cNvPr id="7" name="図 6"/>
          <p:cNvPicPr>
            <a:picLocks noChangeAspect="1"/>
          </p:cNvPicPr>
          <p:nvPr/>
        </p:nvPicPr>
        <p:blipFill>
          <a:blip r:embed="rId3"/>
          <a:stretch>
            <a:fillRect/>
          </a:stretch>
        </p:blipFill>
        <p:spPr>
          <a:xfrm>
            <a:off x="6372200" y="3951408"/>
            <a:ext cx="2650222" cy="2744873"/>
          </a:xfrm>
          <a:prstGeom prst="rect">
            <a:avLst/>
          </a:prstGeom>
        </p:spPr>
      </p:pic>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39</a:t>
            </a:fld>
            <a:endParaRPr kumimoji="1" lang="ja-JP" altLang="en-US"/>
          </a:p>
        </p:txBody>
      </p:sp>
    </p:spTree>
    <p:extLst>
      <p:ext uri="{BB962C8B-B14F-4D97-AF65-F5344CB8AC3E}">
        <p14:creationId xmlns:p14="http://schemas.microsoft.com/office/powerpoint/2010/main" val="2683438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1-1 </a:t>
            </a:r>
            <a:r>
              <a:rPr lang="ja-JP" altLang="en-US" dirty="0" smtClean="0"/>
              <a:t>音声対話システムの基本</a:t>
            </a:r>
            <a:endParaRPr kumimoji="1" lang="ja-JP" altLang="en-US" dirty="0"/>
          </a:p>
        </p:txBody>
      </p:sp>
      <p:sp>
        <p:nvSpPr>
          <p:cNvPr id="3" name="テキスト プレースホルダー 2"/>
          <p:cNvSpPr>
            <a:spLocks noGrp="1"/>
          </p:cNvSpPr>
          <p:nvPr>
            <p:ph type="body" idx="1"/>
          </p:nvPr>
        </p:nvSpPr>
        <p:spPr/>
        <p:txBody>
          <a:bodyPr/>
          <a:lstStyle/>
          <a:p>
            <a:r>
              <a:rPr kumimoji="1" lang="ja-JP" altLang="en-US" dirty="0" smtClean="0"/>
              <a:t>音声対話システムの概略についておさらいします。</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4</a:t>
            </a:fld>
            <a:endParaRPr kumimoji="1" lang="ja-JP" altLang="en-US"/>
          </a:p>
        </p:txBody>
      </p:sp>
    </p:spTree>
    <p:extLst>
      <p:ext uri="{BB962C8B-B14F-4D97-AF65-F5344CB8AC3E}">
        <p14:creationId xmlns:p14="http://schemas.microsoft.com/office/powerpoint/2010/main" val="243917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音声認識のコツ</a:t>
            </a:r>
            <a:endParaRPr lang="ja-JP" altLang="en-US" dirty="0"/>
          </a:p>
        </p:txBody>
      </p:sp>
      <p:sp>
        <p:nvSpPr>
          <p:cNvPr id="3" name="コンテンツ プレースホルダー 2"/>
          <p:cNvSpPr>
            <a:spLocks noGrp="1"/>
          </p:cNvSpPr>
          <p:nvPr>
            <p:ph idx="1"/>
          </p:nvPr>
        </p:nvSpPr>
        <p:spPr/>
        <p:txBody>
          <a:bodyPr/>
          <a:lstStyle/>
          <a:p>
            <a:r>
              <a:rPr lang="ja-JP" altLang="en-US" dirty="0" smtClean="0"/>
              <a:t>音声認識のしゃべり方のコツ</a:t>
            </a:r>
            <a:endParaRPr lang="en-US" altLang="ja-JP" dirty="0" smtClean="0"/>
          </a:p>
          <a:p>
            <a:pPr lvl="1"/>
            <a:r>
              <a:rPr lang="ja-JP" altLang="en-US" dirty="0" smtClean="0"/>
              <a:t>ゆっくり，はっきり，丁寧に</a:t>
            </a:r>
            <a:endParaRPr lang="en-US" altLang="ja-JP" dirty="0" smtClean="0"/>
          </a:p>
          <a:p>
            <a:pPr lvl="2"/>
            <a:r>
              <a:rPr lang="ja-JP" altLang="en-US" dirty="0" smtClean="0"/>
              <a:t>外国人にしゃべっているような感じで</a:t>
            </a:r>
            <a:endParaRPr lang="en-US" altLang="ja-JP" dirty="0" smtClean="0"/>
          </a:p>
          <a:p>
            <a:pPr lvl="1"/>
            <a:r>
              <a:rPr lang="ja-JP" altLang="en-US" dirty="0" smtClean="0"/>
              <a:t>アナウンサーになった気分で</a:t>
            </a:r>
            <a:endParaRPr lang="en-US" altLang="ja-JP" dirty="0" smtClean="0"/>
          </a:p>
          <a:p>
            <a:pPr lvl="1"/>
            <a:r>
              <a:rPr lang="ja-JP" altLang="en-US" dirty="0" smtClean="0"/>
              <a:t>ゆっくり過ぎてはダメ</a:t>
            </a:r>
            <a:endParaRPr lang="en-US" altLang="ja-JP" dirty="0" smtClean="0"/>
          </a:p>
          <a:p>
            <a:pPr lvl="2"/>
            <a:r>
              <a:rPr lang="ja-JP" altLang="en-US" dirty="0" smtClean="0"/>
              <a:t>「</a:t>
            </a:r>
            <a:r>
              <a:rPr lang="ja-JP" altLang="en-US" dirty="0" err="1" smtClean="0"/>
              <a:t>こ</a:t>
            </a:r>
            <a:r>
              <a:rPr lang="ja-JP" altLang="en-US" dirty="0" smtClean="0"/>
              <a:t>ー</a:t>
            </a:r>
            <a:r>
              <a:rPr lang="ja-JP" altLang="en-US" dirty="0" err="1" smtClean="0"/>
              <a:t>ん</a:t>
            </a:r>
            <a:r>
              <a:rPr lang="ja-JP" altLang="en-US" dirty="0" smtClean="0"/>
              <a:t>ーにー</a:t>
            </a:r>
            <a:r>
              <a:rPr lang="ja-JP" altLang="en-US" dirty="0" err="1" smtClean="0"/>
              <a:t>ち</a:t>
            </a:r>
            <a:r>
              <a:rPr lang="ja-JP" altLang="en-US" dirty="0" smtClean="0"/>
              <a:t>ーはー」は</a:t>
            </a:r>
            <a:r>
              <a:rPr lang="en-US" altLang="ja-JP" dirty="0" smtClean="0"/>
              <a:t>NG</a:t>
            </a:r>
          </a:p>
          <a:p>
            <a:pPr lvl="1"/>
            <a:r>
              <a:rPr lang="en-US" altLang="ja-JP" dirty="0" smtClean="0"/>
              <a:t>1</a:t>
            </a:r>
            <a:r>
              <a:rPr lang="ja-JP" altLang="en-US" dirty="0" smtClean="0"/>
              <a:t>単語よりも，文で話すほうが良い</a:t>
            </a:r>
            <a:endParaRPr lang="en-US" altLang="ja-JP" dirty="0"/>
          </a:p>
          <a:p>
            <a:pPr lvl="1"/>
            <a:r>
              <a:rPr lang="ja-JP" altLang="en-US" dirty="0" smtClean="0"/>
              <a:t>静かな場所で</a:t>
            </a:r>
            <a:endParaRPr lang="en-US" altLang="ja-JP" dirty="0" smtClean="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40</a:t>
            </a:fld>
            <a:endParaRPr kumimoji="1" lang="ja-JP" altLang="en-US"/>
          </a:p>
        </p:txBody>
      </p:sp>
    </p:spTree>
    <p:extLst>
      <p:ext uri="{BB962C8B-B14F-4D97-AF65-F5344CB8AC3E}">
        <p14:creationId xmlns:p14="http://schemas.microsoft.com/office/powerpoint/2010/main" val="3658834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lnSpcReduction="10000"/>
          </a:bodyPr>
          <a:lstStyle/>
          <a:p>
            <a:r>
              <a:rPr lang="en-US" altLang="ja-JP" dirty="0" smtClean="0"/>
              <a:t>MMDAgent</a:t>
            </a:r>
            <a:r>
              <a:rPr lang="ja-JP" altLang="en-US" dirty="0" smtClean="0"/>
              <a:t>のレベルメータで、</a:t>
            </a:r>
            <a:r>
              <a:rPr lang="en-US" altLang="ja-JP" dirty="0" smtClean="0"/>
              <a:t/>
            </a:r>
            <a:br>
              <a:rPr lang="en-US" altLang="ja-JP" dirty="0" smtClean="0"/>
            </a:br>
            <a:r>
              <a:rPr lang="ja-JP" altLang="en-US" dirty="0" smtClean="0"/>
              <a:t>黄色の線を超えると音声認識を開始</a:t>
            </a:r>
            <a:endParaRPr lang="en-US" altLang="ja-JP" dirty="0" smtClean="0"/>
          </a:p>
          <a:p>
            <a:pPr lvl="1"/>
            <a:r>
              <a:rPr lang="ja-JP" altLang="en-US" dirty="0" smtClean="0"/>
              <a:t>話しかけると黄色い線を超えるように調整</a:t>
            </a:r>
            <a:endParaRPr lang="en-US" altLang="ja-JP" dirty="0" smtClean="0"/>
          </a:p>
          <a:p>
            <a:r>
              <a:rPr lang="ja-JP" altLang="en-US" dirty="0" smtClean="0"/>
              <a:t>設定方法</a:t>
            </a:r>
            <a:endParaRPr lang="en-US" altLang="ja-JP" dirty="0" smtClean="0"/>
          </a:p>
          <a:p>
            <a:pPr lvl="1"/>
            <a:r>
              <a:rPr lang="ja-JP" altLang="en-US" dirty="0" smtClean="0"/>
              <a:t>推奨：</a:t>
            </a:r>
            <a:r>
              <a:rPr lang="ja-JP" altLang="en-US" dirty="0" smtClean="0">
                <a:sym typeface="Wingdings" panose="05000000000000000000" pitchFamily="2" charset="2"/>
              </a:rPr>
              <a:t>マイク</a:t>
            </a:r>
            <a:r>
              <a:rPr lang="en-US" altLang="ja-JP" dirty="0" smtClean="0">
                <a:sym typeface="Wingdings" panose="05000000000000000000" pitchFamily="2" charset="2"/>
              </a:rPr>
              <a:t></a:t>
            </a:r>
            <a:r>
              <a:rPr lang="ja-JP" altLang="en-US" dirty="0" smtClean="0"/>
              <a:t>プロパティのレベルを調整</a:t>
            </a:r>
            <a:endParaRPr lang="en-US" altLang="ja-JP" dirty="0" smtClean="0"/>
          </a:p>
          <a:p>
            <a:pPr lvl="1"/>
            <a:r>
              <a:rPr lang="ja-JP" altLang="en-US" dirty="0" smtClean="0"/>
              <a:t>推奨：音量調整機能付きマイクアンプ</a:t>
            </a:r>
            <a:r>
              <a:rPr lang="en-US" altLang="ja-JP" dirty="0" smtClean="0"/>
              <a:t>*</a:t>
            </a:r>
            <a:r>
              <a:rPr lang="ja-JP" altLang="en-US" dirty="0" smtClean="0"/>
              <a:t>を利用</a:t>
            </a:r>
            <a:endParaRPr lang="en-US" altLang="ja-JP" dirty="0" smtClean="0"/>
          </a:p>
          <a:p>
            <a:pPr lvl="1"/>
            <a:r>
              <a:rPr lang="en-US" altLang="ja-JP" dirty="0" smtClean="0"/>
              <a:t>Jconf.txt</a:t>
            </a:r>
            <a:r>
              <a:rPr lang="ja-JP" altLang="en-US" dirty="0" smtClean="0"/>
              <a:t>の「</a:t>
            </a:r>
            <a:r>
              <a:rPr lang="en-US" altLang="ja-JP" dirty="0" smtClean="0"/>
              <a:t>-lv</a:t>
            </a:r>
            <a:r>
              <a:rPr lang="ja-JP" altLang="en-US" dirty="0" smtClean="0"/>
              <a:t>」の値を調整</a:t>
            </a:r>
            <a:r>
              <a:rPr lang="en-US" altLang="ja-JP" dirty="0" smtClean="0"/>
              <a:t>(1</a:t>
            </a:r>
            <a:r>
              <a:rPr lang="ja-JP" altLang="en-US" dirty="0" smtClean="0"/>
              <a:t>～</a:t>
            </a:r>
            <a:r>
              <a:rPr lang="en-US" altLang="ja-JP" dirty="0" smtClean="0"/>
              <a:t>32767)</a:t>
            </a:r>
            <a:br>
              <a:rPr lang="en-US" altLang="ja-JP" dirty="0" smtClean="0"/>
            </a:br>
            <a:r>
              <a:rPr lang="ja-JP" altLang="en-US" dirty="0" smtClean="0"/>
              <a:t>（黄色い線の位置を変更する）</a:t>
            </a:r>
            <a:endParaRPr lang="en-US" altLang="ja-JP" dirty="0" smtClean="0"/>
          </a:p>
          <a:p>
            <a:endParaRPr lang="ja-JP" altLang="en-US" dirty="0"/>
          </a:p>
        </p:txBody>
      </p:sp>
      <p:sp>
        <p:nvSpPr>
          <p:cNvPr id="2" name="タイトル 1"/>
          <p:cNvSpPr>
            <a:spLocks noGrp="1"/>
          </p:cNvSpPr>
          <p:nvPr>
            <p:ph type="title"/>
          </p:nvPr>
        </p:nvSpPr>
        <p:spPr/>
        <p:txBody>
          <a:bodyPr/>
          <a:lstStyle/>
          <a:p>
            <a:r>
              <a:rPr lang="ja-JP" altLang="en-US" smtClean="0"/>
              <a:t>マイク音量の調整</a:t>
            </a:r>
            <a:endParaRPr lang="ja-JP" altLang="en-US" dirty="0"/>
          </a:p>
        </p:txBody>
      </p:sp>
      <p:sp>
        <p:nvSpPr>
          <p:cNvPr id="4" name="コンテンツ プレースホルダー 3"/>
          <p:cNvSpPr>
            <a:spLocks noGrp="1"/>
          </p:cNvSpPr>
          <p:nvPr>
            <p:ph sz="quarter" idx="10"/>
          </p:nvPr>
        </p:nvSpPr>
        <p:spPr/>
        <p:txBody>
          <a:bodyPr/>
          <a:lstStyle/>
          <a:p>
            <a:r>
              <a:rPr lang="en-US" altLang="ja-JP" dirty="0" smtClean="0"/>
              <a:t>* </a:t>
            </a:r>
            <a:r>
              <a:rPr lang="ja-JP" altLang="en-US" dirty="0" smtClean="0"/>
              <a:t>たとえば、</a:t>
            </a:r>
            <a:r>
              <a:rPr lang="en-US" altLang="ja-JP" dirty="0" smtClean="0"/>
              <a:t>audio-</a:t>
            </a:r>
            <a:r>
              <a:rPr lang="en-US" altLang="ja-JP" dirty="0" err="1" smtClean="0"/>
              <a:t>technica</a:t>
            </a:r>
            <a:r>
              <a:rPr lang="ja-JP" altLang="en-US" dirty="0" smtClean="0"/>
              <a:t>の</a:t>
            </a:r>
            <a:r>
              <a:rPr lang="en-US" altLang="ja-JP" dirty="0" smtClean="0"/>
              <a:t>AT-MA2</a:t>
            </a:r>
            <a:r>
              <a:rPr lang="ja-JP" altLang="en-US" dirty="0" smtClean="0"/>
              <a:t>など</a:t>
            </a:r>
            <a:endParaRPr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04664"/>
            <a:ext cx="2517399" cy="17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スライド番号プレースホルダー 9"/>
          <p:cNvSpPr>
            <a:spLocks noGrp="1"/>
          </p:cNvSpPr>
          <p:nvPr>
            <p:ph type="sldNum" sz="quarter" idx="13"/>
          </p:nvPr>
        </p:nvSpPr>
        <p:spPr/>
        <p:txBody>
          <a:bodyPr/>
          <a:lstStyle/>
          <a:p>
            <a:fld id="{D2D8002D-B5B0-4BAC-B1F6-782DDCCE6D9C}" type="slidenum">
              <a:rPr kumimoji="1" lang="ja-JP" altLang="en-US" smtClean="0"/>
              <a:t>41</a:t>
            </a:fld>
            <a:endParaRPr kumimoji="1" lang="ja-JP" altLang="en-US"/>
          </a:p>
        </p:txBody>
      </p:sp>
    </p:spTree>
    <p:extLst>
      <p:ext uri="{BB962C8B-B14F-4D97-AF65-F5344CB8AC3E}">
        <p14:creationId xmlns:p14="http://schemas.microsoft.com/office/powerpoint/2010/main" val="3712650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マウスで動かしてみよう</a:t>
            </a:r>
            <a:endParaRPr lang="ja-JP" altLang="en-US" dirty="0"/>
          </a:p>
        </p:txBody>
      </p:sp>
      <p:sp>
        <p:nvSpPr>
          <p:cNvPr id="3" name="コンテンツ プレースホルダー 2"/>
          <p:cNvSpPr>
            <a:spLocks noGrp="1"/>
          </p:cNvSpPr>
          <p:nvPr>
            <p:ph idx="1"/>
          </p:nvPr>
        </p:nvSpPr>
        <p:spPr/>
        <p:txBody>
          <a:bodyPr/>
          <a:lstStyle/>
          <a:p>
            <a:r>
              <a:rPr lang="ja-JP" altLang="en-US" smtClean="0"/>
              <a:t>マウスを使って画面を動かすことができる</a:t>
            </a:r>
            <a:endParaRPr lang="en-US" altLang="ja-JP" smtClean="0"/>
          </a:p>
          <a:p>
            <a:pPr lvl="1"/>
            <a:r>
              <a:rPr lang="ja-JP" altLang="en-US" smtClean="0"/>
              <a:t>ドラッグ</a:t>
            </a:r>
            <a:r>
              <a:rPr lang="en-US" altLang="ja-JP" smtClean="0"/>
              <a:t>			</a:t>
            </a:r>
            <a:r>
              <a:rPr lang="ja-JP" altLang="en-US" smtClean="0"/>
              <a:t>：視点回転</a:t>
            </a:r>
            <a:endParaRPr lang="en-US" altLang="ja-JP" smtClean="0"/>
          </a:p>
          <a:p>
            <a:pPr lvl="1"/>
            <a:r>
              <a:rPr lang="en-US" altLang="ja-JP" smtClean="0"/>
              <a:t>Shift</a:t>
            </a:r>
            <a:r>
              <a:rPr lang="ja-JP" altLang="en-US" smtClean="0"/>
              <a:t>＋ドラッグ</a:t>
            </a:r>
            <a:r>
              <a:rPr lang="en-US" altLang="ja-JP" smtClean="0"/>
              <a:t>	</a:t>
            </a:r>
            <a:r>
              <a:rPr lang="ja-JP" altLang="en-US" smtClean="0"/>
              <a:t>：視点移動</a:t>
            </a:r>
            <a:endParaRPr lang="en-US" altLang="ja-JP" smtClean="0"/>
          </a:p>
          <a:p>
            <a:pPr lvl="1"/>
            <a:r>
              <a:rPr lang="ja-JP" altLang="en-US" smtClean="0"/>
              <a:t>ホイール</a:t>
            </a:r>
            <a:r>
              <a:rPr lang="en-US" altLang="ja-JP" smtClean="0"/>
              <a:t>			</a:t>
            </a:r>
            <a:r>
              <a:rPr lang="ja-JP" altLang="en-US" smtClean="0"/>
              <a:t>：ズーム</a:t>
            </a:r>
            <a:endParaRPr lang="ja-JP" altLang="en-US" dirty="0"/>
          </a:p>
        </p:txBody>
      </p:sp>
      <p:pic>
        <p:nvPicPr>
          <p:cNvPr id="4" name="図 3"/>
          <p:cNvPicPr>
            <a:picLocks noChangeAspect="1"/>
          </p:cNvPicPr>
          <p:nvPr/>
        </p:nvPicPr>
        <p:blipFill>
          <a:blip r:embed="rId2"/>
          <a:stretch>
            <a:fillRect/>
          </a:stretch>
        </p:blipFill>
        <p:spPr>
          <a:xfrm>
            <a:off x="4676487" y="4160510"/>
            <a:ext cx="2105885" cy="2181095"/>
          </a:xfrm>
          <a:prstGeom prst="rect">
            <a:avLst/>
          </a:prstGeom>
        </p:spPr>
      </p:pic>
      <p:pic>
        <p:nvPicPr>
          <p:cNvPr id="5" name="図 4"/>
          <p:cNvPicPr>
            <a:picLocks noChangeAspect="1"/>
          </p:cNvPicPr>
          <p:nvPr/>
        </p:nvPicPr>
        <p:blipFill>
          <a:blip r:embed="rId3"/>
          <a:stretch>
            <a:fillRect/>
          </a:stretch>
        </p:blipFill>
        <p:spPr>
          <a:xfrm>
            <a:off x="6966694" y="4160510"/>
            <a:ext cx="2105886" cy="2181096"/>
          </a:xfrm>
          <a:prstGeom prst="rect">
            <a:avLst/>
          </a:prstGeom>
        </p:spPr>
      </p:pic>
      <p:pic>
        <p:nvPicPr>
          <p:cNvPr id="6" name="図 5"/>
          <p:cNvPicPr>
            <a:picLocks noChangeAspect="1"/>
          </p:cNvPicPr>
          <p:nvPr/>
        </p:nvPicPr>
        <p:blipFill>
          <a:blip r:embed="rId4"/>
          <a:stretch>
            <a:fillRect/>
          </a:stretch>
        </p:blipFill>
        <p:spPr>
          <a:xfrm>
            <a:off x="96074" y="4160510"/>
            <a:ext cx="2105885" cy="2181095"/>
          </a:xfrm>
          <a:prstGeom prst="rect">
            <a:avLst/>
          </a:prstGeom>
        </p:spPr>
      </p:pic>
      <p:pic>
        <p:nvPicPr>
          <p:cNvPr id="7" name="図 6"/>
          <p:cNvPicPr>
            <a:picLocks noChangeAspect="1"/>
          </p:cNvPicPr>
          <p:nvPr/>
        </p:nvPicPr>
        <p:blipFill>
          <a:blip r:embed="rId5"/>
          <a:stretch>
            <a:fillRect/>
          </a:stretch>
        </p:blipFill>
        <p:spPr>
          <a:xfrm>
            <a:off x="2386280" y="4160510"/>
            <a:ext cx="2105885" cy="2181095"/>
          </a:xfrm>
          <a:prstGeom prst="rect">
            <a:avLst/>
          </a:prstGeom>
        </p:spPr>
      </p:pic>
      <p:sp>
        <p:nvSpPr>
          <p:cNvPr id="12" name="スライド番号プレースホルダー 11"/>
          <p:cNvSpPr>
            <a:spLocks noGrp="1"/>
          </p:cNvSpPr>
          <p:nvPr>
            <p:ph type="sldNum" sz="quarter" idx="12"/>
          </p:nvPr>
        </p:nvSpPr>
        <p:spPr/>
        <p:txBody>
          <a:bodyPr/>
          <a:lstStyle/>
          <a:p>
            <a:fld id="{D2D8002D-B5B0-4BAC-B1F6-782DDCCE6D9C}" type="slidenum">
              <a:rPr kumimoji="1" lang="ja-JP" altLang="en-US" smtClean="0"/>
              <a:t>42</a:t>
            </a:fld>
            <a:endParaRPr kumimoji="1" lang="ja-JP" altLang="en-US"/>
          </a:p>
        </p:txBody>
      </p:sp>
    </p:spTree>
    <p:extLst>
      <p:ext uri="{BB962C8B-B14F-4D97-AF65-F5344CB8AC3E}">
        <p14:creationId xmlns:p14="http://schemas.microsoft.com/office/powerpoint/2010/main" val="417448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16632"/>
            <a:ext cx="8191822" cy="1325563"/>
          </a:xfrm>
        </p:spPr>
        <p:txBody>
          <a:bodyPr/>
          <a:lstStyle/>
          <a:p>
            <a:r>
              <a:rPr kumimoji="1" lang="ja-JP" altLang="en-US" smtClean="0"/>
              <a:t>マウスカーソル視線追従をしてみよう</a:t>
            </a:r>
            <a:endParaRPr kumimoji="1" lang="ja-JP" altLang="en-US" dirty="0"/>
          </a:p>
        </p:txBody>
      </p:sp>
      <p:sp>
        <p:nvSpPr>
          <p:cNvPr id="3" name="コンテンツ プレースホルダー 2"/>
          <p:cNvSpPr>
            <a:spLocks noGrp="1"/>
          </p:cNvSpPr>
          <p:nvPr>
            <p:ph idx="1"/>
          </p:nvPr>
        </p:nvSpPr>
        <p:spPr>
          <a:xfrm>
            <a:off x="594400" y="1628800"/>
            <a:ext cx="8082056" cy="4351339"/>
          </a:xfrm>
        </p:spPr>
        <p:txBody>
          <a:bodyPr/>
          <a:lstStyle/>
          <a:p>
            <a:r>
              <a:rPr kumimoji="1" lang="ja-JP" altLang="en-US" smtClean="0"/>
              <a:t>メイちゃんがマウスカーソルをみる</a:t>
            </a:r>
            <a:endParaRPr kumimoji="1" lang="en-US" altLang="ja-JP" smtClean="0"/>
          </a:p>
          <a:p>
            <a:pPr lvl="1"/>
            <a:r>
              <a:rPr lang="ja-JP" altLang="en-US" smtClean="0"/>
              <a:t>マウスカーソル追従</a:t>
            </a:r>
            <a:endParaRPr lang="en-US" altLang="ja-JP" smtClean="0"/>
          </a:p>
          <a:p>
            <a:pPr lvl="2">
              <a:buFont typeface="Wingdings" panose="05000000000000000000" pitchFamily="2" charset="2"/>
              <a:buChar char="Ø"/>
            </a:pPr>
            <a:r>
              <a:rPr kumimoji="1" lang="en-US" altLang="ja-JP" smtClean="0"/>
              <a:t>L</a:t>
            </a:r>
            <a:r>
              <a:rPr kumimoji="1" lang="ja-JP" altLang="en-US" smtClean="0"/>
              <a:t>キーを押す：マウスカーソルの方を向く</a:t>
            </a:r>
            <a:endParaRPr kumimoji="1" lang="en-US" altLang="ja-JP" smtClean="0"/>
          </a:p>
          <a:p>
            <a:pPr lvl="2">
              <a:buFont typeface="Wingdings" panose="05000000000000000000" pitchFamily="2" charset="2"/>
              <a:buChar char="Ø"/>
            </a:pPr>
            <a:r>
              <a:rPr lang="en-US" altLang="ja-JP" smtClean="0"/>
              <a:t>L</a:t>
            </a:r>
            <a:r>
              <a:rPr lang="ja-JP" altLang="en-US" smtClean="0"/>
              <a:t>キーをもう一度押す：解除</a:t>
            </a:r>
            <a:endParaRPr kumimoji="1" lang="en-US" altLang="ja-JP" smtClean="0"/>
          </a:p>
          <a:p>
            <a:pPr lvl="2"/>
            <a:endParaRPr kumimoji="1" lang="ja-JP" altLang="en-US" dirty="0"/>
          </a:p>
        </p:txBody>
      </p:sp>
      <p:pic>
        <p:nvPicPr>
          <p:cNvPr id="4" name="図 3"/>
          <p:cNvPicPr>
            <a:picLocks noChangeAspect="1"/>
          </p:cNvPicPr>
          <p:nvPr/>
        </p:nvPicPr>
        <p:blipFill>
          <a:blip r:embed="rId2"/>
          <a:stretch>
            <a:fillRect/>
          </a:stretch>
        </p:blipFill>
        <p:spPr>
          <a:xfrm>
            <a:off x="1475656" y="3717032"/>
            <a:ext cx="2880320" cy="2983189"/>
          </a:xfrm>
          <a:prstGeom prst="rect">
            <a:avLst/>
          </a:prstGeom>
        </p:spPr>
      </p:pic>
      <p:pic>
        <p:nvPicPr>
          <p:cNvPr id="7" name="図 6"/>
          <p:cNvPicPr>
            <a:picLocks noChangeAspect="1"/>
          </p:cNvPicPr>
          <p:nvPr/>
        </p:nvPicPr>
        <p:blipFill>
          <a:blip r:embed="rId3"/>
          <a:stretch>
            <a:fillRect/>
          </a:stretch>
        </p:blipFill>
        <p:spPr>
          <a:xfrm>
            <a:off x="4788024" y="3717032"/>
            <a:ext cx="2880321" cy="2983189"/>
          </a:xfrm>
          <a:prstGeom prst="rect">
            <a:avLst/>
          </a:prstGeom>
        </p:spPr>
      </p:pic>
      <p:sp>
        <p:nvSpPr>
          <p:cNvPr id="8" name="右矢印 7"/>
          <p:cNvSpPr/>
          <p:nvPr/>
        </p:nvSpPr>
        <p:spPr>
          <a:xfrm rot="14400000">
            <a:off x="1697079" y="5645036"/>
            <a:ext cx="204080" cy="130295"/>
          </a:xfrm>
          <a:prstGeom prst="rightArrow">
            <a:avLst>
              <a:gd name="adj1" fmla="val 39381"/>
              <a:gd name="adj2" fmla="val 115219"/>
            </a:avLst>
          </a:prstGeom>
          <a:solidFill>
            <a:schemeClr val="bg1"/>
          </a:solid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smtClean="0"/>
          </a:p>
        </p:txBody>
      </p:sp>
      <p:sp>
        <p:nvSpPr>
          <p:cNvPr id="9" name="右矢印 8"/>
          <p:cNvSpPr/>
          <p:nvPr/>
        </p:nvSpPr>
        <p:spPr>
          <a:xfrm rot="14400000">
            <a:off x="7169687" y="4204875"/>
            <a:ext cx="204080" cy="130295"/>
          </a:xfrm>
          <a:prstGeom prst="rightArrow">
            <a:avLst>
              <a:gd name="adj1" fmla="val 39381"/>
              <a:gd name="adj2" fmla="val 115219"/>
            </a:avLst>
          </a:prstGeom>
          <a:solidFill>
            <a:schemeClr val="bg1"/>
          </a:solidFill>
          <a:ln w="6350">
            <a:solidFill>
              <a:schemeClr val="tx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smtClean="0"/>
          </a:p>
        </p:txBody>
      </p:sp>
      <p:sp>
        <p:nvSpPr>
          <p:cNvPr id="12" name="スライド番号プレースホルダー 11"/>
          <p:cNvSpPr>
            <a:spLocks noGrp="1"/>
          </p:cNvSpPr>
          <p:nvPr>
            <p:ph type="sldNum" sz="quarter" idx="12"/>
          </p:nvPr>
        </p:nvSpPr>
        <p:spPr/>
        <p:txBody>
          <a:bodyPr/>
          <a:lstStyle/>
          <a:p>
            <a:fld id="{D2D8002D-B5B0-4BAC-B1F6-782DDCCE6D9C}" type="slidenum">
              <a:rPr kumimoji="1" lang="ja-JP" altLang="en-US" smtClean="0"/>
              <a:t>43</a:t>
            </a:fld>
            <a:endParaRPr kumimoji="1" lang="ja-JP" altLang="en-US"/>
          </a:p>
        </p:txBody>
      </p:sp>
    </p:spTree>
    <p:extLst>
      <p:ext uri="{BB962C8B-B14F-4D97-AF65-F5344CB8AC3E}">
        <p14:creationId xmlns:p14="http://schemas.microsoft.com/office/powerpoint/2010/main" val="3135348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キーボードを押してみよう</a:t>
            </a:r>
            <a:endParaRPr kumimoji="1" lang="ja-JP" altLang="en-US" dirty="0"/>
          </a:p>
        </p:txBody>
      </p:sp>
      <p:sp>
        <p:nvSpPr>
          <p:cNvPr id="3" name="コンテンツ プレースホルダー 2"/>
          <p:cNvSpPr>
            <a:spLocks noGrp="1"/>
          </p:cNvSpPr>
          <p:nvPr>
            <p:ph idx="1"/>
          </p:nvPr>
        </p:nvSpPr>
        <p:spPr>
          <a:xfrm>
            <a:off x="251520" y="1628800"/>
            <a:ext cx="8263830" cy="4351339"/>
          </a:xfrm>
        </p:spPr>
        <p:txBody>
          <a:bodyPr>
            <a:normAutofit fontScale="92500" lnSpcReduction="20000"/>
          </a:bodyPr>
          <a:lstStyle/>
          <a:p>
            <a:r>
              <a:rPr kumimoji="1" lang="ja-JP" altLang="en-US" smtClean="0"/>
              <a:t>各キーに色々な機能が割り当てられている</a:t>
            </a:r>
            <a:endParaRPr kumimoji="1" lang="en-US" altLang="ja-JP" smtClean="0"/>
          </a:p>
          <a:p>
            <a:pPr lvl="1"/>
            <a:r>
              <a:rPr lang="ja-JP" altLang="en-US" smtClean="0"/>
              <a:t>カーソルキー：視点回転</a:t>
            </a:r>
            <a:endParaRPr lang="en-US" altLang="ja-JP" smtClean="0"/>
          </a:p>
          <a:p>
            <a:pPr lvl="1"/>
            <a:r>
              <a:rPr kumimoji="1" lang="en-US" altLang="ja-JP" smtClean="0"/>
              <a:t>shift</a:t>
            </a:r>
            <a:r>
              <a:rPr kumimoji="1" lang="ja-JP" altLang="en-US" smtClean="0"/>
              <a:t>＋カーソル：視点移動</a:t>
            </a:r>
            <a:endParaRPr kumimoji="1" lang="en-US" altLang="ja-JP" smtClean="0"/>
          </a:p>
          <a:p>
            <a:pPr lvl="1"/>
            <a:r>
              <a:rPr lang="ja-JP" altLang="en-US" smtClean="0"/>
              <a:t>プラス</a:t>
            </a:r>
            <a:r>
              <a:rPr lang="en-US" altLang="ja-JP" smtClean="0"/>
              <a:t>/</a:t>
            </a:r>
            <a:r>
              <a:rPr lang="ja-JP" altLang="en-US" smtClean="0"/>
              <a:t>マイナス：ズーム</a:t>
            </a:r>
            <a:endParaRPr lang="en-US" altLang="ja-JP" smtClean="0"/>
          </a:p>
          <a:p>
            <a:pPr lvl="1"/>
            <a:r>
              <a:rPr kumimoji="1" lang="en-US" altLang="ja-JP" smtClean="0"/>
              <a:t>Esc</a:t>
            </a:r>
            <a:r>
              <a:rPr kumimoji="1" lang="ja-JP" altLang="en-US" smtClean="0"/>
              <a:t>：プログラム終了</a:t>
            </a:r>
            <a:endParaRPr kumimoji="1" lang="en-US" altLang="ja-JP" smtClean="0"/>
          </a:p>
          <a:p>
            <a:pPr lvl="1"/>
            <a:r>
              <a:rPr lang="en-US" altLang="ja-JP" smtClean="0"/>
              <a:t>D</a:t>
            </a:r>
            <a:r>
              <a:rPr lang="ja-JP" altLang="en-US" smtClean="0"/>
              <a:t>：ログ表示</a:t>
            </a:r>
            <a:endParaRPr kumimoji="1" lang="en-US" altLang="ja-JP" smtClean="0"/>
          </a:p>
          <a:p>
            <a:pPr lvl="1"/>
            <a:r>
              <a:rPr kumimoji="1" lang="en-US" altLang="ja-JP" smtClean="0"/>
              <a:t>H</a:t>
            </a:r>
            <a:r>
              <a:rPr kumimoji="1" lang="ja-JP" altLang="en-US" smtClean="0"/>
              <a:t>：モーション停止</a:t>
            </a:r>
            <a:endParaRPr kumimoji="1" lang="en-US" altLang="ja-JP" smtClean="0"/>
          </a:p>
          <a:p>
            <a:pPr lvl="1"/>
            <a:r>
              <a:rPr lang="en-US" altLang="ja-JP" smtClean="0"/>
              <a:t>Shift</a:t>
            </a:r>
            <a:r>
              <a:rPr lang="ja-JP" altLang="en-US" smtClean="0"/>
              <a:t>＋</a:t>
            </a:r>
            <a:r>
              <a:rPr lang="en-US" altLang="ja-JP" smtClean="0"/>
              <a:t>J</a:t>
            </a:r>
            <a:r>
              <a:rPr lang="ja-JP" altLang="en-US" smtClean="0"/>
              <a:t>：音量バー表示</a:t>
            </a:r>
            <a:endParaRPr lang="en-US" altLang="ja-JP" smtClean="0"/>
          </a:p>
          <a:p>
            <a:pPr lvl="1"/>
            <a:r>
              <a:rPr kumimoji="1" lang="en-US" altLang="ja-JP" smtClean="0"/>
              <a:t>B</a:t>
            </a:r>
            <a:r>
              <a:rPr kumimoji="1" lang="ja-JP" altLang="en-US" smtClean="0"/>
              <a:t>：ボーン表示</a:t>
            </a:r>
            <a:endParaRPr kumimoji="1" lang="en-US" altLang="ja-JP" smtClean="0"/>
          </a:p>
          <a:p>
            <a:pPr lvl="1"/>
            <a:r>
              <a:rPr lang="en-US" altLang="ja-JP" smtClean="0"/>
              <a:t>F</a:t>
            </a:r>
            <a:r>
              <a:rPr lang="ja-JP" altLang="en-US" smtClean="0"/>
              <a:t>：フルスクリーン表示</a:t>
            </a:r>
            <a:endParaRPr lang="en-US" altLang="ja-JP" smtClean="0"/>
          </a:p>
          <a:p>
            <a:pPr marL="342900" lvl="1" indent="0">
              <a:buNone/>
            </a:pPr>
            <a:r>
              <a:rPr kumimoji="1" lang="ja-JP" altLang="en-US" smtClean="0"/>
              <a:t>（詳細は</a:t>
            </a:r>
            <a:r>
              <a:rPr lang="en-US" altLang="ja-JP" smtClean="0"/>
              <a:t>README.txt</a:t>
            </a:r>
            <a:r>
              <a:rPr lang="ja-JP" altLang="en-US" smtClean="0"/>
              <a:t>参照</a:t>
            </a:r>
            <a:r>
              <a:rPr kumimoji="1" lang="ja-JP" altLang="en-US" smtClean="0"/>
              <a:t>）</a:t>
            </a:r>
            <a:endParaRPr kumimoji="1" lang="en-US" altLang="ja-JP" smtClean="0"/>
          </a:p>
          <a:p>
            <a:pPr marL="342900" lvl="1" indent="0">
              <a:buNone/>
            </a:pPr>
            <a:endParaRPr kumimoji="1" lang="en-US" altLang="ja-JP" smtClean="0"/>
          </a:p>
          <a:p>
            <a:pPr lvl="1"/>
            <a:endParaRPr kumimoji="1" lang="ja-JP" altLang="en-US" dirty="0"/>
          </a:p>
        </p:txBody>
      </p:sp>
      <p:pic>
        <p:nvPicPr>
          <p:cNvPr id="5" name="図 4"/>
          <p:cNvPicPr>
            <a:picLocks noChangeAspect="1"/>
          </p:cNvPicPr>
          <p:nvPr/>
        </p:nvPicPr>
        <p:blipFill>
          <a:blip r:embed="rId2"/>
          <a:stretch>
            <a:fillRect/>
          </a:stretch>
        </p:blipFill>
        <p:spPr>
          <a:xfrm>
            <a:off x="6876256" y="2204863"/>
            <a:ext cx="2155275" cy="2232249"/>
          </a:xfrm>
          <a:prstGeom prst="rect">
            <a:avLst/>
          </a:prstGeom>
        </p:spPr>
      </p:pic>
      <p:pic>
        <p:nvPicPr>
          <p:cNvPr id="6" name="図 5"/>
          <p:cNvPicPr>
            <a:picLocks noChangeAspect="1"/>
          </p:cNvPicPr>
          <p:nvPr/>
        </p:nvPicPr>
        <p:blipFill>
          <a:blip r:embed="rId3"/>
          <a:stretch>
            <a:fillRect/>
          </a:stretch>
        </p:blipFill>
        <p:spPr>
          <a:xfrm>
            <a:off x="4591412" y="2204864"/>
            <a:ext cx="2155275" cy="2232249"/>
          </a:xfrm>
          <a:prstGeom prst="rect">
            <a:avLst/>
          </a:prstGeom>
        </p:spPr>
      </p:pic>
      <p:pic>
        <p:nvPicPr>
          <p:cNvPr id="7" name="図 6"/>
          <p:cNvPicPr>
            <a:picLocks noChangeAspect="1"/>
          </p:cNvPicPr>
          <p:nvPr/>
        </p:nvPicPr>
        <p:blipFill>
          <a:blip r:embed="rId4"/>
          <a:stretch>
            <a:fillRect/>
          </a:stretch>
        </p:blipFill>
        <p:spPr>
          <a:xfrm>
            <a:off x="6876256" y="4557170"/>
            <a:ext cx="2155275" cy="2232250"/>
          </a:xfrm>
          <a:prstGeom prst="rect">
            <a:avLst/>
          </a:prstGeom>
        </p:spPr>
      </p:pic>
      <p:pic>
        <p:nvPicPr>
          <p:cNvPr id="8" name="図 7"/>
          <p:cNvPicPr>
            <a:picLocks noChangeAspect="1"/>
          </p:cNvPicPr>
          <p:nvPr/>
        </p:nvPicPr>
        <p:blipFill>
          <a:blip r:embed="rId5"/>
          <a:stretch>
            <a:fillRect/>
          </a:stretch>
        </p:blipFill>
        <p:spPr>
          <a:xfrm>
            <a:off x="4615265" y="4557170"/>
            <a:ext cx="2131422" cy="2207544"/>
          </a:xfrm>
          <a:prstGeom prst="rect">
            <a:avLst/>
          </a:prstGeom>
        </p:spPr>
      </p:pic>
      <p:sp>
        <p:nvSpPr>
          <p:cNvPr id="12" name="スライド番号プレースホルダー 11"/>
          <p:cNvSpPr>
            <a:spLocks noGrp="1"/>
          </p:cNvSpPr>
          <p:nvPr>
            <p:ph type="sldNum" sz="quarter" idx="12"/>
          </p:nvPr>
        </p:nvSpPr>
        <p:spPr/>
        <p:txBody>
          <a:bodyPr/>
          <a:lstStyle/>
          <a:p>
            <a:fld id="{D2D8002D-B5B0-4BAC-B1F6-782DDCCE6D9C}" type="slidenum">
              <a:rPr kumimoji="1" lang="ja-JP" altLang="en-US" smtClean="0"/>
              <a:t>44</a:t>
            </a:fld>
            <a:endParaRPr kumimoji="1" lang="ja-JP" altLang="en-US"/>
          </a:p>
        </p:txBody>
      </p:sp>
    </p:spTree>
    <p:extLst>
      <p:ext uri="{BB962C8B-B14F-4D97-AF65-F5344CB8AC3E}">
        <p14:creationId xmlns:p14="http://schemas.microsoft.com/office/powerpoint/2010/main" val="2768584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ログを表示してみよう</a:t>
            </a:r>
            <a:endParaRPr kumimoji="1" lang="ja-JP" altLang="en-US" dirty="0"/>
          </a:p>
        </p:txBody>
      </p:sp>
      <p:pic>
        <p:nvPicPr>
          <p:cNvPr id="5" name="コンテンツ プレースホルダー 4"/>
          <p:cNvPicPr>
            <a:picLocks noGrp="1" noChangeAspect="1"/>
          </p:cNvPicPr>
          <p:nvPr>
            <p:ph idx="1"/>
          </p:nvPr>
        </p:nvPicPr>
        <p:blipFill>
          <a:blip r:embed="rId2"/>
          <a:stretch>
            <a:fillRect/>
          </a:stretch>
        </p:blipFill>
        <p:spPr>
          <a:xfrm>
            <a:off x="628650" y="2179134"/>
            <a:ext cx="7886700" cy="4005450"/>
          </a:xfrm>
          <a:prstGeom prst="rect">
            <a:avLst/>
          </a:prstGeom>
        </p:spPr>
      </p:pic>
      <p:sp>
        <p:nvSpPr>
          <p:cNvPr id="7" name="テキスト ボックス 6"/>
          <p:cNvSpPr txBox="1"/>
          <p:nvPr/>
        </p:nvSpPr>
        <p:spPr>
          <a:xfrm>
            <a:off x="362472" y="5624152"/>
            <a:ext cx="2492990"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内部メッセージログ</a:t>
            </a:r>
          </a:p>
        </p:txBody>
      </p:sp>
      <p:sp>
        <p:nvSpPr>
          <p:cNvPr id="8" name="テキスト ボックス 7"/>
          <p:cNvSpPr txBox="1"/>
          <p:nvPr/>
        </p:nvSpPr>
        <p:spPr>
          <a:xfrm>
            <a:off x="5290215" y="2492896"/>
            <a:ext cx="2196435"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FST</a:t>
            </a: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の遷移の履歴</a:t>
            </a:r>
          </a:p>
        </p:txBody>
      </p:sp>
      <p:sp>
        <p:nvSpPr>
          <p:cNvPr id="9" name="テキスト ボックス 8"/>
          <p:cNvSpPr txBox="1"/>
          <p:nvPr/>
        </p:nvSpPr>
        <p:spPr>
          <a:xfrm>
            <a:off x="4975011" y="5624152"/>
            <a:ext cx="2965877"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FST</a:t>
            </a: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の遷移可能先の一覧</a:t>
            </a:r>
          </a:p>
        </p:txBody>
      </p:sp>
      <p:sp>
        <p:nvSpPr>
          <p:cNvPr id="10" name="テキスト ボックス 9"/>
          <p:cNvSpPr txBox="1"/>
          <p:nvPr/>
        </p:nvSpPr>
        <p:spPr>
          <a:xfrm>
            <a:off x="628650" y="1613963"/>
            <a:ext cx="7702173" cy="461665"/>
          </a:xfrm>
          <a:prstGeom prst="rect">
            <a:avLst/>
          </a:prstGeom>
          <a:noFill/>
        </p:spPr>
        <p:txBody>
          <a:bodyPr wrap="non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キーボードの  </a:t>
            </a:r>
            <a:r>
              <a:rPr lang="en-US" altLang="ja-JP" sz="2400" b="1" dirty="0" smtClean="0">
                <a:latin typeface="メイリオ" panose="020B0604030504040204" pitchFamily="50" charset="-128"/>
                <a:ea typeface="メイリオ" panose="020B0604030504040204" pitchFamily="50" charset="-128"/>
                <a:cs typeface="メイリオ" panose="020B0604030504040204" pitchFamily="50" charset="-128"/>
              </a:rPr>
              <a:t>D</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と </a:t>
            </a:r>
            <a:r>
              <a:rPr lang="en-US" altLang="ja-JP" sz="2400" b="1" dirty="0" err="1" smtClean="0">
                <a:latin typeface="メイリオ" panose="020B0604030504040204" pitchFamily="50" charset="-128"/>
                <a:ea typeface="メイリオ" panose="020B0604030504040204" pitchFamily="50" charset="-128"/>
                <a:cs typeface="メイリオ" panose="020B0604030504040204" pitchFamily="50" charset="-128"/>
              </a:rPr>
              <a:t>Shift+F</a:t>
            </a:r>
            <a:r>
              <a:rPr lang="en-US" altLang="ja-JP" sz="24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を押し、視点を変える。</a:t>
            </a:r>
            <a:endPar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362472" y="6212420"/>
            <a:ext cx="3913315" cy="338554"/>
          </a:xfrm>
          <a:prstGeom prst="rect">
            <a:avLst/>
          </a:prstGeom>
          <a:noFill/>
        </p:spPr>
        <p:txBody>
          <a:bodyPr wrap="none" rtlCol="0">
            <a:spAutoFit/>
          </a:bodyPr>
          <a:lstStyle/>
          <a:p>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Page Up, Page Down</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でスクロール可能</a:t>
            </a: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45</a:t>
            </a:fld>
            <a:endParaRPr kumimoji="1" lang="ja-JP" altLang="en-US"/>
          </a:p>
        </p:txBody>
      </p:sp>
    </p:spTree>
    <p:extLst>
      <p:ext uri="{BB962C8B-B14F-4D97-AF65-F5344CB8AC3E}">
        <p14:creationId xmlns:p14="http://schemas.microsoft.com/office/powerpoint/2010/main" val="3148527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dirty="0" smtClean="0"/>
              <a:t>2-3 FST</a:t>
            </a:r>
            <a:r>
              <a:rPr kumimoji="1" lang="ja-JP" altLang="en-US" dirty="0" smtClean="0"/>
              <a:t>を編集してみよう</a:t>
            </a:r>
            <a:endParaRPr kumimoji="1" lang="ja-JP" altLang="en-US" dirty="0"/>
          </a:p>
        </p:txBody>
      </p:sp>
      <p:sp>
        <p:nvSpPr>
          <p:cNvPr id="2" name="テキスト プレースホルダー 1"/>
          <p:cNvSpPr>
            <a:spLocks noGrp="1"/>
          </p:cNvSpPr>
          <p:nvPr>
            <p:ph type="body" idx="1"/>
          </p:nvPr>
        </p:nvSpPr>
        <p:spPr/>
        <p:txBody>
          <a:bodyPr/>
          <a:lstStyle/>
          <a:p>
            <a:r>
              <a:rPr kumimoji="1" lang="en-US" altLang="ja-JP" dirty="0" smtClean="0"/>
              <a:t>MMDAgent</a:t>
            </a:r>
            <a:r>
              <a:rPr kumimoji="1" lang="ja-JP" altLang="en-US" dirty="0" smtClean="0"/>
              <a:t>の対話の制御を行う</a:t>
            </a:r>
            <a:r>
              <a:rPr kumimoji="1" lang="en-US" altLang="ja-JP" dirty="0" smtClean="0"/>
              <a:t>FST</a:t>
            </a:r>
            <a:r>
              <a:rPr kumimoji="1" lang="ja-JP" altLang="en-US" dirty="0" smtClean="0"/>
              <a:t>スクリプトの編集方法を学びます</a:t>
            </a:r>
            <a:endParaRPr kumimoji="1" lang="ja-JP" altLang="en-US"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46</a:t>
            </a:fld>
            <a:endParaRPr kumimoji="1" lang="ja-JP" altLang="en-US"/>
          </a:p>
        </p:txBody>
      </p:sp>
    </p:spTree>
    <p:extLst>
      <p:ext uri="{BB962C8B-B14F-4D97-AF65-F5344CB8AC3E}">
        <p14:creationId xmlns:p14="http://schemas.microsoft.com/office/powerpoint/2010/main" val="1574069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FST</a:t>
            </a:r>
            <a:r>
              <a:rPr lang="ja-JP" altLang="en-US" smtClean="0"/>
              <a:t>の編集</a:t>
            </a:r>
            <a:endParaRPr lang="ja-JP" altLang="en-US" dirty="0"/>
          </a:p>
        </p:txBody>
      </p:sp>
      <p:sp>
        <p:nvSpPr>
          <p:cNvPr id="3" name="コンテンツ プレースホルダー 2"/>
          <p:cNvSpPr>
            <a:spLocks noGrp="1"/>
          </p:cNvSpPr>
          <p:nvPr>
            <p:ph idx="1"/>
          </p:nvPr>
        </p:nvSpPr>
        <p:spPr/>
        <p:txBody>
          <a:bodyPr/>
          <a:lstStyle/>
          <a:p>
            <a:r>
              <a:rPr lang="en-US" altLang="ja-JP" dirty="0" err="1" smtClean="0"/>
              <a:t>MMDAgent_Example.fst</a:t>
            </a:r>
            <a:r>
              <a:rPr lang="ja-JP" altLang="en-US" dirty="0" smtClean="0"/>
              <a:t>を編集する</a:t>
            </a:r>
            <a:endParaRPr lang="en-US" altLang="ja-JP" dirty="0" smtClean="0"/>
          </a:p>
          <a:p>
            <a:pPr lvl="1"/>
            <a:r>
              <a:rPr lang="en-US" altLang="ja-JP" dirty="0" smtClean="0"/>
              <a:t>MMDAgent_Example-1.7.zip</a:t>
            </a:r>
            <a:r>
              <a:rPr lang="ja-JP" altLang="en-US" dirty="0" smtClean="0"/>
              <a:t>を解凍</a:t>
            </a:r>
            <a:endParaRPr lang="en-US" altLang="ja-JP" dirty="0" smtClean="0"/>
          </a:p>
          <a:p>
            <a:pPr lvl="1"/>
            <a:r>
              <a:rPr lang="en-US" altLang="ja-JP" dirty="0" err="1" smtClean="0"/>
              <a:t>MMDAgent.fst</a:t>
            </a:r>
            <a:r>
              <a:rPr lang="ja-JP" altLang="en-US" dirty="0" smtClean="0"/>
              <a:t>をダブルクリックする</a:t>
            </a:r>
            <a:endParaRPr lang="en-US" altLang="ja-JP" dirty="0" smtClean="0"/>
          </a:p>
          <a:p>
            <a:pPr lvl="2"/>
            <a:r>
              <a:rPr lang="ja-JP" altLang="en-US" dirty="0" smtClean="0"/>
              <a:t>初回のみ、設定が必要</a:t>
            </a:r>
            <a:endParaRPr lang="en-US" altLang="ja-JP" dirty="0" smtClean="0"/>
          </a:p>
          <a:p>
            <a:pPr lvl="1"/>
            <a:r>
              <a:rPr lang="ja-JP" altLang="en-US" dirty="0" smtClean="0"/>
              <a:t>編集する</a:t>
            </a:r>
            <a:endParaRPr lang="en-US" altLang="ja-JP" dirty="0" smtClean="0"/>
          </a:p>
          <a:p>
            <a:pPr lvl="1"/>
            <a:r>
              <a:rPr lang="ja-JP" altLang="en-US" dirty="0" smtClean="0"/>
              <a:t>保存する</a:t>
            </a:r>
            <a:endParaRPr lang="en-US" altLang="ja-JP" dirty="0" smtClean="0"/>
          </a:p>
          <a:p>
            <a:pPr lvl="1"/>
            <a:r>
              <a:rPr lang="en-US" altLang="ja-JP" dirty="0" smtClean="0"/>
              <a:t>MMDAgent</a:t>
            </a:r>
            <a:r>
              <a:rPr lang="ja-JP" altLang="en-US" dirty="0" smtClean="0"/>
              <a:t>を閉じる</a:t>
            </a:r>
            <a:endParaRPr lang="en-US" altLang="ja-JP" dirty="0" smtClean="0"/>
          </a:p>
          <a:p>
            <a:pPr lvl="1"/>
            <a:r>
              <a:rPr lang="en-US" altLang="ja-JP" dirty="0" err="1" smtClean="0"/>
              <a:t>MMDAgent.mdf</a:t>
            </a:r>
            <a:r>
              <a:rPr lang="ja-JP" altLang="en-US" dirty="0" smtClean="0"/>
              <a:t>をダブルクリックする</a:t>
            </a:r>
            <a:endParaRPr lang="ja-JP" altLang="en-US" dirty="0"/>
          </a:p>
        </p:txBody>
      </p:sp>
      <p:sp>
        <p:nvSpPr>
          <p:cNvPr id="5" name="正方形/長方形 4"/>
          <p:cNvSpPr/>
          <p:nvPr/>
        </p:nvSpPr>
        <p:spPr>
          <a:xfrm>
            <a:off x="5796136" y="3284984"/>
            <a:ext cx="2952328" cy="82959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altLang="ja-JP" sz="2000" dirty="0" smtClean="0">
                <a:solidFill>
                  <a:srgbClr val="FF0000"/>
                </a:solidFill>
              </a:rPr>
              <a:t>.</a:t>
            </a:r>
            <a:r>
              <a:rPr lang="en-US" altLang="ja-JP" sz="2000" dirty="0" err="1" smtClean="0">
                <a:solidFill>
                  <a:srgbClr val="FF0000"/>
                </a:solidFill>
              </a:rPr>
              <a:t>fst</a:t>
            </a:r>
            <a:r>
              <a:rPr lang="en-US" altLang="ja-JP" sz="2000" dirty="0" smtClean="0">
                <a:solidFill>
                  <a:srgbClr val="FF0000"/>
                </a:solidFill>
              </a:rPr>
              <a:t>, .</a:t>
            </a:r>
            <a:r>
              <a:rPr lang="en-US" altLang="ja-JP" sz="2000" dirty="0" err="1" smtClean="0">
                <a:solidFill>
                  <a:srgbClr val="FF0000"/>
                </a:solidFill>
              </a:rPr>
              <a:t>mdf</a:t>
            </a:r>
            <a:r>
              <a:rPr lang="en-US" altLang="ja-JP" sz="2000" dirty="0" smtClean="0">
                <a:solidFill>
                  <a:srgbClr val="FF0000"/>
                </a:solidFill>
              </a:rPr>
              <a:t>, .</a:t>
            </a:r>
            <a:r>
              <a:rPr lang="en-US" altLang="ja-JP" sz="2000" dirty="0" err="1" smtClean="0">
                <a:solidFill>
                  <a:srgbClr val="FF0000"/>
                </a:solidFill>
              </a:rPr>
              <a:t>dic</a:t>
            </a:r>
            <a:r>
              <a:rPr lang="en-US" altLang="ja-JP" sz="2000" dirty="0" smtClean="0">
                <a:solidFill>
                  <a:srgbClr val="FF0000"/>
                </a:solidFill>
              </a:rPr>
              <a:t>, .</a:t>
            </a:r>
            <a:r>
              <a:rPr lang="en-US" altLang="ja-JP" sz="2000" dirty="0" err="1" smtClean="0">
                <a:solidFill>
                  <a:srgbClr val="FF0000"/>
                </a:solidFill>
              </a:rPr>
              <a:t>ojt</a:t>
            </a:r>
            <a:r>
              <a:rPr lang="ja-JP" altLang="en-US" sz="2000" dirty="0">
                <a:solidFill>
                  <a:srgbClr val="FF0000"/>
                </a:solidFill>
              </a:rPr>
              <a:t>等</a:t>
            </a:r>
            <a:r>
              <a:rPr lang="ja-JP" altLang="en-US" sz="2000" dirty="0" smtClean="0">
                <a:solidFill>
                  <a:srgbClr val="FF0000"/>
                </a:solidFill>
              </a:rPr>
              <a:t>は</a:t>
            </a:r>
            <a:endParaRPr lang="en-US" altLang="ja-JP" sz="2000" dirty="0">
              <a:solidFill>
                <a:srgbClr val="FF0000"/>
              </a:solidFill>
            </a:endParaRPr>
          </a:p>
          <a:p>
            <a:r>
              <a:rPr lang="en-US" altLang="ja-JP" sz="2000" dirty="0" smtClean="0">
                <a:solidFill>
                  <a:srgbClr val="FF0000"/>
                </a:solidFill>
              </a:rPr>
              <a:t>UTF-8</a:t>
            </a:r>
            <a:r>
              <a:rPr lang="ja-JP" altLang="en-US" sz="2000" dirty="0" smtClean="0">
                <a:solidFill>
                  <a:srgbClr val="FF0000"/>
                </a:solidFill>
              </a:rPr>
              <a:t>形式で保存のこと</a:t>
            </a:r>
            <a:endParaRPr kumimoji="1" lang="ja-JP" altLang="en-US" sz="2000" dirty="0" smtClean="0">
              <a:solidFill>
                <a:srgbClr val="FF0000"/>
              </a:solidFill>
            </a:endParaRPr>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47</a:t>
            </a:fld>
            <a:endParaRPr kumimoji="1" lang="ja-JP" altLang="en-US"/>
          </a:p>
        </p:txBody>
      </p:sp>
    </p:spTree>
    <p:extLst>
      <p:ext uri="{BB962C8B-B14F-4D97-AF65-F5344CB8AC3E}">
        <p14:creationId xmlns:p14="http://schemas.microsoft.com/office/powerpoint/2010/main" val="2006173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FST</a:t>
            </a:r>
            <a:r>
              <a:rPr kumimoji="1" lang="ja-JP" altLang="en-US" smtClean="0"/>
              <a:t>を開く設定</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2400" b="1" dirty="0" err="1" smtClean="0"/>
              <a:t>MMDAgent_Example.fst</a:t>
            </a:r>
            <a:r>
              <a:rPr lang="ja-JP" altLang="en-US" sz="2400" dirty="0" smtClean="0"/>
              <a:t>を</a:t>
            </a:r>
            <a:r>
              <a:rPr lang="en-US" altLang="ja-JP" sz="2400" dirty="0" smtClean="0"/>
              <a:t/>
            </a:r>
            <a:br>
              <a:rPr lang="en-US" altLang="ja-JP" sz="2400" dirty="0" smtClean="0"/>
            </a:br>
            <a:r>
              <a:rPr lang="ja-JP" altLang="en-US" sz="2400" dirty="0" smtClean="0"/>
              <a:t>ダブルクリック</a:t>
            </a:r>
            <a:endParaRPr lang="en-US" altLang="ja-JP" sz="2400" dirty="0" smtClean="0"/>
          </a:p>
          <a:p>
            <a:r>
              <a:rPr kumimoji="1" lang="ja-JP" altLang="en-US" sz="2400" dirty="0" smtClean="0"/>
              <a:t>「インストールされた</a:t>
            </a:r>
            <a:r>
              <a:rPr kumimoji="1" lang="en-US" altLang="ja-JP" sz="2400" dirty="0" smtClean="0"/>
              <a:t/>
            </a:r>
            <a:br>
              <a:rPr kumimoji="1" lang="en-US" altLang="ja-JP" sz="2400" dirty="0" smtClean="0"/>
            </a:br>
            <a:r>
              <a:rPr kumimoji="1" lang="ja-JP" altLang="en-US" sz="2400" dirty="0" smtClean="0"/>
              <a:t>プログラムの一覧から</a:t>
            </a:r>
            <a:r>
              <a:rPr kumimoji="1" lang="en-US" altLang="ja-JP" sz="2400" dirty="0" smtClean="0"/>
              <a:t/>
            </a:r>
            <a:br>
              <a:rPr kumimoji="1" lang="en-US" altLang="ja-JP" sz="2400" dirty="0" smtClean="0"/>
            </a:br>
            <a:r>
              <a:rPr kumimoji="1" lang="ja-JP" altLang="en-US" sz="2400" dirty="0" smtClean="0"/>
              <a:t>プログラム」を選択</a:t>
            </a:r>
            <a:endParaRPr kumimoji="1" lang="en-US" altLang="ja-JP" sz="2400" dirty="0" smtClean="0"/>
          </a:p>
          <a:p>
            <a:r>
              <a:rPr lang="ja-JP" altLang="en-US" sz="2400" dirty="0" smtClean="0"/>
              <a:t>「</a:t>
            </a:r>
            <a:r>
              <a:rPr lang="en-US" altLang="ja-JP" sz="2400" dirty="0" smtClean="0"/>
              <a:t>OK</a:t>
            </a:r>
            <a:r>
              <a:rPr lang="ja-JP" altLang="en-US" sz="2400" dirty="0" smtClean="0"/>
              <a:t>」をクリック</a:t>
            </a:r>
            <a:endParaRPr lang="en-US" altLang="ja-JP" sz="2400" dirty="0" smtClean="0"/>
          </a:p>
          <a:p>
            <a:r>
              <a:rPr lang="ja-JP" altLang="en-US" sz="2400" dirty="0" smtClean="0"/>
              <a:t>「メモ帳」をクリック</a:t>
            </a:r>
            <a:endParaRPr lang="en-US" altLang="ja-JP" sz="2400" dirty="0" smtClean="0"/>
          </a:p>
          <a:p>
            <a:r>
              <a:rPr kumimoji="1" lang="ja-JP" altLang="en-US" sz="2400" dirty="0" smtClean="0"/>
              <a:t>「</a:t>
            </a:r>
            <a:r>
              <a:rPr kumimoji="1" lang="en-US" altLang="ja-JP" sz="2400" dirty="0" smtClean="0"/>
              <a:t>OK</a:t>
            </a:r>
            <a:r>
              <a:rPr kumimoji="1" lang="ja-JP" altLang="en-US" sz="2400" dirty="0" smtClean="0"/>
              <a:t>」をクリック</a:t>
            </a:r>
            <a:endParaRPr kumimoji="1" lang="en-US" altLang="ja-JP" sz="2400" dirty="0" smtClean="0"/>
          </a:p>
          <a:p>
            <a:endParaRPr kumimoji="1" lang="ja-JP" altLang="en-US" sz="2400" dirty="0"/>
          </a:p>
        </p:txBody>
      </p:sp>
      <p:pic>
        <p:nvPicPr>
          <p:cNvPr id="7" name="図 6"/>
          <p:cNvPicPr>
            <a:picLocks noChangeAspect="1"/>
          </p:cNvPicPr>
          <p:nvPr/>
        </p:nvPicPr>
        <p:blipFill>
          <a:blip r:embed="rId2"/>
          <a:stretch>
            <a:fillRect/>
          </a:stretch>
        </p:blipFill>
        <p:spPr>
          <a:xfrm>
            <a:off x="5294354" y="1142838"/>
            <a:ext cx="3733289" cy="1903681"/>
          </a:xfrm>
          <a:prstGeom prst="rect">
            <a:avLst/>
          </a:prstGeom>
        </p:spPr>
      </p:pic>
      <p:pic>
        <p:nvPicPr>
          <p:cNvPr id="8" name="図 7"/>
          <p:cNvPicPr>
            <a:picLocks noChangeAspect="1"/>
          </p:cNvPicPr>
          <p:nvPr/>
        </p:nvPicPr>
        <p:blipFill>
          <a:blip r:embed="rId3"/>
          <a:stretch>
            <a:fillRect/>
          </a:stretch>
        </p:blipFill>
        <p:spPr>
          <a:xfrm>
            <a:off x="4315075" y="3235678"/>
            <a:ext cx="4712568" cy="3120674"/>
          </a:xfrm>
          <a:prstGeom prst="rect">
            <a:avLst/>
          </a:prstGeom>
        </p:spPr>
      </p:pic>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48</a:t>
            </a:fld>
            <a:endParaRPr kumimoji="1" lang="ja-JP" altLang="en-US"/>
          </a:p>
        </p:txBody>
      </p:sp>
    </p:spTree>
    <p:extLst>
      <p:ext uri="{BB962C8B-B14F-4D97-AF65-F5344CB8AC3E}">
        <p14:creationId xmlns:p14="http://schemas.microsoft.com/office/powerpoint/2010/main" val="267531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FST</a:t>
            </a:r>
            <a:r>
              <a:rPr lang="ja-JP" altLang="en-US" smtClean="0"/>
              <a:t>を改変してみる</a:t>
            </a:r>
            <a:endParaRPr lang="ja-JP" altLang="en-US" dirty="0"/>
          </a:p>
        </p:txBody>
      </p:sp>
      <p:sp>
        <p:nvSpPr>
          <p:cNvPr id="7" name="コンテンツ プレースホルダー 6"/>
          <p:cNvSpPr>
            <a:spLocks noGrp="1"/>
          </p:cNvSpPr>
          <p:nvPr>
            <p:ph idx="1"/>
          </p:nvPr>
        </p:nvSpPr>
        <p:spPr>
          <a:xfrm>
            <a:off x="628650" y="3280242"/>
            <a:ext cx="7886700" cy="2952328"/>
          </a:xfrm>
        </p:spPr>
        <p:txBody>
          <a:bodyPr>
            <a:normAutofit fontScale="77500" lnSpcReduction="20000"/>
          </a:bodyPr>
          <a:lstStyle/>
          <a:p>
            <a:r>
              <a:rPr lang="ja-JP" altLang="en-US" dirty="0" smtClean="0"/>
              <a:t>この例では</a:t>
            </a:r>
            <a:endParaRPr lang="en-US" altLang="ja-JP" dirty="0" smtClean="0"/>
          </a:p>
          <a:p>
            <a:pPr lvl="1"/>
            <a:r>
              <a:rPr lang="ja-JP" altLang="en-US" dirty="0" smtClean="0"/>
              <a:t>音声認識終了（</a:t>
            </a:r>
            <a:r>
              <a:rPr lang="en-US" altLang="ja-JP" dirty="0" smtClean="0"/>
              <a:t>RECOG_EVENT_STOP</a:t>
            </a:r>
            <a:r>
              <a:rPr lang="ja-JP" altLang="en-US" dirty="0" smtClean="0"/>
              <a:t>）</a:t>
            </a:r>
            <a:endParaRPr lang="en-US" altLang="ja-JP" dirty="0" smtClean="0"/>
          </a:p>
          <a:p>
            <a:pPr lvl="2"/>
            <a:r>
              <a:rPr lang="ja-JP" altLang="en-US" dirty="0" smtClean="0"/>
              <a:t>「バイバイ」「さようなら」「さよなら」との認識</a:t>
            </a:r>
            <a:endParaRPr lang="en-US" altLang="ja-JP" dirty="0" smtClean="0"/>
          </a:p>
          <a:p>
            <a:pPr lvl="1"/>
            <a:r>
              <a:rPr lang="ja-JP" altLang="en-US" dirty="0" smtClean="0"/>
              <a:t>音声合成出力（</a:t>
            </a:r>
            <a:r>
              <a:rPr lang="en-US" altLang="ja-JP" dirty="0" smtClean="0"/>
              <a:t>SYNTH_START</a:t>
            </a:r>
            <a:r>
              <a:rPr lang="ja-JP" altLang="en-US" dirty="0" smtClean="0"/>
              <a:t>）</a:t>
            </a:r>
            <a:endParaRPr lang="en-US" altLang="ja-JP" dirty="0" smtClean="0"/>
          </a:p>
          <a:p>
            <a:pPr lvl="2"/>
            <a:r>
              <a:rPr lang="ja-JP" altLang="en-US" dirty="0" smtClean="0"/>
              <a:t>「さようなら」と音声合成</a:t>
            </a:r>
            <a:endParaRPr lang="en-US" altLang="ja-JP" dirty="0" smtClean="0"/>
          </a:p>
          <a:p>
            <a:pPr lvl="1"/>
            <a:r>
              <a:rPr lang="ja-JP" altLang="en-US" dirty="0" smtClean="0"/>
              <a:t>手を振るモーション（</a:t>
            </a:r>
            <a:r>
              <a:rPr lang="en-US" altLang="ja-JP" dirty="0" smtClean="0"/>
              <a:t>MOTION_ADD</a:t>
            </a:r>
            <a:r>
              <a:rPr lang="ja-JP" altLang="en-US" dirty="0" smtClean="0"/>
              <a:t>）</a:t>
            </a:r>
            <a:endParaRPr lang="en-US" altLang="ja-JP" dirty="0" smtClean="0"/>
          </a:p>
          <a:p>
            <a:pPr lvl="1"/>
            <a:r>
              <a:rPr lang="ja-JP" altLang="en-US" dirty="0" smtClean="0"/>
              <a:t>音声合成終了待ち（</a:t>
            </a:r>
            <a:r>
              <a:rPr lang="en-US" altLang="ja-JP" dirty="0" smtClean="0"/>
              <a:t>SYNTH_EVENT_STOP</a:t>
            </a:r>
            <a:r>
              <a:rPr lang="ja-JP" altLang="en-US" dirty="0" smtClean="0"/>
              <a:t>）</a:t>
            </a:r>
            <a:endParaRPr lang="en-US" altLang="ja-JP" dirty="0" smtClean="0"/>
          </a:p>
          <a:p>
            <a:r>
              <a:rPr lang="ja-JP" altLang="en-US" dirty="0" smtClean="0"/>
              <a:t>「バイバイ」のとき「バイバイ」と答えるように変えよう</a:t>
            </a:r>
            <a:endParaRPr lang="en-US" altLang="ja-JP" dirty="0"/>
          </a:p>
        </p:txBody>
      </p:sp>
      <p:sp>
        <p:nvSpPr>
          <p:cNvPr id="6" name="コンテンツ プレースホルダー 2"/>
          <p:cNvSpPr txBox="1">
            <a:spLocks/>
          </p:cNvSpPr>
          <p:nvPr/>
        </p:nvSpPr>
        <p:spPr>
          <a:xfrm>
            <a:off x="656114" y="3850930"/>
            <a:ext cx="8357510" cy="3007070"/>
          </a:xfrm>
          <a:prstGeom prst="rect">
            <a:avLst/>
          </a:prstGeom>
        </p:spPr>
        <p:txBody>
          <a:bodyPr vert="horz" lIns="91440" tIns="45720" rIns="91440" bIns="45720" rtlCol="0">
            <a:normAutofit/>
          </a:bodyPr>
          <a:lstStyle>
            <a:lvl1pPr marL="358775" indent="-358775" algn="l" defTabSz="685800" rtl="0" eaLnBrk="1" latinLnBrk="0" hangingPunct="1">
              <a:lnSpc>
                <a:spcPct val="120000"/>
              </a:lnSpc>
              <a:spcBef>
                <a:spcPts val="750"/>
              </a:spcBef>
              <a:buClr>
                <a:schemeClr val="accent5"/>
              </a:buClr>
              <a:buSzPct val="70000"/>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715963" indent="-373063" algn="l" defTabSz="685800" rtl="0" eaLnBrk="1" latinLnBrk="0" hangingPunct="1">
              <a:lnSpc>
                <a:spcPct val="120000"/>
              </a:lnSpc>
              <a:spcBef>
                <a:spcPts val="375"/>
              </a:spcBef>
              <a:buClr>
                <a:schemeClr val="accent5"/>
              </a:buClr>
              <a:buSzPct val="70000"/>
              <a:buFont typeface="Wingdings" panose="05000000000000000000" pitchFamily="2" charset="2"/>
              <a:buChar char="p"/>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982663" indent="-296863" algn="l" defTabSz="685800" rtl="0" eaLnBrk="1" latinLnBrk="0" hangingPunct="1">
              <a:lnSpc>
                <a:spcPct val="120000"/>
              </a:lnSpc>
              <a:spcBef>
                <a:spcPts val="375"/>
              </a:spcBef>
              <a:buClr>
                <a:schemeClr val="accent5"/>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57300" indent="-228600" algn="l" defTabSz="685800" rtl="0" eaLnBrk="1" latinLnBrk="0" hangingPunct="1">
              <a:lnSpc>
                <a:spcPct val="120000"/>
              </a:lnSpc>
              <a:spcBef>
                <a:spcPts val="375"/>
              </a:spcBef>
              <a:buClr>
                <a:schemeClr val="accent5"/>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714500" indent="-342900" algn="l" defTabSz="685800" rtl="0" eaLnBrk="1" latinLnBrk="0" hangingPunct="1">
              <a:lnSpc>
                <a:spcPct val="120000"/>
              </a:lnSpc>
              <a:spcBef>
                <a:spcPts val="375"/>
              </a:spcBef>
              <a:buClr>
                <a:schemeClr val="accent5"/>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lvl="2">
              <a:buClr>
                <a:schemeClr val="accent3">
                  <a:lumMod val="75000"/>
                </a:schemeClr>
              </a:buClr>
            </a:pPr>
            <a:endParaRPr lang="en-US" altLang="ja-JP" dirty="0" smtClean="0"/>
          </a:p>
        </p:txBody>
      </p:sp>
      <p:sp>
        <p:nvSpPr>
          <p:cNvPr id="8" name="正方形/長方形 7"/>
          <p:cNvSpPr/>
          <p:nvPr/>
        </p:nvSpPr>
        <p:spPr>
          <a:xfrm>
            <a:off x="251520" y="1384202"/>
            <a:ext cx="8640960" cy="1784150"/>
          </a:xfrm>
          <a:prstGeom prst="rect">
            <a:avLst/>
          </a:prstGeom>
          <a:solidFill>
            <a:schemeClr val="bg1">
              <a:lumMod val="95000"/>
            </a:schemeClr>
          </a:solidFill>
          <a:ln w="12700">
            <a:noFill/>
          </a:ln>
        </p:spPr>
        <p:style>
          <a:lnRef idx="2">
            <a:schemeClr val="dk1"/>
          </a:lnRef>
          <a:fillRef idx="1">
            <a:schemeClr val="lt1"/>
          </a:fillRef>
          <a:effectRef idx="0">
            <a:schemeClr val="dk1"/>
          </a:effectRef>
          <a:fontRef idx="minor">
            <a:schemeClr val="dk1"/>
          </a:fontRef>
        </p:style>
        <p:txBody>
          <a:bodyPr rtlCol="0" anchor="ctr"/>
          <a:lstStyle/>
          <a:p>
            <a:r>
              <a:rPr kumimoji="1" lang="en-US" altLang="ja-JP" b="1" i="1" dirty="0" err="1" smtClean="0">
                <a:solidFill>
                  <a:schemeClr val="accent2"/>
                </a:solidFill>
              </a:rPr>
              <a:t>MMDAgent.fst</a:t>
            </a:r>
            <a:endParaRPr kumimoji="1" lang="en-US" altLang="ja-JP" b="1" i="1" dirty="0" smtClean="0">
              <a:solidFill>
                <a:schemeClr val="accent2"/>
              </a:solidFill>
            </a:endParaRPr>
          </a:p>
          <a:p>
            <a:r>
              <a:rPr kumimoji="1" lang="en-US" altLang="ja-JP" dirty="0" smtClean="0"/>
              <a:t># 0091-0100 Bye</a:t>
            </a:r>
          </a:p>
          <a:p>
            <a:r>
              <a:rPr lang="en-US" altLang="ja-JP" dirty="0" smtClean="0"/>
              <a:t>1   91  RECOG_EVENT_STOP|</a:t>
            </a:r>
            <a:r>
              <a:rPr lang="ja-JP" altLang="en-US" dirty="0" smtClean="0"/>
              <a:t>バイバイ </a:t>
            </a:r>
            <a:r>
              <a:rPr lang="en-US" altLang="ja-JP" dirty="0" smtClean="0"/>
              <a:t>	</a:t>
            </a:r>
            <a:r>
              <a:rPr lang="en-US" altLang="ja-JP" dirty="0" err="1" smtClean="0"/>
              <a:t>SYNTH_START|mei|mei_voice_normal</a:t>
            </a:r>
            <a:r>
              <a:rPr lang="en-US" altLang="ja-JP" dirty="0" smtClean="0"/>
              <a:t>|</a:t>
            </a:r>
            <a:r>
              <a:rPr lang="ja-JP" altLang="en-US" dirty="0" smtClean="0"/>
              <a:t>さようなら。</a:t>
            </a:r>
            <a:endParaRPr lang="en-US" altLang="ja-JP" dirty="0" smtClean="0"/>
          </a:p>
          <a:p>
            <a:r>
              <a:rPr lang="en-US" altLang="ja-JP" dirty="0"/>
              <a:t>1   91  RECOG_EVENT_STOP</a:t>
            </a:r>
            <a:r>
              <a:rPr lang="en-US" altLang="ja-JP" dirty="0" smtClean="0"/>
              <a:t>|</a:t>
            </a:r>
            <a:r>
              <a:rPr lang="ja-JP" altLang="en-US" dirty="0" smtClean="0"/>
              <a:t>さようなら</a:t>
            </a:r>
            <a:r>
              <a:rPr lang="en-US" altLang="ja-JP" dirty="0" smtClean="0"/>
              <a:t>	</a:t>
            </a:r>
            <a:r>
              <a:rPr lang="en-US" altLang="ja-JP" dirty="0" err="1" smtClean="0"/>
              <a:t>SYNTH_START|mei|mei_voice_normal</a:t>
            </a:r>
            <a:r>
              <a:rPr lang="en-US" altLang="ja-JP" dirty="0"/>
              <a:t>|</a:t>
            </a:r>
            <a:r>
              <a:rPr lang="ja-JP" altLang="en-US" dirty="0" smtClean="0"/>
              <a:t>さようなら</a:t>
            </a:r>
            <a:r>
              <a:rPr lang="ja-JP" altLang="en-US" dirty="0"/>
              <a:t>。</a:t>
            </a:r>
            <a:endParaRPr lang="en-US" altLang="ja-JP" dirty="0"/>
          </a:p>
          <a:p>
            <a:r>
              <a:rPr lang="en-US" altLang="ja-JP" dirty="0" smtClean="0"/>
              <a:t>91 92  &lt;eps&gt;</a:t>
            </a:r>
            <a:r>
              <a:rPr lang="ja-JP" altLang="en-US" dirty="0" smtClean="0"/>
              <a:t>      </a:t>
            </a:r>
            <a:r>
              <a:rPr lang="en-US" altLang="ja-JP" dirty="0" err="1" smtClean="0"/>
              <a:t>MOTION_ADD|mei|action|Motion</a:t>
            </a:r>
            <a:r>
              <a:rPr lang="en-US" altLang="ja-JP" dirty="0" smtClean="0"/>
              <a:t>\</a:t>
            </a:r>
            <a:r>
              <a:rPr lang="en-US" altLang="ja-JP" dirty="0" err="1" smtClean="0"/>
              <a:t>mei_bye.vmd|PART|ONCE</a:t>
            </a:r>
            <a:endParaRPr lang="en-US" altLang="ja-JP" dirty="0"/>
          </a:p>
          <a:p>
            <a:pPr marL="342900" indent="-342900">
              <a:buAutoNum type="arabicPlain" startAt="92"/>
            </a:pPr>
            <a:r>
              <a:rPr lang="en-US" altLang="ja-JP" dirty="0" smtClean="0"/>
              <a:t>2   </a:t>
            </a:r>
            <a:r>
              <a:rPr lang="en-US" altLang="ja-JP" dirty="0" err="1" smtClean="0"/>
              <a:t>SYNTH_EVENT_STOP|mei</a:t>
            </a:r>
            <a:r>
              <a:rPr lang="ja-JP" altLang="en-US" dirty="0" smtClean="0"/>
              <a:t>  </a:t>
            </a:r>
            <a:r>
              <a:rPr lang="en-US" altLang="ja-JP" dirty="0" smtClean="0"/>
              <a:t> 	&lt;eps&gt;</a:t>
            </a:r>
            <a:endParaRPr kumimoji="1" lang="ja-JP" altLang="en-US" dirty="0" smtClean="0"/>
          </a:p>
        </p:txBody>
      </p:sp>
      <p:sp>
        <p:nvSpPr>
          <p:cNvPr id="13" name="スライド番号プレースホルダー 12"/>
          <p:cNvSpPr>
            <a:spLocks noGrp="1"/>
          </p:cNvSpPr>
          <p:nvPr>
            <p:ph type="sldNum" sz="quarter" idx="12"/>
          </p:nvPr>
        </p:nvSpPr>
        <p:spPr/>
        <p:txBody>
          <a:bodyPr/>
          <a:lstStyle/>
          <a:p>
            <a:fld id="{D2D8002D-B5B0-4BAC-B1F6-782DDCCE6D9C}" type="slidenum">
              <a:rPr kumimoji="1" lang="ja-JP" altLang="en-US" smtClean="0"/>
              <a:t>49</a:t>
            </a:fld>
            <a:endParaRPr kumimoji="1" lang="ja-JP" altLang="en-US"/>
          </a:p>
        </p:txBody>
      </p:sp>
    </p:spTree>
    <p:extLst>
      <p:ext uri="{BB962C8B-B14F-4D97-AF65-F5344CB8AC3E}">
        <p14:creationId xmlns:p14="http://schemas.microsoft.com/office/powerpoint/2010/main" val="1758606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音声対話システム</a:t>
            </a:r>
            <a:endParaRPr lang="ja-JP" altLang="en-US" dirty="0"/>
          </a:p>
        </p:txBody>
      </p:sp>
      <p:sp>
        <p:nvSpPr>
          <p:cNvPr id="3" name="コンテンツ プレースホルダー 2"/>
          <p:cNvSpPr>
            <a:spLocks noGrp="1"/>
          </p:cNvSpPr>
          <p:nvPr>
            <p:ph idx="1"/>
          </p:nvPr>
        </p:nvSpPr>
        <p:spPr/>
        <p:txBody>
          <a:bodyPr/>
          <a:lstStyle/>
          <a:p>
            <a:r>
              <a:rPr lang="ja-JP" altLang="en-US" dirty="0" smtClean="0"/>
              <a:t>音声言語を用いた自然なインタフェース</a:t>
            </a:r>
            <a:endParaRPr lang="en-US" altLang="ja-JP" dirty="0" smtClean="0"/>
          </a:p>
          <a:p>
            <a:r>
              <a:rPr lang="ja-JP" altLang="en-US" dirty="0" smtClean="0"/>
              <a:t>「話す機械」の実現</a:t>
            </a:r>
            <a:endParaRPr lang="en-US" altLang="ja-JP" dirty="0" smtClean="0"/>
          </a:p>
          <a:p>
            <a:r>
              <a:rPr lang="ja-JP" altLang="en-US" dirty="0" smtClean="0"/>
              <a:t>近年の音声認識・音声合成の発達が後押し</a:t>
            </a:r>
          </a:p>
          <a:p>
            <a:endParaRPr lang="en-US" altLang="ja-JP" dirty="0" smtClean="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911" y="4978984"/>
            <a:ext cx="1357882" cy="1580040"/>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892" y="3572017"/>
            <a:ext cx="1074757" cy="1092493"/>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180" y="5353191"/>
            <a:ext cx="760228" cy="1264477"/>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113" y="5384355"/>
            <a:ext cx="787109" cy="783890"/>
          </a:xfrm>
          <a:prstGeom prst="rect">
            <a:avLst/>
          </a:prstGeom>
        </p:spPr>
      </p:pic>
      <p:pic>
        <p:nvPicPr>
          <p:cNvPr id="11" name="図 10"/>
          <p:cNvPicPr>
            <a:picLocks noChangeAspect="1"/>
          </p:cNvPicPr>
          <p:nvPr/>
        </p:nvPicPr>
        <p:blipFill>
          <a:blip r:embed="rId6"/>
          <a:stretch>
            <a:fillRect/>
          </a:stretch>
        </p:blipFill>
        <p:spPr>
          <a:xfrm>
            <a:off x="5575162" y="5359909"/>
            <a:ext cx="1390223" cy="1334283"/>
          </a:xfrm>
          <a:prstGeom prst="rect">
            <a:avLst/>
          </a:prstGeom>
        </p:spPr>
      </p:pic>
      <p:pic>
        <p:nvPicPr>
          <p:cNvPr id="12" name="Picture 2" descr="http://sega.jp/dc/990401/9904011_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7109" y="5447719"/>
            <a:ext cx="1076756" cy="7178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mazon echo」の画像検索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5191" y="3581454"/>
            <a:ext cx="2751225" cy="15838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pper」の画像検索結果"/>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0959" y="3581454"/>
            <a:ext cx="2111751" cy="1583813"/>
          </a:xfrm>
          <a:prstGeom prst="rect">
            <a:avLst/>
          </a:prstGeom>
          <a:noFill/>
          <a:extLst>
            <a:ext uri="{909E8E84-426E-40DD-AFC4-6F175D3DCCD1}">
              <a14:hiddenFill xmlns:a14="http://schemas.microsoft.com/office/drawing/2010/main">
                <a:solidFill>
                  <a:srgbClr val="FFFFFF"/>
                </a:solidFill>
              </a14:hiddenFill>
            </a:ext>
          </a:extLst>
        </p:spPr>
      </p:pic>
      <p:sp>
        <p:nvSpPr>
          <p:cNvPr id="19" name="スライド番号プレースホルダー 18"/>
          <p:cNvSpPr>
            <a:spLocks noGrp="1"/>
          </p:cNvSpPr>
          <p:nvPr>
            <p:ph type="sldNum" sz="quarter" idx="12"/>
          </p:nvPr>
        </p:nvSpPr>
        <p:spPr/>
        <p:txBody>
          <a:bodyPr/>
          <a:lstStyle/>
          <a:p>
            <a:fld id="{D2D8002D-B5B0-4BAC-B1F6-782DDCCE6D9C}" type="slidenum">
              <a:rPr kumimoji="1" lang="ja-JP" altLang="en-US" smtClean="0"/>
              <a:t>5</a:t>
            </a:fld>
            <a:endParaRPr kumimoji="1" lang="ja-JP" altLang="en-US"/>
          </a:p>
        </p:txBody>
      </p:sp>
    </p:spTree>
    <p:extLst>
      <p:ext uri="{BB962C8B-B14F-4D97-AF65-F5344CB8AC3E}">
        <p14:creationId xmlns:p14="http://schemas.microsoft.com/office/powerpoint/2010/main" val="1079968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対話スクリプト</a:t>
            </a:r>
            <a:r>
              <a:rPr kumimoji="1" lang="en-US" altLang="ja-JP" dirty="0" smtClean="0"/>
              <a:t>(FST)</a:t>
            </a:r>
            <a:r>
              <a:rPr kumimoji="1" lang="ja-JP" altLang="en-US" dirty="0" smtClean="0"/>
              <a:t>の例</a:t>
            </a:r>
            <a:endParaRPr kumimoji="1" lang="ja-JP" altLang="en-US" dirty="0"/>
          </a:p>
        </p:txBody>
      </p:sp>
      <p:sp>
        <p:nvSpPr>
          <p:cNvPr id="3" name="コンテンツ プレースホルダー 2"/>
          <p:cNvSpPr>
            <a:spLocks noGrp="1"/>
          </p:cNvSpPr>
          <p:nvPr>
            <p:ph idx="1"/>
          </p:nvPr>
        </p:nvSpPr>
        <p:spPr>
          <a:xfrm>
            <a:off x="628650" y="1536502"/>
            <a:ext cx="7886700" cy="1564937"/>
          </a:xfrm>
        </p:spPr>
        <p:txBody>
          <a:bodyPr>
            <a:normAutofit lnSpcReduction="10000"/>
          </a:bodyPr>
          <a:lstStyle/>
          <a:p>
            <a:r>
              <a:rPr lang="ja-JP" altLang="en-US" dirty="0" smtClean="0"/>
              <a:t>有限状態遷移</a:t>
            </a:r>
            <a:r>
              <a:rPr lang="en-US" altLang="ja-JP" dirty="0" smtClean="0"/>
              <a:t>(FST)</a:t>
            </a:r>
            <a:r>
              <a:rPr lang="ja-JP" altLang="en-US" dirty="0" smtClean="0"/>
              <a:t>で対話スクリプトを記述</a:t>
            </a:r>
            <a:endParaRPr kumimoji="1" lang="en-US" altLang="ja-JP" dirty="0" smtClean="0"/>
          </a:p>
          <a:p>
            <a:pPr lvl="1"/>
            <a:r>
              <a:rPr kumimoji="1" lang="ja-JP" altLang="en-US" dirty="0" smtClean="0"/>
              <a:t>状態番号、次状態番号、条件、出力の４つ組の列</a:t>
            </a:r>
            <a:endParaRPr kumimoji="1" lang="en-US" altLang="ja-JP" dirty="0" smtClean="0"/>
          </a:p>
          <a:p>
            <a:pPr lvl="1"/>
            <a:r>
              <a:rPr lang="ja-JP" altLang="en-US" b="1" dirty="0" smtClean="0">
                <a:solidFill>
                  <a:schemeClr val="accent2"/>
                </a:solidFill>
              </a:rPr>
              <a:t>イベント</a:t>
            </a:r>
            <a:r>
              <a:rPr lang="ja-JP" altLang="en-US" dirty="0" smtClean="0"/>
              <a:t>と</a:t>
            </a:r>
            <a:r>
              <a:rPr lang="ja-JP" altLang="en-US" b="1" dirty="0" smtClean="0">
                <a:solidFill>
                  <a:schemeClr val="accent5"/>
                </a:solidFill>
              </a:rPr>
              <a:t>コマンド</a:t>
            </a:r>
            <a:r>
              <a:rPr lang="ja-JP" altLang="en-US" dirty="0" smtClean="0"/>
              <a:t>に応じた制御</a:t>
            </a:r>
            <a:endParaRPr kumimoji="1" lang="ja-JP" altLang="en-US" dirty="0"/>
          </a:p>
        </p:txBody>
      </p:sp>
      <p:sp>
        <p:nvSpPr>
          <p:cNvPr id="4" name="テキスト ボックス 3"/>
          <p:cNvSpPr txBox="1"/>
          <p:nvPr/>
        </p:nvSpPr>
        <p:spPr>
          <a:xfrm>
            <a:off x="306018" y="3190942"/>
            <a:ext cx="8531964" cy="1631216"/>
          </a:xfrm>
          <a:prstGeom prst="rect">
            <a:avLst/>
          </a:prstGeom>
          <a:solidFill>
            <a:schemeClr val="bg1">
              <a:lumMod val="95000"/>
            </a:schemeClr>
          </a:solidFill>
        </p:spPr>
        <p:txBody>
          <a:bodyPr wrap="square" rtlCol="0">
            <a:spAutoFit/>
          </a:bodyPr>
          <a:lstStyle/>
          <a:p>
            <a:r>
              <a:rPr lang="en-US" altLang="ja-JP" sz="2000" dirty="0">
                <a:latin typeface="Consolas" panose="020B0609020204030204" pitchFamily="49" charset="0"/>
                <a:ea typeface="ＭＳ ゴシック" panose="020B0609070205080204" pitchFamily="49" charset="-128"/>
                <a:cs typeface="Consolas" panose="020B0609020204030204" pitchFamily="49" charset="0"/>
              </a:rPr>
              <a:t> 1 10 </a:t>
            </a:r>
            <a:r>
              <a:rPr lang="en-US" altLang="ja-JP" sz="2000" b="1" dirty="0">
                <a:solidFill>
                  <a:schemeClr val="accent2"/>
                </a:solidFill>
                <a:latin typeface="Consolas" panose="020B0609020204030204" pitchFamily="49" charset="0"/>
                <a:ea typeface="ＭＳ ゴシック" panose="020B0609070205080204" pitchFamily="49" charset="-128"/>
                <a:cs typeface="Consolas" panose="020B0609020204030204" pitchFamily="49" charset="0"/>
              </a:rPr>
              <a:t>RECOG_EVENT_STOP|</a:t>
            </a:r>
            <a:r>
              <a:rPr lang="ja-JP" altLang="en-US" sz="2000" b="1" dirty="0">
                <a:solidFill>
                  <a:schemeClr val="accent2"/>
                </a:solidFill>
                <a:latin typeface="Consolas" panose="020B0609020204030204" pitchFamily="49" charset="0"/>
                <a:ea typeface="ＭＳ ゴシック" panose="020B0609070205080204" pitchFamily="49" charset="-128"/>
                <a:cs typeface="Consolas" panose="020B0609020204030204" pitchFamily="49" charset="0"/>
              </a:rPr>
              <a:t>こんにちは  </a:t>
            </a:r>
            <a:r>
              <a:rPr lang="en-US" altLang="ja-JP" sz="2000" dirty="0">
                <a:solidFill>
                  <a:srgbClr val="0070C0"/>
                </a:solidFill>
                <a:latin typeface="Consolas" panose="020B0609020204030204" pitchFamily="49" charset="0"/>
                <a:ea typeface="ＭＳ ゴシック" panose="020B0609070205080204" pitchFamily="49" charset="-128"/>
                <a:cs typeface="Consolas" panose="020B0609020204030204" pitchFamily="49" charset="0"/>
              </a:rPr>
              <a:t>&lt;</a:t>
            </a:r>
            <a:r>
              <a:rPr lang="en-US" altLang="ja-JP" sz="2000" dirty="0" err="1">
                <a:solidFill>
                  <a:srgbClr val="0070C0"/>
                </a:solidFill>
                <a:latin typeface="Consolas" panose="020B0609020204030204" pitchFamily="49" charset="0"/>
                <a:ea typeface="ＭＳ ゴシック" panose="020B0609070205080204" pitchFamily="49" charset="-128"/>
                <a:cs typeface="Consolas" panose="020B0609020204030204" pitchFamily="49" charset="0"/>
              </a:rPr>
              <a:t>eps</a:t>
            </a:r>
            <a:r>
              <a:rPr lang="en-US" altLang="ja-JP" sz="2000" dirty="0">
                <a:solidFill>
                  <a:srgbClr val="0070C0"/>
                </a:solidFill>
                <a:latin typeface="Consolas" panose="020B0609020204030204" pitchFamily="49" charset="0"/>
                <a:ea typeface="ＭＳ ゴシック" panose="020B0609070205080204" pitchFamily="49" charset="-128"/>
                <a:cs typeface="Consolas" panose="020B0609020204030204" pitchFamily="49" charset="0"/>
              </a:rPr>
              <a:t>&gt;</a:t>
            </a:r>
          </a:p>
          <a:p>
            <a:r>
              <a:rPr lang="en-US" altLang="ja-JP" sz="2000" dirty="0">
                <a:latin typeface="Consolas" panose="020B0609020204030204" pitchFamily="49" charset="0"/>
                <a:ea typeface="ＭＳ ゴシック" panose="020B0609070205080204" pitchFamily="49" charset="-128"/>
                <a:cs typeface="Consolas" panose="020B0609020204030204" pitchFamily="49" charset="0"/>
              </a:rPr>
              <a:t> 1 10 </a:t>
            </a:r>
            <a:r>
              <a:rPr lang="en-US" altLang="ja-JP" sz="2000" b="1" dirty="0">
                <a:solidFill>
                  <a:schemeClr val="accent2"/>
                </a:solidFill>
                <a:latin typeface="Consolas" panose="020B0609020204030204" pitchFamily="49" charset="0"/>
                <a:ea typeface="ＭＳ ゴシック" panose="020B0609070205080204" pitchFamily="49" charset="-128"/>
                <a:cs typeface="Consolas" panose="020B0609020204030204" pitchFamily="49" charset="0"/>
              </a:rPr>
              <a:t>RECOG_EVENT_STOP|</a:t>
            </a:r>
            <a:r>
              <a:rPr lang="ja-JP" altLang="en-US" sz="2000" b="1" dirty="0">
                <a:solidFill>
                  <a:schemeClr val="accent2"/>
                </a:solidFill>
                <a:latin typeface="Consolas" panose="020B0609020204030204" pitchFamily="49" charset="0"/>
                <a:ea typeface="ＭＳ ゴシック" panose="020B0609070205080204" pitchFamily="49" charset="-128"/>
                <a:cs typeface="Consolas" panose="020B0609020204030204" pitchFamily="49" charset="0"/>
              </a:rPr>
              <a:t>おはよう</a:t>
            </a:r>
            <a:r>
              <a:rPr lang="en-US" altLang="ja-JP" sz="2000" b="1" dirty="0">
                <a:solidFill>
                  <a:schemeClr val="accent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2000" dirty="0">
                <a:solidFill>
                  <a:srgbClr val="0070C0"/>
                </a:solidFill>
                <a:latin typeface="Consolas" panose="020B0609020204030204" pitchFamily="49" charset="0"/>
                <a:ea typeface="ＭＳ ゴシック" panose="020B0609070205080204" pitchFamily="49" charset="-128"/>
                <a:cs typeface="Consolas" panose="020B0609020204030204" pitchFamily="49" charset="0"/>
              </a:rPr>
              <a:t>&lt;</a:t>
            </a:r>
            <a:r>
              <a:rPr lang="en-US" altLang="ja-JP" sz="2000" dirty="0" err="1">
                <a:solidFill>
                  <a:srgbClr val="0070C0"/>
                </a:solidFill>
                <a:latin typeface="Consolas" panose="020B0609020204030204" pitchFamily="49" charset="0"/>
                <a:ea typeface="ＭＳ ゴシック" panose="020B0609070205080204" pitchFamily="49" charset="-128"/>
                <a:cs typeface="Consolas" panose="020B0609020204030204" pitchFamily="49" charset="0"/>
              </a:rPr>
              <a:t>eps</a:t>
            </a:r>
            <a:r>
              <a:rPr lang="en-US" altLang="ja-JP" sz="2000" dirty="0">
                <a:solidFill>
                  <a:srgbClr val="0070C0"/>
                </a:solidFill>
                <a:latin typeface="Consolas" panose="020B0609020204030204" pitchFamily="49" charset="0"/>
                <a:ea typeface="ＭＳ ゴシック" panose="020B0609070205080204" pitchFamily="49" charset="-128"/>
                <a:cs typeface="Consolas" panose="020B0609020204030204" pitchFamily="49" charset="0"/>
              </a:rPr>
              <a:t>&gt;</a:t>
            </a:r>
          </a:p>
          <a:p>
            <a:r>
              <a:rPr lang="en-US" altLang="ja-JP" sz="2000" dirty="0">
                <a:latin typeface="Consolas" panose="020B0609020204030204" pitchFamily="49" charset="0"/>
                <a:ea typeface="ＭＳ ゴシック" panose="020B0609070205080204" pitchFamily="49" charset="-128"/>
                <a:cs typeface="Consolas" panose="020B0609020204030204" pitchFamily="49" charset="0"/>
              </a:rPr>
              <a:t>10 11 </a:t>
            </a:r>
            <a:r>
              <a:rPr lang="en-US" altLang="ja-JP" sz="2000" dirty="0">
                <a:solidFill>
                  <a:schemeClr val="accent2"/>
                </a:solidFill>
                <a:latin typeface="Consolas" panose="020B0609020204030204" pitchFamily="49" charset="0"/>
                <a:ea typeface="ＭＳ ゴシック" panose="020B0609070205080204" pitchFamily="49" charset="-128"/>
                <a:cs typeface="Consolas" panose="020B0609020204030204" pitchFamily="49" charset="0"/>
              </a:rPr>
              <a:t>&lt;eps&gt;   </a:t>
            </a:r>
            <a:r>
              <a:rPr lang="en-US" altLang="ja-JP" sz="2000" b="1" dirty="0" err="1" smtClean="0">
                <a:solidFill>
                  <a:srgbClr val="0070C0"/>
                </a:solidFill>
                <a:latin typeface="Consolas" panose="020B0609020204030204" pitchFamily="49" charset="0"/>
                <a:ea typeface="ＭＳ ゴシック" panose="020B0609070205080204" pitchFamily="49" charset="-128"/>
                <a:cs typeface="Consolas" panose="020B0609020204030204" pitchFamily="49" charset="0"/>
              </a:rPr>
              <a:t>MOTION_ADD|mei|action|</a:t>
            </a:r>
            <a:r>
              <a:rPr lang="en-US" altLang="ja-JP" sz="2000" b="1" dirty="0" err="1" smtClean="0">
                <a:solidFill>
                  <a:srgbClr val="FF0000"/>
                </a:solidFill>
                <a:latin typeface="Consolas" panose="020B0609020204030204" pitchFamily="49" charset="0"/>
                <a:ea typeface="ＭＳ ゴシック" panose="020B0609070205080204" pitchFamily="49" charset="-128"/>
                <a:cs typeface="Consolas" panose="020B0609020204030204" pitchFamily="49" charset="0"/>
              </a:rPr>
              <a:t>Motion</a:t>
            </a:r>
            <a:r>
              <a:rPr lang="en-US" altLang="ja-JP" sz="2000" b="1" dirty="0" smtClean="0">
                <a:solidFill>
                  <a:srgbClr val="FF0000"/>
                </a:solidFill>
                <a:latin typeface="Consolas" panose="020B0609020204030204" pitchFamily="49" charset="0"/>
                <a:ea typeface="ＭＳ ゴシック" panose="020B0609070205080204" pitchFamily="49" charset="-128"/>
                <a:cs typeface="Consolas" panose="020B0609020204030204" pitchFamily="49" charset="0"/>
              </a:rPr>
              <a:t>\</a:t>
            </a:r>
            <a:r>
              <a:rPr lang="en-US" altLang="ja-JP" sz="2000" b="1" dirty="0" err="1" smtClean="0">
                <a:solidFill>
                  <a:srgbClr val="FF0000"/>
                </a:solidFill>
                <a:latin typeface="Consolas" panose="020B0609020204030204" pitchFamily="49" charset="0"/>
                <a:ea typeface="ＭＳ ゴシック" panose="020B0609070205080204" pitchFamily="49" charset="-128"/>
                <a:cs typeface="Consolas" panose="020B0609020204030204" pitchFamily="49" charset="0"/>
              </a:rPr>
              <a:t>mei_greeting.vmd</a:t>
            </a:r>
            <a:endParaRPr lang="en-US" altLang="ja-JP" sz="2000" b="1" dirty="0">
              <a:solidFill>
                <a:srgbClr val="FF0000"/>
              </a:solidFill>
              <a:latin typeface="Consolas" panose="020B0609020204030204" pitchFamily="49" charset="0"/>
              <a:ea typeface="ＭＳ ゴシック" panose="020B0609070205080204" pitchFamily="49" charset="-128"/>
              <a:cs typeface="Consolas" panose="020B0609020204030204" pitchFamily="49" charset="0"/>
            </a:endParaRPr>
          </a:p>
          <a:p>
            <a:r>
              <a:rPr lang="en-US" altLang="ja-JP" sz="2000" dirty="0">
                <a:latin typeface="Consolas" panose="020B0609020204030204" pitchFamily="49" charset="0"/>
                <a:ea typeface="ＭＳ ゴシック" panose="020B0609070205080204" pitchFamily="49" charset="-128"/>
                <a:cs typeface="Consolas" panose="020B0609020204030204" pitchFamily="49" charset="0"/>
              </a:rPr>
              <a:t>11 12 </a:t>
            </a:r>
            <a:r>
              <a:rPr lang="en-US" altLang="ja-JP" sz="2000" dirty="0">
                <a:solidFill>
                  <a:schemeClr val="accent2"/>
                </a:solidFill>
                <a:latin typeface="Consolas" panose="020B0609020204030204" pitchFamily="49" charset="0"/>
                <a:ea typeface="ＭＳ ゴシック" panose="020B0609070205080204" pitchFamily="49" charset="-128"/>
                <a:cs typeface="Consolas" panose="020B0609020204030204" pitchFamily="49" charset="0"/>
              </a:rPr>
              <a:t>&lt;eps&gt;   </a:t>
            </a:r>
            <a:r>
              <a:rPr lang="en-US" altLang="ja-JP" sz="2000" b="1" dirty="0" err="1" smtClean="0">
                <a:solidFill>
                  <a:srgbClr val="0070C0"/>
                </a:solidFill>
                <a:latin typeface="Consolas" panose="020B0609020204030204" pitchFamily="49" charset="0"/>
                <a:ea typeface="ＭＳ ゴシック" panose="020B0609070205080204" pitchFamily="49" charset="-128"/>
                <a:cs typeface="Consolas" panose="020B0609020204030204" pitchFamily="49" charset="0"/>
              </a:rPr>
              <a:t>SYNTH_START|mei|</a:t>
            </a:r>
            <a:r>
              <a:rPr lang="en-US" altLang="ja-JP" sz="2000" b="1" dirty="0" err="1" smtClean="0">
                <a:solidFill>
                  <a:srgbClr val="FF0000"/>
                </a:solidFill>
                <a:latin typeface="Consolas" panose="020B0609020204030204" pitchFamily="49" charset="0"/>
                <a:ea typeface="ＭＳ ゴシック" panose="020B0609070205080204" pitchFamily="49" charset="-128"/>
                <a:cs typeface="Consolas" panose="020B0609020204030204" pitchFamily="49" charset="0"/>
              </a:rPr>
              <a:t>mei_voice_normal</a:t>
            </a:r>
            <a:r>
              <a:rPr lang="en-US" altLang="ja-JP" sz="2000" b="1" dirty="0">
                <a:solidFill>
                  <a:srgbClr val="0070C0"/>
                </a:solidFill>
                <a:latin typeface="Consolas" panose="020B0609020204030204" pitchFamily="49" charset="0"/>
                <a:ea typeface="ＭＳ ゴシック" panose="020B0609070205080204" pitchFamily="49" charset="-128"/>
                <a:cs typeface="Consolas" panose="020B0609020204030204" pitchFamily="49" charset="0"/>
              </a:rPr>
              <a:t>|</a:t>
            </a:r>
            <a:r>
              <a:rPr lang="ja-JP" altLang="en-US" sz="2000" b="1" dirty="0" smtClean="0">
                <a:solidFill>
                  <a:srgbClr val="0070C0"/>
                </a:solidFill>
                <a:latin typeface="Consolas" panose="020B0609020204030204" pitchFamily="49" charset="0"/>
                <a:ea typeface="ＭＳ ゴシック" panose="020B0609070205080204" pitchFamily="49" charset="-128"/>
                <a:cs typeface="Consolas" panose="020B0609020204030204" pitchFamily="49" charset="0"/>
              </a:rPr>
              <a:t>おはよう</a:t>
            </a:r>
            <a:endParaRPr lang="ja-JP" altLang="en-US" sz="2000" b="1" dirty="0">
              <a:solidFill>
                <a:srgbClr val="0070C0"/>
              </a:solidFill>
              <a:latin typeface="Consolas" panose="020B0609020204030204" pitchFamily="49" charset="0"/>
              <a:ea typeface="ＭＳ ゴシック" panose="020B0609070205080204" pitchFamily="49" charset="-128"/>
              <a:cs typeface="Consolas" panose="020B0609020204030204" pitchFamily="49" charset="0"/>
            </a:endParaRPr>
          </a:p>
          <a:p>
            <a:r>
              <a:rPr lang="en-US" altLang="ja-JP" sz="2000" dirty="0">
                <a:latin typeface="Consolas" panose="020B0609020204030204" pitchFamily="49" charset="0"/>
                <a:ea typeface="ＭＳ ゴシック" panose="020B0609070205080204" pitchFamily="49" charset="-128"/>
                <a:cs typeface="Consolas" panose="020B0609020204030204" pitchFamily="49" charset="0"/>
              </a:rPr>
              <a:t>12 </a:t>
            </a:r>
            <a:r>
              <a:rPr lang="en-US" altLang="ja-JP" sz="2000" dirty="0" smtClean="0">
                <a:latin typeface="Consolas" panose="020B0609020204030204" pitchFamily="49" charset="0"/>
                <a:ea typeface="ＭＳ ゴシック" panose="020B0609070205080204" pitchFamily="49" charset="-128"/>
                <a:cs typeface="Consolas" panose="020B0609020204030204" pitchFamily="49" charset="0"/>
              </a:rPr>
              <a:t> 1 </a:t>
            </a:r>
            <a:r>
              <a:rPr lang="en-US" altLang="ja-JP" sz="2000" dirty="0" err="1" smtClean="0">
                <a:solidFill>
                  <a:schemeClr val="accent2"/>
                </a:solidFill>
                <a:latin typeface="Consolas" panose="020B0609020204030204" pitchFamily="49" charset="0"/>
                <a:ea typeface="ＭＳ ゴシック" panose="020B0609070205080204" pitchFamily="49" charset="-128"/>
                <a:cs typeface="Consolas" panose="020B0609020204030204" pitchFamily="49" charset="0"/>
              </a:rPr>
              <a:t>SYNTH_EVENT_STOP|mei</a:t>
            </a:r>
            <a:r>
              <a:rPr lang="en-US" altLang="ja-JP" sz="2000" dirty="0" smtClean="0">
                <a:solidFill>
                  <a:schemeClr val="accent2"/>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2000" dirty="0" smtClean="0">
                <a:solidFill>
                  <a:schemeClr val="accent3">
                    <a:lumMod val="75000"/>
                  </a:schemeClr>
                </a:solidFill>
                <a:latin typeface="Consolas" panose="020B0609020204030204" pitchFamily="49" charset="0"/>
                <a:ea typeface="ＭＳ ゴシック" panose="020B0609070205080204" pitchFamily="49" charset="-128"/>
                <a:cs typeface="Consolas" panose="020B0609020204030204" pitchFamily="49" charset="0"/>
              </a:rPr>
              <a:t>	 </a:t>
            </a:r>
            <a:r>
              <a:rPr lang="en-US" altLang="ja-JP" sz="2000" dirty="0" smtClean="0">
                <a:solidFill>
                  <a:srgbClr val="0070C0"/>
                </a:solidFill>
                <a:latin typeface="Consolas" panose="020B0609020204030204" pitchFamily="49" charset="0"/>
                <a:ea typeface="ＭＳ ゴシック" panose="020B0609070205080204" pitchFamily="49" charset="-128"/>
                <a:cs typeface="Consolas" panose="020B0609020204030204" pitchFamily="49" charset="0"/>
              </a:rPr>
              <a:t>&lt;</a:t>
            </a:r>
            <a:r>
              <a:rPr lang="en-US" altLang="ja-JP" sz="2000" dirty="0" err="1" smtClean="0">
                <a:solidFill>
                  <a:srgbClr val="0070C0"/>
                </a:solidFill>
                <a:latin typeface="Consolas" panose="020B0609020204030204" pitchFamily="49" charset="0"/>
                <a:ea typeface="ＭＳ ゴシック" panose="020B0609070205080204" pitchFamily="49" charset="-128"/>
                <a:cs typeface="Consolas" panose="020B0609020204030204" pitchFamily="49" charset="0"/>
              </a:rPr>
              <a:t>eps</a:t>
            </a:r>
            <a:r>
              <a:rPr lang="en-US" altLang="ja-JP" sz="2000" dirty="0" smtClean="0">
                <a:solidFill>
                  <a:srgbClr val="0070C0"/>
                </a:solidFill>
                <a:latin typeface="Consolas" panose="020B0609020204030204" pitchFamily="49" charset="0"/>
                <a:ea typeface="ＭＳ ゴシック" panose="020B0609070205080204" pitchFamily="49" charset="-128"/>
                <a:cs typeface="Consolas" panose="020B0609020204030204" pitchFamily="49" charset="0"/>
              </a:rPr>
              <a:t>&gt;</a:t>
            </a:r>
            <a:endParaRPr kumimoji="1" lang="ja-JP" altLang="en-US" sz="2000" dirty="0"/>
          </a:p>
        </p:txBody>
      </p:sp>
      <p:grpSp>
        <p:nvGrpSpPr>
          <p:cNvPr id="6" name="グループ化 5"/>
          <p:cNvGrpSpPr/>
          <p:nvPr/>
        </p:nvGrpSpPr>
        <p:grpSpPr>
          <a:xfrm>
            <a:off x="701994" y="4947244"/>
            <a:ext cx="7740012" cy="1665406"/>
            <a:chOff x="560708" y="4528144"/>
            <a:chExt cx="7740012" cy="1665406"/>
          </a:xfrm>
        </p:grpSpPr>
        <p:sp>
          <p:nvSpPr>
            <p:cNvPr id="5" name="円/楕円 4"/>
            <p:cNvSpPr/>
            <p:nvPr/>
          </p:nvSpPr>
          <p:spPr>
            <a:xfrm>
              <a:off x="560708" y="5149851"/>
              <a:ext cx="472440" cy="472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dirty="0" smtClean="0">
                  <a:solidFill>
                    <a:schemeClr val="tx1"/>
                  </a:solidFill>
                </a:rPr>
                <a:t>1</a:t>
              </a:r>
              <a:endParaRPr kumimoji="1" lang="ja-JP" altLang="en-US" dirty="0">
                <a:solidFill>
                  <a:schemeClr val="tx1"/>
                </a:solidFill>
              </a:endParaRPr>
            </a:p>
          </p:txBody>
        </p:sp>
        <p:sp>
          <p:nvSpPr>
            <p:cNvPr id="7" name="円/楕円 6"/>
            <p:cNvSpPr/>
            <p:nvPr/>
          </p:nvSpPr>
          <p:spPr>
            <a:xfrm>
              <a:off x="2536808" y="5137149"/>
              <a:ext cx="472440" cy="472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dirty="0" smtClean="0">
                  <a:solidFill>
                    <a:schemeClr val="tx1"/>
                  </a:solidFill>
                </a:rPr>
                <a:t>10</a:t>
              </a:r>
              <a:endParaRPr kumimoji="1" lang="ja-JP" altLang="en-US" dirty="0">
                <a:solidFill>
                  <a:schemeClr val="tx1"/>
                </a:solidFill>
              </a:endParaRPr>
            </a:p>
          </p:txBody>
        </p:sp>
        <p:sp>
          <p:nvSpPr>
            <p:cNvPr id="8" name="円/楕円 7"/>
            <p:cNvSpPr/>
            <p:nvPr/>
          </p:nvSpPr>
          <p:spPr>
            <a:xfrm>
              <a:off x="4880587" y="5143500"/>
              <a:ext cx="472440" cy="472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dirty="0" smtClean="0">
                  <a:solidFill>
                    <a:schemeClr val="tx1"/>
                  </a:solidFill>
                </a:rPr>
                <a:t>11</a:t>
              </a:r>
              <a:endParaRPr kumimoji="1" lang="ja-JP" altLang="en-US" dirty="0">
                <a:solidFill>
                  <a:schemeClr val="tx1"/>
                </a:solidFill>
              </a:endParaRPr>
            </a:p>
          </p:txBody>
        </p:sp>
        <p:sp>
          <p:nvSpPr>
            <p:cNvPr id="9" name="円/楕円 8"/>
            <p:cNvSpPr/>
            <p:nvPr/>
          </p:nvSpPr>
          <p:spPr>
            <a:xfrm>
              <a:off x="7828280" y="5137149"/>
              <a:ext cx="472440" cy="472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dirty="0" smtClean="0">
                  <a:solidFill>
                    <a:schemeClr val="tx1"/>
                  </a:solidFill>
                </a:rPr>
                <a:t>12</a:t>
              </a:r>
              <a:endParaRPr kumimoji="1" lang="ja-JP" altLang="en-US" dirty="0">
                <a:solidFill>
                  <a:schemeClr val="tx1"/>
                </a:solidFill>
              </a:endParaRPr>
            </a:p>
          </p:txBody>
        </p:sp>
        <p:cxnSp>
          <p:nvCxnSpPr>
            <p:cNvPr id="13" name="曲線コネクタ 12"/>
            <p:cNvCxnSpPr>
              <a:stCxn id="5" idx="0"/>
              <a:endCxn id="7" idx="0"/>
            </p:cNvCxnSpPr>
            <p:nvPr/>
          </p:nvCxnSpPr>
          <p:spPr>
            <a:xfrm rot="5400000" flipH="1" flipV="1">
              <a:off x="1778627" y="4155450"/>
              <a:ext cx="12702" cy="1976100"/>
            </a:xfrm>
            <a:prstGeom prst="curvedConnector3">
              <a:avLst>
                <a:gd name="adj1" fmla="val 189971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曲線コネクタ 14"/>
            <p:cNvCxnSpPr>
              <a:stCxn id="5" idx="4"/>
              <a:endCxn id="7" idx="4"/>
            </p:cNvCxnSpPr>
            <p:nvPr/>
          </p:nvCxnSpPr>
          <p:spPr>
            <a:xfrm rot="5400000" flipH="1" flipV="1">
              <a:off x="1778627" y="4627890"/>
              <a:ext cx="12702" cy="1976100"/>
            </a:xfrm>
            <a:prstGeom prst="curvedConnector3">
              <a:avLst>
                <a:gd name="adj1" fmla="val -179971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曲線コネクタ 16"/>
            <p:cNvCxnSpPr>
              <a:stCxn id="7" idx="6"/>
              <a:endCxn id="8" idx="2"/>
            </p:cNvCxnSpPr>
            <p:nvPr/>
          </p:nvCxnSpPr>
          <p:spPr>
            <a:xfrm>
              <a:off x="3009248" y="5373369"/>
              <a:ext cx="1871339" cy="6351"/>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曲線コネクタ 18"/>
            <p:cNvCxnSpPr>
              <a:stCxn id="8" idx="6"/>
              <a:endCxn id="9" idx="2"/>
            </p:cNvCxnSpPr>
            <p:nvPr/>
          </p:nvCxnSpPr>
          <p:spPr>
            <a:xfrm flipV="1">
              <a:off x="5353027" y="5373369"/>
              <a:ext cx="2475253" cy="6351"/>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015376" y="4528144"/>
              <a:ext cx="1539204" cy="369332"/>
            </a:xfrm>
            <a:prstGeom prst="rect">
              <a:avLst/>
            </a:prstGeom>
            <a:noFill/>
          </p:spPr>
          <p:txBody>
            <a:bodyPr wrap="none" rtlCol="0">
              <a:spAutoFit/>
            </a:bodyPr>
            <a:lstStyle/>
            <a:p>
              <a:r>
                <a:rPr lang="ja-JP" altLang="en-US" dirty="0" smtClean="0">
                  <a:solidFill>
                    <a:schemeClr val="accent2"/>
                  </a:solidFill>
                </a:rPr>
                <a:t>こんにちは</a:t>
              </a:r>
              <a:r>
                <a:rPr lang="ja-JP" altLang="en-US" dirty="0" smtClean="0"/>
                <a:t> </a:t>
              </a:r>
              <a:r>
                <a:rPr lang="en-US" altLang="ja-JP" dirty="0" smtClean="0"/>
                <a:t>/ </a:t>
              </a:r>
              <a:r>
                <a:rPr lang="en-US" altLang="ja-JP" dirty="0" smtClean="0">
                  <a:solidFill>
                    <a:schemeClr val="accent5"/>
                  </a:solidFill>
                </a:rPr>
                <a:t>ε</a:t>
              </a:r>
              <a:endParaRPr kumimoji="1" lang="ja-JP" altLang="en-US" dirty="0">
                <a:solidFill>
                  <a:schemeClr val="accent5"/>
                </a:solidFill>
              </a:endParaRPr>
            </a:p>
          </p:txBody>
        </p:sp>
        <p:sp>
          <p:nvSpPr>
            <p:cNvPr id="37" name="テキスト ボックス 36"/>
            <p:cNvSpPr txBox="1"/>
            <p:nvPr/>
          </p:nvSpPr>
          <p:spPr>
            <a:xfrm>
              <a:off x="1108184" y="5454886"/>
              <a:ext cx="1297150" cy="369332"/>
            </a:xfrm>
            <a:prstGeom prst="rect">
              <a:avLst/>
            </a:prstGeom>
            <a:noFill/>
          </p:spPr>
          <p:txBody>
            <a:bodyPr wrap="none" rtlCol="0">
              <a:spAutoFit/>
            </a:bodyPr>
            <a:lstStyle/>
            <a:p>
              <a:r>
                <a:rPr lang="ja-JP" altLang="en-US" dirty="0" smtClean="0">
                  <a:solidFill>
                    <a:schemeClr val="accent2"/>
                  </a:solidFill>
                </a:rPr>
                <a:t>おはよう</a:t>
              </a:r>
              <a:r>
                <a:rPr lang="ja-JP" altLang="en-US" dirty="0" smtClean="0"/>
                <a:t> </a:t>
              </a:r>
              <a:r>
                <a:rPr lang="en-US" altLang="ja-JP" dirty="0" smtClean="0"/>
                <a:t>/ </a:t>
              </a:r>
              <a:r>
                <a:rPr lang="en-US" altLang="ja-JP" dirty="0" smtClean="0">
                  <a:solidFill>
                    <a:schemeClr val="accent5"/>
                  </a:solidFill>
                </a:rPr>
                <a:t>ε</a:t>
              </a:r>
              <a:endParaRPr kumimoji="1" lang="ja-JP" altLang="en-US" dirty="0">
                <a:solidFill>
                  <a:schemeClr val="accent5"/>
                </a:solidFill>
              </a:endParaRPr>
            </a:p>
          </p:txBody>
        </p:sp>
        <p:sp>
          <p:nvSpPr>
            <p:cNvPr id="38" name="テキスト ボックス 37"/>
            <p:cNvSpPr txBox="1"/>
            <p:nvPr/>
          </p:nvSpPr>
          <p:spPr>
            <a:xfrm>
              <a:off x="3370926" y="4958834"/>
              <a:ext cx="1141659" cy="369332"/>
            </a:xfrm>
            <a:prstGeom prst="rect">
              <a:avLst/>
            </a:prstGeom>
            <a:noFill/>
          </p:spPr>
          <p:txBody>
            <a:bodyPr wrap="none" rtlCol="0">
              <a:spAutoFit/>
            </a:bodyPr>
            <a:lstStyle/>
            <a:p>
              <a:r>
                <a:rPr lang="en-US" altLang="ja-JP" dirty="0" smtClean="0"/>
                <a:t> </a:t>
              </a:r>
              <a:r>
                <a:rPr lang="en-US" altLang="ja-JP" dirty="0" smtClean="0">
                  <a:solidFill>
                    <a:schemeClr val="accent2"/>
                  </a:solidFill>
                </a:rPr>
                <a:t>ε</a:t>
              </a:r>
              <a:r>
                <a:rPr lang="en-US" altLang="ja-JP" dirty="0" smtClean="0"/>
                <a:t> / </a:t>
              </a:r>
              <a:r>
                <a:rPr lang="ja-JP" altLang="en-US" dirty="0" smtClean="0">
                  <a:solidFill>
                    <a:schemeClr val="accent5"/>
                  </a:solidFill>
                </a:rPr>
                <a:t>おじぎ</a:t>
              </a:r>
              <a:endParaRPr kumimoji="1" lang="ja-JP" altLang="en-US" dirty="0">
                <a:solidFill>
                  <a:schemeClr val="accent5"/>
                </a:solidFill>
              </a:endParaRPr>
            </a:p>
          </p:txBody>
        </p:sp>
        <p:sp>
          <p:nvSpPr>
            <p:cNvPr id="39" name="テキスト ボックス 38"/>
            <p:cNvSpPr txBox="1"/>
            <p:nvPr/>
          </p:nvSpPr>
          <p:spPr>
            <a:xfrm>
              <a:off x="5353027" y="4958834"/>
              <a:ext cx="1350050" cy="369332"/>
            </a:xfrm>
            <a:prstGeom prst="rect">
              <a:avLst/>
            </a:prstGeom>
            <a:noFill/>
          </p:spPr>
          <p:txBody>
            <a:bodyPr wrap="none" rtlCol="0">
              <a:spAutoFit/>
            </a:bodyPr>
            <a:lstStyle/>
            <a:p>
              <a:r>
                <a:rPr lang="en-US" altLang="ja-JP" dirty="0" smtClean="0"/>
                <a:t> </a:t>
              </a:r>
              <a:r>
                <a:rPr lang="en-US" altLang="ja-JP" dirty="0" smtClean="0">
                  <a:solidFill>
                    <a:schemeClr val="accent2"/>
                  </a:solidFill>
                </a:rPr>
                <a:t>ε</a:t>
              </a:r>
              <a:r>
                <a:rPr lang="en-US" altLang="ja-JP" dirty="0" smtClean="0"/>
                <a:t> / </a:t>
              </a:r>
              <a:r>
                <a:rPr lang="ja-JP" altLang="en-US" dirty="0" smtClean="0">
                  <a:solidFill>
                    <a:schemeClr val="accent5"/>
                  </a:solidFill>
                </a:rPr>
                <a:t>おはよう</a:t>
              </a:r>
              <a:endParaRPr kumimoji="1" lang="ja-JP" altLang="en-US" dirty="0">
                <a:solidFill>
                  <a:schemeClr val="accent5"/>
                </a:solidFill>
              </a:endParaRPr>
            </a:p>
          </p:txBody>
        </p:sp>
        <p:cxnSp>
          <p:nvCxnSpPr>
            <p:cNvPr id="48" name="曲線コネクタ 47"/>
            <p:cNvCxnSpPr>
              <a:stCxn id="9" idx="4"/>
              <a:endCxn id="5" idx="4"/>
            </p:cNvCxnSpPr>
            <p:nvPr/>
          </p:nvCxnSpPr>
          <p:spPr>
            <a:xfrm rot="5400000">
              <a:off x="4424363" y="1982154"/>
              <a:ext cx="12702" cy="7267572"/>
            </a:xfrm>
            <a:prstGeom prst="curvedConnector3">
              <a:avLst>
                <a:gd name="adj1" fmla="val 483925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3636487" y="5824218"/>
              <a:ext cx="1871025" cy="369332"/>
            </a:xfrm>
            <a:prstGeom prst="rect">
              <a:avLst/>
            </a:prstGeom>
            <a:noFill/>
          </p:spPr>
          <p:txBody>
            <a:bodyPr wrap="none" rtlCol="0">
              <a:spAutoFit/>
            </a:bodyPr>
            <a:lstStyle/>
            <a:p>
              <a:r>
                <a:rPr lang="ja-JP" altLang="en-US" dirty="0" smtClean="0">
                  <a:solidFill>
                    <a:schemeClr val="accent2"/>
                  </a:solidFill>
                </a:rPr>
                <a:t>音声合成終了 </a:t>
              </a:r>
              <a:r>
                <a:rPr lang="en-US" altLang="ja-JP" dirty="0" smtClean="0"/>
                <a:t>/ ε</a:t>
              </a:r>
              <a:endParaRPr kumimoji="1" lang="ja-JP" altLang="en-US" dirty="0"/>
            </a:p>
          </p:txBody>
        </p:sp>
      </p:grpSp>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50</a:t>
            </a:fld>
            <a:endParaRPr kumimoji="1" lang="ja-JP" altLang="en-US"/>
          </a:p>
        </p:txBody>
      </p:sp>
    </p:spTree>
    <p:extLst>
      <p:ext uri="{BB962C8B-B14F-4D97-AF65-F5344CB8AC3E}">
        <p14:creationId xmlns:p14="http://schemas.microsoft.com/office/powerpoint/2010/main" val="151158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対話</a:t>
            </a:r>
            <a:r>
              <a:rPr lang="ja-JP" altLang="en-US" dirty="0"/>
              <a:t>スクリプト</a:t>
            </a:r>
            <a:r>
              <a:rPr kumimoji="1" lang="ja-JP" altLang="en-US" dirty="0" smtClean="0"/>
              <a:t>の応用例</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より感情豊かで細やかな記述も可能</a:t>
            </a:r>
            <a:endParaRPr kumimoji="1" lang="en-US" altLang="ja-JP" dirty="0" smtClean="0"/>
          </a:p>
          <a:p>
            <a:pPr lvl="1"/>
            <a:r>
              <a:rPr lang="ja-JP" altLang="en-US" dirty="0"/>
              <a:t>普通</a:t>
            </a:r>
            <a:r>
              <a:rPr lang="ja-JP" altLang="en-US" dirty="0" smtClean="0"/>
              <a:t>の</a:t>
            </a:r>
            <a:r>
              <a:rPr lang="ja-JP" altLang="en-US" dirty="0"/>
              <a:t>声</a:t>
            </a:r>
            <a:r>
              <a:rPr lang="ja-JP" altLang="en-US" dirty="0" smtClean="0"/>
              <a:t>で笑顔で「どういたしまして」</a:t>
            </a:r>
            <a:endParaRPr lang="en-US" altLang="ja-JP" dirty="0" smtClean="0"/>
          </a:p>
          <a:p>
            <a:pPr lvl="1"/>
            <a:r>
              <a:rPr lang="ja-JP" altLang="en-US" dirty="0" smtClean="0"/>
              <a:t>楽しい声で喜ぶ動作で「いつでも話しかけてね」</a:t>
            </a:r>
            <a:endParaRPr lang="en-US" altLang="ja-JP" dirty="0" smtClean="0"/>
          </a:p>
          <a:p>
            <a:pPr lvl="1"/>
            <a:endParaRPr lang="en-US" altLang="ja-JP" dirty="0" smtClean="0"/>
          </a:p>
        </p:txBody>
      </p:sp>
      <p:sp>
        <p:nvSpPr>
          <p:cNvPr id="5" name="正方形/長方形 4"/>
          <p:cNvSpPr/>
          <p:nvPr/>
        </p:nvSpPr>
        <p:spPr>
          <a:xfrm>
            <a:off x="274320" y="3691097"/>
            <a:ext cx="8595360" cy="1935480"/>
          </a:xfrm>
          <a:prstGeom prst="rect">
            <a:avLst/>
          </a:prstGeom>
          <a:solidFill>
            <a:schemeClr val="bg1">
              <a:lumMod val="95000"/>
            </a:schemeClr>
          </a:solidFill>
          <a:ln w="12700">
            <a:noFill/>
          </a:ln>
        </p:spPr>
        <p:style>
          <a:lnRef idx="2">
            <a:schemeClr val="dk1"/>
          </a:lnRef>
          <a:fillRef idx="1">
            <a:schemeClr val="lt1"/>
          </a:fillRef>
          <a:effectRef idx="0">
            <a:schemeClr val="dk1"/>
          </a:effectRef>
          <a:fontRef idx="minor">
            <a:schemeClr val="dk1"/>
          </a:fontRef>
        </p:style>
        <p:txBody>
          <a:bodyPr rtlCol="0" anchor="ctr"/>
          <a:lstStyle/>
          <a:p>
            <a:r>
              <a:rPr lang="en-US" altLang="ja-JP" sz="1600" dirty="0" smtClean="0">
                <a:latin typeface="Consolas" panose="020B0609020204030204" pitchFamily="49" charset="0"/>
                <a:cs typeface="Consolas" panose="020B0609020204030204" pitchFamily="49" charset="0"/>
              </a:rPr>
              <a:t> 1 50 </a:t>
            </a:r>
            <a:r>
              <a:rPr lang="en-US" altLang="ja-JP" sz="1600" dirty="0" smtClean="0">
                <a:solidFill>
                  <a:schemeClr val="accent2"/>
                </a:solidFill>
                <a:latin typeface="Consolas" panose="020B0609020204030204" pitchFamily="49" charset="0"/>
                <a:cs typeface="Consolas" panose="020B0609020204030204" pitchFamily="49" charset="0"/>
              </a:rPr>
              <a:t>RECOG_EVENT_STOP|</a:t>
            </a:r>
            <a:r>
              <a:rPr lang="ja-JP" altLang="en-US" sz="1600" dirty="0" smtClean="0">
                <a:solidFill>
                  <a:schemeClr val="accent2"/>
                </a:solidFill>
                <a:latin typeface="Consolas" panose="020B0609020204030204" pitchFamily="49" charset="0"/>
                <a:cs typeface="Consolas" panose="020B0609020204030204" pitchFamily="49" charset="0"/>
              </a:rPr>
              <a:t>ありがとう</a:t>
            </a:r>
            <a:r>
              <a:rPr lang="en-US" altLang="ja-JP" sz="1600" dirty="0" smtClean="0">
                <a:latin typeface="Consolas" panose="020B0609020204030204" pitchFamily="49" charset="0"/>
                <a:cs typeface="Consolas" panose="020B0609020204030204" pitchFamily="49" charset="0"/>
              </a:rPr>
              <a:t>	</a:t>
            </a:r>
            <a:r>
              <a:rPr lang="en-US" altLang="ja-JP" sz="1600" dirty="0" smtClean="0">
                <a:solidFill>
                  <a:schemeClr val="accent5"/>
                </a:solidFill>
                <a:latin typeface="Consolas" panose="020B0609020204030204" pitchFamily="49" charset="0"/>
                <a:cs typeface="Consolas" panose="020B0609020204030204" pitchFamily="49" charset="0"/>
              </a:rPr>
              <a:t>&lt;</a:t>
            </a:r>
            <a:r>
              <a:rPr lang="en-US" altLang="ja-JP" sz="1600" dirty="0" err="1" smtClean="0">
                <a:solidFill>
                  <a:schemeClr val="accent5"/>
                </a:solidFill>
                <a:latin typeface="Consolas" panose="020B0609020204030204" pitchFamily="49" charset="0"/>
                <a:cs typeface="Consolas" panose="020B0609020204030204" pitchFamily="49" charset="0"/>
              </a:rPr>
              <a:t>eps</a:t>
            </a:r>
            <a:r>
              <a:rPr lang="en-US" altLang="ja-JP" sz="1600" dirty="0" smtClean="0">
                <a:solidFill>
                  <a:schemeClr val="accent5"/>
                </a:solidFill>
                <a:latin typeface="Consolas" panose="020B0609020204030204" pitchFamily="49" charset="0"/>
                <a:cs typeface="Consolas" panose="020B0609020204030204" pitchFamily="49" charset="0"/>
              </a:rPr>
              <a:t>&gt;</a:t>
            </a:r>
          </a:p>
          <a:p>
            <a:r>
              <a:rPr lang="en-US" altLang="ja-JP" sz="1600" dirty="0">
                <a:latin typeface="Consolas" panose="020B0609020204030204" pitchFamily="49" charset="0"/>
                <a:cs typeface="Consolas" panose="020B0609020204030204" pitchFamily="49" charset="0"/>
              </a:rPr>
              <a:t> 1 50 </a:t>
            </a:r>
            <a:r>
              <a:rPr lang="en-US" altLang="ja-JP" sz="1600" dirty="0" smtClean="0">
                <a:solidFill>
                  <a:schemeClr val="accent2"/>
                </a:solidFill>
                <a:latin typeface="Consolas" panose="020B0609020204030204" pitchFamily="49" charset="0"/>
                <a:cs typeface="Consolas" panose="020B0609020204030204" pitchFamily="49" charset="0"/>
              </a:rPr>
              <a:t>RECOG_EVENT_STOP|</a:t>
            </a:r>
            <a:r>
              <a:rPr lang="ja-JP" altLang="en-US" sz="1600" dirty="0" smtClean="0">
                <a:solidFill>
                  <a:schemeClr val="accent2"/>
                </a:solidFill>
                <a:latin typeface="Consolas" panose="020B0609020204030204" pitchFamily="49" charset="0"/>
                <a:cs typeface="Consolas" panose="020B0609020204030204" pitchFamily="49" charset="0"/>
              </a:rPr>
              <a:t>サンキュー</a:t>
            </a:r>
            <a:r>
              <a:rPr lang="en-US" altLang="ja-JP" sz="1600" dirty="0">
                <a:latin typeface="Consolas" panose="020B0609020204030204" pitchFamily="49" charset="0"/>
                <a:cs typeface="Consolas" panose="020B0609020204030204" pitchFamily="49" charset="0"/>
              </a:rPr>
              <a:t>	</a:t>
            </a:r>
            <a:r>
              <a:rPr lang="en-US" altLang="ja-JP" sz="1600" dirty="0">
                <a:solidFill>
                  <a:schemeClr val="accent5"/>
                </a:solidFill>
                <a:latin typeface="Consolas" panose="020B0609020204030204" pitchFamily="49" charset="0"/>
                <a:cs typeface="Consolas" panose="020B0609020204030204" pitchFamily="49" charset="0"/>
              </a:rPr>
              <a:t>&lt;</a:t>
            </a:r>
            <a:r>
              <a:rPr lang="en-US" altLang="ja-JP" sz="1600" dirty="0" err="1">
                <a:solidFill>
                  <a:schemeClr val="accent5"/>
                </a:solidFill>
                <a:latin typeface="Consolas" panose="020B0609020204030204" pitchFamily="49" charset="0"/>
                <a:cs typeface="Consolas" panose="020B0609020204030204" pitchFamily="49" charset="0"/>
              </a:rPr>
              <a:t>eps</a:t>
            </a:r>
            <a:r>
              <a:rPr lang="en-US" altLang="ja-JP" sz="1600" dirty="0" smtClean="0">
                <a:solidFill>
                  <a:schemeClr val="accent5"/>
                </a:solidFill>
                <a:latin typeface="Consolas" panose="020B0609020204030204" pitchFamily="49" charset="0"/>
                <a:cs typeface="Consolas" panose="020B0609020204030204" pitchFamily="49" charset="0"/>
              </a:rPr>
              <a:t>&gt;</a:t>
            </a:r>
          </a:p>
          <a:p>
            <a:r>
              <a:rPr lang="en-US" altLang="ja-JP" sz="1600" dirty="0" smtClean="0">
                <a:latin typeface="Consolas" panose="020B0609020204030204" pitchFamily="49" charset="0"/>
                <a:cs typeface="Consolas" panose="020B0609020204030204" pitchFamily="49" charset="0"/>
              </a:rPr>
              <a:t>50 51 </a:t>
            </a:r>
            <a:r>
              <a:rPr lang="en-US" altLang="ja-JP" sz="1600" dirty="0" smtClean="0">
                <a:solidFill>
                  <a:schemeClr val="accent2"/>
                </a:solidFill>
                <a:latin typeface="Consolas" panose="020B0609020204030204" pitchFamily="49" charset="0"/>
                <a:cs typeface="Consolas" panose="020B0609020204030204" pitchFamily="49" charset="0"/>
              </a:rPr>
              <a:t>&lt;</a:t>
            </a:r>
            <a:r>
              <a:rPr lang="en-US" altLang="ja-JP" sz="1600" dirty="0" err="1" smtClean="0">
                <a:solidFill>
                  <a:schemeClr val="accent2"/>
                </a:solidFill>
                <a:latin typeface="Consolas" panose="020B0609020204030204" pitchFamily="49" charset="0"/>
                <a:cs typeface="Consolas" panose="020B0609020204030204" pitchFamily="49" charset="0"/>
              </a:rPr>
              <a:t>eps</a:t>
            </a:r>
            <a:r>
              <a:rPr lang="en-US" altLang="ja-JP" sz="1600" dirty="0" smtClean="0">
                <a:solidFill>
                  <a:schemeClr val="accent2"/>
                </a:solidFill>
                <a:latin typeface="Consolas" panose="020B0609020204030204" pitchFamily="49" charset="0"/>
                <a:cs typeface="Consolas" panose="020B0609020204030204" pitchFamily="49" charset="0"/>
              </a:rPr>
              <a:t>&gt;</a:t>
            </a:r>
            <a:r>
              <a:rPr lang="en-US" altLang="ja-JP" sz="1600" dirty="0" smtClean="0">
                <a:latin typeface="Consolas" panose="020B0609020204030204" pitchFamily="49" charset="0"/>
                <a:cs typeface="Consolas" panose="020B0609020204030204" pitchFamily="49" charset="0"/>
              </a:rPr>
              <a:t>			</a:t>
            </a:r>
            <a:r>
              <a:rPr lang="en-US" altLang="ja-JP" sz="1600" dirty="0" err="1" smtClean="0">
                <a:solidFill>
                  <a:schemeClr val="accent5"/>
                </a:solidFill>
                <a:latin typeface="Consolas" panose="020B0609020204030204" pitchFamily="49" charset="0"/>
                <a:cs typeface="Consolas" panose="020B0609020204030204" pitchFamily="49" charset="0"/>
              </a:rPr>
              <a:t>SYNTH_START|mei|normal</a:t>
            </a:r>
            <a:r>
              <a:rPr lang="en-US" altLang="ja-JP" sz="1600" dirty="0">
                <a:solidFill>
                  <a:schemeClr val="accent5"/>
                </a:solidFill>
                <a:latin typeface="Consolas" panose="020B0609020204030204" pitchFamily="49" charset="0"/>
                <a:cs typeface="Consolas" panose="020B0609020204030204" pitchFamily="49" charset="0"/>
              </a:rPr>
              <a:t>|</a:t>
            </a:r>
            <a:r>
              <a:rPr lang="ja-JP" altLang="en-US" sz="1600" dirty="0">
                <a:solidFill>
                  <a:schemeClr val="accent5"/>
                </a:solidFill>
                <a:latin typeface="Consolas" panose="020B0609020204030204" pitchFamily="49" charset="0"/>
                <a:cs typeface="Consolas" panose="020B0609020204030204" pitchFamily="49" charset="0"/>
              </a:rPr>
              <a:t>どういたしまして。</a:t>
            </a:r>
          </a:p>
          <a:p>
            <a:r>
              <a:rPr lang="en-US" altLang="ja-JP" sz="1600" dirty="0">
                <a:latin typeface="Consolas" panose="020B0609020204030204" pitchFamily="49" charset="0"/>
                <a:cs typeface="Consolas" panose="020B0609020204030204" pitchFamily="49" charset="0"/>
              </a:rPr>
              <a:t>51 </a:t>
            </a:r>
            <a:r>
              <a:rPr lang="en-US" altLang="ja-JP" sz="1600" dirty="0" smtClean="0">
                <a:latin typeface="Consolas" panose="020B0609020204030204" pitchFamily="49" charset="0"/>
                <a:cs typeface="Consolas" panose="020B0609020204030204" pitchFamily="49" charset="0"/>
              </a:rPr>
              <a:t>52 </a:t>
            </a:r>
            <a:r>
              <a:rPr lang="en-US" altLang="ja-JP" sz="1600" dirty="0" smtClean="0">
                <a:solidFill>
                  <a:schemeClr val="accent2"/>
                </a:solidFill>
                <a:latin typeface="Consolas" panose="020B0609020204030204" pitchFamily="49" charset="0"/>
                <a:cs typeface="Consolas" panose="020B0609020204030204" pitchFamily="49" charset="0"/>
              </a:rPr>
              <a:t>&lt;</a:t>
            </a:r>
            <a:r>
              <a:rPr lang="en-US" altLang="ja-JP" sz="1600" dirty="0" err="1">
                <a:solidFill>
                  <a:schemeClr val="accent2"/>
                </a:solidFill>
                <a:latin typeface="Consolas" panose="020B0609020204030204" pitchFamily="49" charset="0"/>
                <a:cs typeface="Consolas" panose="020B0609020204030204" pitchFamily="49" charset="0"/>
              </a:rPr>
              <a:t>eps</a:t>
            </a:r>
            <a:r>
              <a:rPr lang="en-US" altLang="ja-JP" sz="1600" dirty="0">
                <a:solidFill>
                  <a:schemeClr val="accent2"/>
                </a:solidFill>
                <a:latin typeface="Consolas" panose="020B0609020204030204" pitchFamily="49" charset="0"/>
                <a:cs typeface="Consolas" panose="020B0609020204030204" pitchFamily="49" charset="0"/>
              </a:rPr>
              <a:t>&gt; </a:t>
            </a:r>
            <a:r>
              <a:rPr lang="en-US" altLang="ja-JP" sz="1600" dirty="0" smtClean="0">
                <a:latin typeface="Consolas" panose="020B0609020204030204" pitchFamily="49" charset="0"/>
                <a:cs typeface="Consolas" panose="020B0609020204030204" pitchFamily="49" charset="0"/>
              </a:rPr>
              <a:t>			</a:t>
            </a:r>
            <a:r>
              <a:rPr lang="en-US" altLang="ja-JP" sz="1600" dirty="0" err="1" smtClean="0">
                <a:solidFill>
                  <a:schemeClr val="accent5"/>
                </a:solidFill>
                <a:latin typeface="Consolas" panose="020B0609020204030204" pitchFamily="49" charset="0"/>
                <a:cs typeface="Consolas" panose="020B0609020204030204" pitchFamily="49" charset="0"/>
              </a:rPr>
              <a:t>MOTION_ADD|mei|expression|happiness.vmd</a:t>
            </a:r>
            <a:endParaRPr lang="en-US" altLang="ja-JP" sz="1600" dirty="0">
              <a:solidFill>
                <a:schemeClr val="accent5"/>
              </a:solidFill>
              <a:latin typeface="Consolas" panose="020B0609020204030204" pitchFamily="49" charset="0"/>
              <a:cs typeface="Consolas" panose="020B0609020204030204" pitchFamily="49" charset="0"/>
            </a:endParaRPr>
          </a:p>
          <a:p>
            <a:r>
              <a:rPr lang="en-US" altLang="ja-JP" sz="1600" dirty="0">
                <a:latin typeface="Consolas" panose="020B0609020204030204" pitchFamily="49" charset="0"/>
                <a:cs typeface="Consolas" panose="020B0609020204030204" pitchFamily="49" charset="0"/>
              </a:rPr>
              <a:t>52 </a:t>
            </a:r>
            <a:r>
              <a:rPr lang="en-US" altLang="ja-JP" sz="1600" dirty="0" smtClean="0">
                <a:latin typeface="Consolas" panose="020B0609020204030204" pitchFamily="49" charset="0"/>
                <a:cs typeface="Consolas" panose="020B0609020204030204" pitchFamily="49" charset="0"/>
              </a:rPr>
              <a:t>53 </a:t>
            </a:r>
            <a:r>
              <a:rPr lang="en-US" altLang="ja-JP" sz="1600" dirty="0" err="1" smtClean="0">
                <a:solidFill>
                  <a:schemeClr val="accent2"/>
                </a:solidFill>
                <a:latin typeface="Consolas" panose="020B0609020204030204" pitchFamily="49" charset="0"/>
                <a:cs typeface="Consolas" panose="020B0609020204030204" pitchFamily="49" charset="0"/>
              </a:rPr>
              <a:t>SYNTH_EVENT_STOP|mei</a:t>
            </a:r>
            <a:r>
              <a:rPr lang="en-US" altLang="ja-JP" sz="1600" dirty="0" smtClean="0">
                <a:latin typeface="Consolas" panose="020B0609020204030204" pitchFamily="49" charset="0"/>
                <a:cs typeface="Consolas" panose="020B0609020204030204" pitchFamily="49" charset="0"/>
              </a:rPr>
              <a:t>     	</a:t>
            </a:r>
            <a:r>
              <a:rPr lang="en-US" altLang="ja-JP" sz="1600" dirty="0" err="1" smtClean="0">
                <a:solidFill>
                  <a:schemeClr val="accent5"/>
                </a:solidFill>
                <a:latin typeface="Consolas" panose="020B0609020204030204" pitchFamily="49" charset="0"/>
                <a:cs typeface="Consolas" panose="020B0609020204030204" pitchFamily="49" charset="0"/>
              </a:rPr>
              <a:t>SYNTH_START|mei|happy</a:t>
            </a:r>
            <a:r>
              <a:rPr lang="en-US" altLang="ja-JP" sz="1600" dirty="0">
                <a:solidFill>
                  <a:schemeClr val="accent5"/>
                </a:solidFill>
                <a:latin typeface="Consolas" panose="020B0609020204030204" pitchFamily="49" charset="0"/>
                <a:cs typeface="Consolas" panose="020B0609020204030204" pitchFamily="49" charset="0"/>
              </a:rPr>
              <a:t>|</a:t>
            </a:r>
            <a:r>
              <a:rPr lang="ja-JP" altLang="en-US" sz="1600" dirty="0">
                <a:solidFill>
                  <a:schemeClr val="accent5"/>
                </a:solidFill>
                <a:latin typeface="Consolas" panose="020B0609020204030204" pitchFamily="49" charset="0"/>
                <a:cs typeface="Consolas" panose="020B0609020204030204" pitchFamily="49" charset="0"/>
              </a:rPr>
              <a:t>いつでも、</a:t>
            </a:r>
            <a:r>
              <a:rPr lang="ja-JP" altLang="en-US" sz="1600" dirty="0" smtClean="0">
                <a:solidFill>
                  <a:schemeClr val="accent5"/>
                </a:solidFill>
                <a:latin typeface="Consolas" panose="020B0609020204030204" pitchFamily="49" charset="0"/>
                <a:cs typeface="Consolas" panose="020B0609020204030204" pitchFamily="49" charset="0"/>
              </a:rPr>
              <a:t>話しかけてね</a:t>
            </a:r>
            <a:r>
              <a:rPr lang="ja-JP" altLang="en-US" sz="1600" dirty="0">
                <a:solidFill>
                  <a:schemeClr val="accent5"/>
                </a:solidFill>
                <a:latin typeface="Consolas" panose="020B0609020204030204" pitchFamily="49" charset="0"/>
                <a:cs typeface="Consolas" panose="020B0609020204030204" pitchFamily="49" charset="0"/>
              </a:rPr>
              <a:t>。</a:t>
            </a:r>
          </a:p>
          <a:p>
            <a:r>
              <a:rPr lang="en-US" altLang="ja-JP" sz="1600" dirty="0">
                <a:latin typeface="Consolas" panose="020B0609020204030204" pitchFamily="49" charset="0"/>
                <a:cs typeface="Consolas" panose="020B0609020204030204" pitchFamily="49" charset="0"/>
              </a:rPr>
              <a:t>53 </a:t>
            </a:r>
            <a:r>
              <a:rPr lang="en-US" altLang="ja-JP" sz="1600" dirty="0" smtClean="0">
                <a:latin typeface="Consolas" panose="020B0609020204030204" pitchFamily="49" charset="0"/>
                <a:cs typeface="Consolas" panose="020B0609020204030204" pitchFamily="49" charset="0"/>
              </a:rPr>
              <a:t>54 </a:t>
            </a:r>
            <a:r>
              <a:rPr lang="en-US" altLang="ja-JP" sz="1600" dirty="0" smtClean="0">
                <a:solidFill>
                  <a:schemeClr val="accent2"/>
                </a:solidFill>
                <a:latin typeface="Consolas" panose="020B0609020204030204" pitchFamily="49" charset="0"/>
                <a:cs typeface="Consolas" panose="020B0609020204030204" pitchFamily="49" charset="0"/>
              </a:rPr>
              <a:t>&lt;</a:t>
            </a:r>
            <a:r>
              <a:rPr lang="en-US" altLang="ja-JP" sz="1600" dirty="0" err="1" smtClean="0">
                <a:solidFill>
                  <a:schemeClr val="accent2"/>
                </a:solidFill>
                <a:latin typeface="Consolas" panose="020B0609020204030204" pitchFamily="49" charset="0"/>
                <a:cs typeface="Consolas" panose="020B0609020204030204" pitchFamily="49" charset="0"/>
              </a:rPr>
              <a:t>eps</a:t>
            </a:r>
            <a:r>
              <a:rPr lang="en-US" altLang="ja-JP" sz="1600" dirty="0" smtClean="0">
                <a:solidFill>
                  <a:schemeClr val="accent2"/>
                </a:solidFill>
                <a:latin typeface="Consolas" panose="020B0609020204030204" pitchFamily="49" charset="0"/>
                <a:cs typeface="Consolas" panose="020B0609020204030204" pitchFamily="49" charset="0"/>
              </a:rPr>
              <a:t>&gt; </a:t>
            </a:r>
            <a:r>
              <a:rPr lang="en-US" altLang="ja-JP" sz="1600" dirty="0" smtClean="0">
                <a:latin typeface="Consolas" panose="020B0609020204030204" pitchFamily="49" charset="0"/>
                <a:cs typeface="Consolas" panose="020B0609020204030204" pitchFamily="49" charset="0"/>
              </a:rPr>
              <a:t>			</a:t>
            </a:r>
            <a:r>
              <a:rPr lang="en-US" altLang="ja-JP" sz="1600" dirty="0" err="1" smtClean="0">
                <a:solidFill>
                  <a:schemeClr val="accent5"/>
                </a:solidFill>
                <a:latin typeface="Consolas" panose="020B0609020204030204" pitchFamily="49" charset="0"/>
                <a:cs typeface="Consolas" panose="020B0609020204030204" pitchFamily="49" charset="0"/>
              </a:rPr>
              <a:t>MOTION_CHANGE|mei|base|guide_happy.vmd</a:t>
            </a:r>
            <a:endParaRPr lang="en-US" altLang="ja-JP" sz="1600" dirty="0">
              <a:solidFill>
                <a:schemeClr val="accent5"/>
              </a:solidFill>
              <a:latin typeface="Consolas" panose="020B0609020204030204" pitchFamily="49" charset="0"/>
              <a:cs typeface="Consolas" panose="020B0609020204030204" pitchFamily="49" charset="0"/>
            </a:endParaRPr>
          </a:p>
          <a:p>
            <a:r>
              <a:rPr lang="en-US" altLang="ja-JP" sz="1600" dirty="0">
                <a:latin typeface="Consolas" panose="020B0609020204030204" pitchFamily="49" charset="0"/>
                <a:cs typeface="Consolas" panose="020B0609020204030204" pitchFamily="49" charset="0"/>
              </a:rPr>
              <a:t>54 </a:t>
            </a:r>
            <a:r>
              <a:rPr lang="en-US" altLang="ja-JP" sz="1600" dirty="0" smtClean="0">
                <a:latin typeface="Consolas" panose="020B0609020204030204" pitchFamily="49" charset="0"/>
                <a:cs typeface="Consolas" panose="020B0609020204030204" pitchFamily="49" charset="0"/>
              </a:rPr>
              <a:t> 1 </a:t>
            </a:r>
            <a:r>
              <a:rPr lang="en-US" altLang="ja-JP" sz="1600" dirty="0" err="1" smtClean="0">
                <a:solidFill>
                  <a:schemeClr val="accent2"/>
                </a:solidFill>
                <a:latin typeface="Consolas" panose="020B0609020204030204" pitchFamily="49" charset="0"/>
                <a:cs typeface="Consolas" panose="020B0609020204030204" pitchFamily="49" charset="0"/>
              </a:rPr>
              <a:t>SYNTH_EVENT_STOP|mei</a:t>
            </a:r>
            <a:r>
              <a:rPr lang="ja-JP" altLang="en-US" sz="1600" dirty="0" smtClean="0">
                <a:solidFill>
                  <a:schemeClr val="accent2"/>
                </a:solidFill>
                <a:latin typeface="Consolas" panose="020B0609020204030204" pitchFamily="49" charset="0"/>
                <a:cs typeface="Consolas" panose="020B0609020204030204" pitchFamily="49" charset="0"/>
              </a:rPr>
              <a:t>  </a:t>
            </a:r>
            <a:r>
              <a:rPr lang="en-US" altLang="ja-JP" sz="1600" dirty="0" smtClean="0">
                <a:latin typeface="Consolas" panose="020B0609020204030204" pitchFamily="49" charset="0"/>
                <a:cs typeface="Consolas" panose="020B0609020204030204" pitchFamily="49" charset="0"/>
              </a:rPr>
              <a:t>	</a:t>
            </a:r>
            <a:r>
              <a:rPr lang="en-US" altLang="ja-JP" sz="1600" dirty="0" smtClean="0">
                <a:solidFill>
                  <a:schemeClr val="accent5"/>
                </a:solidFill>
                <a:latin typeface="Consolas" panose="020B0609020204030204" pitchFamily="49" charset="0"/>
                <a:cs typeface="Consolas" panose="020B0609020204030204" pitchFamily="49" charset="0"/>
              </a:rPr>
              <a:t>&lt;</a:t>
            </a:r>
            <a:r>
              <a:rPr lang="en-US" altLang="ja-JP" sz="1600" dirty="0" err="1" smtClean="0">
                <a:solidFill>
                  <a:schemeClr val="accent5"/>
                </a:solidFill>
                <a:latin typeface="Consolas" panose="020B0609020204030204" pitchFamily="49" charset="0"/>
                <a:cs typeface="Consolas" panose="020B0609020204030204" pitchFamily="49" charset="0"/>
              </a:rPr>
              <a:t>eps</a:t>
            </a:r>
            <a:r>
              <a:rPr lang="en-US" altLang="ja-JP" sz="1600" dirty="0" smtClean="0">
                <a:solidFill>
                  <a:schemeClr val="accent5"/>
                </a:solidFill>
                <a:latin typeface="Consolas" panose="020B0609020204030204" pitchFamily="49" charset="0"/>
                <a:cs typeface="Consolas" panose="020B0609020204030204" pitchFamily="49" charset="0"/>
              </a:rPr>
              <a:t>&gt;</a:t>
            </a:r>
            <a:endParaRPr kumimoji="1" lang="ja-JP" altLang="en-US" sz="1600" dirty="0" smtClean="0">
              <a:solidFill>
                <a:schemeClr val="accent5"/>
              </a:solidFill>
              <a:latin typeface="Consolas" panose="020B0609020204030204" pitchFamily="49" charset="0"/>
              <a:cs typeface="Consolas" panose="020B0609020204030204" pitchFamily="49" charset="0"/>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51</a:t>
            </a:fld>
            <a:endParaRPr kumimoji="1" lang="ja-JP" altLang="en-US"/>
          </a:p>
        </p:txBody>
      </p:sp>
    </p:spTree>
    <p:extLst>
      <p:ext uri="{BB962C8B-B14F-4D97-AF65-F5344CB8AC3E}">
        <p14:creationId xmlns:p14="http://schemas.microsoft.com/office/powerpoint/2010/main" val="2828257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認識キーワード</a:t>
            </a:r>
            <a:endParaRPr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t>RECOG_EVENT_STOP|</a:t>
            </a:r>
            <a:r>
              <a:rPr lang="ja-JP" altLang="en-US" dirty="0" smtClean="0">
                <a:solidFill>
                  <a:srgbClr val="FF0000"/>
                </a:solidFill>
              </a:rPr>
              <a:t>キーワード</a:t>
            </a:r>
            <a:endParaRPr lang="en-US" altLang="ja-JP" dirty="0" smtClean="0">
              <a:solidFill>
                <a:srgbClr val="FF0000"/>
              </a:solidFill>
            </a:endParaRPr>
          </a:p>
          <a:p>
            <a:r>
              <a:rPr lang="ja-JP" altLang="en-US" dirty="0" smtClean="0">
                <a:solidFill>
                  <a:srgbClr val="FF0000"/>
                </a:solidFill>
              </a:rPr>
              <a:t>キーワード</a:t>
            </a:r>
            <a:r>
              <a:rPr lang="ja-JP" altLang="en-US" dirty="0" smtClean="0"/>
              <a:t>の例</a:t>
            </a:r>
            <a:endParaRPr lang="en-US" altLang="ja-JP" dirty="0" smtClean="0"/>
          </a:p>
          <a:p>
            <a:pPr lvl="1"/>
            <a:r>
              <a:rPr lang="ja-JP" altLang="en-US" dirty="0" smtClean="0"/>
              <a:t>こんにちは、こんばんは、おはよう、ありがとう</a:t>
            </a:r>
            <a:endParaRPr lang="en-US" altLang="ja-JP" dirty="0" smtClean="0"/>
          </a:p>
          <a:p>
            <a:pPr lvl="1"/>
            <a:r>
              <a:rPr lang="ja-JP" altLang="en-US" dirty="0" smtClean="0"/>
              <a:t>名古屋、東京、大阪、</a:t>
            </a:r>
            <a:endParaRPr lang="en-US" altLang="ja-JP" dirty="0" smtClean="0"/>
          </a:p>
          <a:p>
            <a:pPr lvl="1"/>
            <a:r>
              <a:rPr lang="ja-JP" altLang="en-US" dirty="0" smtClean="0"/>
              <a:t>食べ物、飲み物、カレーライス、ビール</a:t>
            </a:r>
            <a:endParaRPr lang="en-US" altLang="ja-JP" dirty="0" smtClean="0"/>
          </a:p>
          <a:p>
            <a:pPr lvl="1"/>
            <a:r>
              <a:rPr lang="ja-JP" altLang="en-US" dirty="0" smtClean="0"/>
              <a:t>バイバイ、はじめまして、自己紹介</a:t>
            </a:r>
            <a:endParaRPr lang="en-US" altLang="ja-JP" dirty="0" smtClean="0"/>
          </a:p>
          <a:p>
            <a:endParaRPr lang="en-US" altLang="ja-JP" dirty="0" smtClean="0"/>
          </a:p>
          <a:p>
            <a:endParaRPr lang="ja-JP" altLang="en-US" dirty="0"/>
          </a:p>
        </p:txBody>
      </p:sp>
      <p:sp>
        <p:nvSpPr>
          <p:cNvPr id="5" name="正方形/長方形 4"/>
          <p:cNvSpPr/>
          <p:nvPr/>
        </p:nvSpPr>
        <p:spPr>
          <a:xfrm>
            <a:off x="6010486" y="705904"/>
            <a:ext cx="2952328" cy="82959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ja-JP" altLang="en-US" sz="2000" dirty="0">
                <a:solidFill>
                  <a:srgbClr val="FF0000"/>
                </a:solidFill>
              </a:rPr>
              <a:t>キーワード</a:t>
            </a:r>
            <a:r>
              <a:rPr kumimoji="1" lang="ja-JP" altLang="en-US" sz="2000" dirty="0" smtClean="0">
                <a:solidFill>
                  <a:srgbClr val="FF0000"/>
                </a:solidFill>
              </a:rPr>
              <a:t>は</a:t>
            </a:r>
            <a:r>
              <a:rPr lang="ja-JP" altLang="en-US" sz="2000" dirty="0">
                <a:solidFill>
                  <a:srgbClr val="FF0000"/>
                </a:solidFill>
              </a:rPr>
              <a:t>追加</a:t>
            </a:r>
            <a:r>
              <a:rPr kumimoji="1" lang="ja-JP" altLang="en-US" sz="2000" dirty="0" smtClean="0">
                <a:solidFill>
                  <a:srgbClr val="FF0000"/>
                </a:solidFill>
              </a:rPr>
              <a:t>登録可</a:t>
            </a:r>
            <a:endParaRPr kumimoji="1" lang="en-US" altLang="ja-JP" sz="2000" dirty="0" smtClean="0">
              <a:solidFill>
                <a:srgbClr val="FF0000"/>
              </a:solidFill>
            </a:endParaRPr>
          </a:p>
          <a:p>
            <a:r>
              <a:rPr lang="ja-JP" altLang="en-US" sz="2000" dirty="0">
                <a:solidFill>
                  <a:srgbClr val="FF0000"/>
                </a:solidFill>
              </a:rPr>
              <a:t>認識</a:t>
            </a:r>
            <a:r>
              <a:rPr lang="ja-JP" altLang="en-US" sz="2000" dirty="0" smtClean="0">
                <a:solidFill>
                  <a:srgbClr val="FF0000"/>
                </a:solidFill>
              </a:rPr>
              <a:t>しやすさも変更可</a:t>
            </a:r>
            <a:endParaRPr kumimoji="1" lang="ja-JP" altLang="en-US" sz="2000" dirty="0" smtClean="0">
              <a:solidFill>
                <a:srgbClr val="FF0000"/>
              </a:solidFill>
            </a:endParaRPr>
          </a:p>
        </p:txBody>
      </p:sp>
      <p:sp>
        <p:nvSpPr>
          <p:cNvPr id="12" name="スライド番号プレースホルダー 11"/>
          <p:cNvSpPr>
            <a:spLocks noGrp="1"/>
          </p:cNvSpPr>
          <p:nvPr>
            <p:ph type="sldNum" sz="quarter" idx="12"/>
          </p:nvPr>
        </p:nvSpPr>
        <p:spPr/>
        <p:txBody>
          <a:bodyPr/>
          <a:lstStyle/>
          <a:p>
            <a:fld id="{D2D8002D-B5B0-4BAC-B1F6-782DDCCE6D9C}" type="slidenum">
              <a:rPr kumimoji="1" lang="ja-JP" altLang="en-US" smtClean="0"/>
              <a:t>52</a:t>
            </a:fld>
            <a:endParaRPr kumimoji="1" lang="ja-JP" altLang="en-US"/>
          </a:p>
        </p:txBody>
      </p:sp>
    </p:spTree>
    <p:extLst>
      <p:ext uri="{BB962C8B-B14F-4D97-AF65-F5344CB8AC3E}">
        <p14:creationId xmlns:p14="http://schemas.microsoft.com/office/powerpoint/2010/main" val="2235511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モーション</a:t>
            </a:r>
            <a:r>
              <a:rPr kumimoji="1" lang="ja-JP" altLang="en-US" dirty="0" smtClean="0"/>
              <a:t>の</a:t>
            </a:r>
            <a:r>
              <a:rPr lang="ja-JP" altLang="en-US" dirty="0" smtClean="0"/>
              <a:t>追加</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kumimoji="1" lang="en-US" altLang="ja-JP" sz="2400" dirty="0" err="1" smtClean="0"/>
              <a:t>MOTION_ADD|mei</a:t>
            </a:r>
            <a:r>
              <a:rPr lang="en-US" altLang="ja-JP" sz="2400" dirty="0" err="1" smtClean="0"/>
              <a:t>|action</a:t>
            </a:r>
            <a:r>
              <a:rPr lang="en-US" altLang="ja-JP" sz="2400" dirty="0" smtClean="0"/>
              <a:t>|</a:t>
            </a:r>
            <a:r>
              <a:rPr lang="ja-JP" altLang="en-US" sz="2400" b="1" dirty="0" smtClean="0">
                <a:solidFill>
                  <a:srgbClr val="FF0000"/>
                </a:solidFill>
              </a:rPr>
              <a:t>ファイル</a:t>
            </a:r>
            <a:r>
              <a:rPr lang="en-US" altLang="ja-JP" sz="2400" dirty="0" smtClean="0"/>
              <a:t>|PART|ONCE</a:t>
            </a:r>
          </a:p>
          <a:p>
            <a:r>
              <a:rPr lang="ja-JP" altLang="en-US" sz="2400" b="1" dirty="0" smtClean="0">
                <a:solidFill>
                  <a:srgbClr val="FF0000"/>
                </a:solidFill>
              </a:rPr>
              <a:t>ファイル</a:t>
            </a:r>
            <a:r>
              <a:rPr lang="ja-JP" altLang="en-US" sz="2400" dirty="0" smtClean="0"/>
              <a:t>の例</a:t>
            </a:r>
            <a:endParaRPr kumimoji="1" lang="en-US" altLang="ja-JP" sz="2400" dirty="0" smtClean="0"/>
          </a:p>
          <a:p>
            <a:pPr lvl="1"/>
            <a:r>
              <a:rPr kumimoji="1" lang="ja-JP" altLang="en-US" dirty="0" smtClean="0"/>
              <a:t>バイバイ </a:t>
            </a:r>
            <a:r>
              <a:rPr kumimoji="1" lang="en-US" altLang="ja-JP" dirty="0" smtClean="0"/>
              <a:t/>
            </a:r>
            <a:br>
              <a:rPr kumimoji="1" lang="en-US" altLang="ja-JP" dirty="0" smtClean="0"/>
            </a:br>
            <a:r>
              <a:rPr lang="en-US" altLang="ja-JP" dirty="0" smtClean="0"/>
              <a:t>Motion\</a:t>
            </a:r>
            <a:r>
              <a:rPr lang="en-US" altLang="ja-JP" dirty="0" err="1" smtClean="0"/>
              <a:t>mei_bye</a:t>
            </a:r>
            <a:r>
              <a:rPr lang="en-US" altLang="ja-JP" dirty="0" smtClean="0"/>
              <a:t>\</a:t>
            </a:r>
            <a:r>
              <a:rPr lang="en-US" altLang="ja-JP" dirty="0" err="1" smtClean="0"/>
              <a:t>mei_bye.vmd</a:t>
            </a:r>
            <a:endParaRPr kumimoji="1" lang="en-US" altLang="ja-JP" dirty="0" smtClean="0"/>
          </a:p>
          <a:p>
            <a:pPr lvl="1"/>
            <a:r>
              <a:rPr lang="ja-JP" altLang="en-US" dirty="0" smtClean="0"/>
              <a:t>おじぎ </a:t>
            </a:r>
            <a:r>
              <a:rPr lang="en-US" altLang="ja-JP" dirty="0" smtClean="0"/>
              <a:t/>
            </a:r>
            <a:br>
              <a:rPr lang="en-US" altLang="ja-JP" dirty="0" smtClean="0"/>
            </a:br>
            <a:r>
              <a:rPr lang="en-US" altLang="ja-JP" dirty="0" smtClean="0"/>
              <a:t>Motion\</a:t>
            </a:r>
            <a:r>
              <a:rPr lang="en-US" altLang="ja-JP" dirty="0" err="1" smtClean="0"/>
              <a:t>mei_greeting</a:t>
            </a:r>
            <a:r>
              <a:rPr lang="en-US" altLang="ja-JP" dirty="0" smtClean="0"/>
              <a:t>\</a:t>
            </a:r>
            <a:r>
              <a:rPr lang="en-US" altLang="ja-JP" dirty="0" err="1" smtClean="0"/>
              <a:t>mei_greeting.vmd</a:t>
            </a:r>
            <a:endParaRPr lang="en-US" altLang="ja-JP" dirty="0" smtClean="0"/>
          </a:p>
          <a:p>
            <a:pPr lvl="1"/>
            <a:r>
              <a:rPr lang="ja-JP" altLang="en-US" dirty="0" smtClean="0"/>
              <a:t>ガッツ </a:t>
            </a:r>
            <a:r>
              <a:rPr lang="en-US" altLang="ja-JP" dirty="0" smtClean="0"/>
              <a:t/>
            </a:r>
            <a:br>
              <a:rPr lang="en-US" altLang="ja-JP" dirty="0" smtClean="0"/>
            </a:br>
            <a:r>
              <a:rPr lang="en-US" altLang="ja-JP" dirty="0" smtClean="0"/>
              <a:t>Motion\</a:t>
            </a:r>
            <a:r>
              <a:rPr lang="en-US" altLang="ja-JP" dirty="0" err="1" smtClean="0"/>
              <a:t>mei_guts</a:t>
            </a:r>
            <a:r>
              <a:rPr lang="en-US" altLang="ja-JP" dirty="0" smtClean="0"/>
              <a:t>\</a:t>
            </a:r>
            <a:r>
              <a:rPr lang="en-US" altLang="ja-JP" dirty="0" err="1" smtClean="0"/>
              <a:t>mei_guts.vmd</a:t>
            </a:r>
            <a:endParaRPr lang="en-US" altLang="ja-JP" dirty="0" smtClean="0"/>
          </a:p>
          <a:p>
            <a:pPr lvl="1"/>
            <a:r>
              <a:rPr lang="ja-JP" altLang="en-US" dirty="0" smtClean="0"/>
              <a:t>手を振る</a:t>
            </a:r>
            <a:r>
              <a:rPr lang="en-US" altLang="ja-JP" dirty="0" smtClean="0"/>
              <a:t>Motion\</a:t>
            </a:r>
            <a:r>
              <a:rPr lang="en-US" altLang="ja-JP" dirty="0" err="1" smtClean="0"/>
              <a:t>mei_hand_shake</a:t>
            </a:r>
            <a:r>
              <a:rPr lang="en-US" altLang="ja-JP" dirty="0" smtClean="0"/>
              <a:t>\</a:t>
            </a:r>
            <a:r>
              <a:rPr lang="en-US" altLang="ja-JP" dirty="0" err="1" smtClean="0"/>
              <a:t>mei_hand_shake.vmd</a:t>
            </a:r>
            <a:endParaRPr lang="en-US" altLang="ja-JP" dirty="0" smtClean="0"/>
          </a:p>
        </p:txBody>
      </p:sp>
      <p:sp>
        <p:nvSpPr>
          <p:cNvPr id="5" name="正方形/長方形 4"/>
          <p:cNvSpPr/>
          <p:nvPr/>
        </p:nvSpPr>
        <p:spPr>
          <a:xfrm>
            <a:off x="6010486" y="2204864"/>
            <a:ext cx="2952328" cy="82959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ja-JP" altLang="en-US" sz="2000" dirty="0" smtClean="0">
                <a:solidFill>
                  <a:srgbClr val="FF0000"/>
                </a:solidFill>
              </a:rPr>
              <a:t>他にも多数あります</a:t>
            </a:r>
            <a:endParaRPr lang="en-US" altLang="ja-JP" sz="2000" dirty="0" smtClean="0">
              <a:solidFill>
                <a:srgbClr val="FF0000"/>
              </a:solidFill>
            </a:endParaRPr>
          </a:p>
          <a:p>
            <a:r>
              <a:rPr kumimoji="1" lang="ja-JP" altLang="en-US" sz="2000" dirty="0" smtClean="0">
                <a:solidFill>
                  <a:srgbClr val="FF0000"/>
                </a:solidFill>
              </a:rPr>
              <a:t>自分で作ることもできます</a:t>
            </a: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53</a:t>
            </a:fld>
            <a:endParaRPr kumimoji="1" lang="ja-JP" altLang="en-US"/>
          </a:p>
        </p:txBody>
      </p:sp>
    </p:spTree>
    <p:extLst>
      <p:ext uri="{BB962C8B-B14F-4D97-AF65-F5344CB8AC3E}">
        <p14:creationId xmlns:p14="http://schemas.microsoft.com/office/powerpoint/2010/main" val="2269224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モーションの変更</a:t>
            </a:r>
            <a:endParaRPr kumimoji="1" lang="ja-JP" altLang="en-US" dirty="0"/>
          </a:p>
        </p:txBody>
      </p:sp>
      <p:sp>
        <p:nvSpPr>
          <p:cNvPr id="3" name="コンテンツ プレースホルダー 2"/>
          <p:cNvSpPr>
            <a:spLocks noGrp="1"/>
          </p:cNvSpPr>
          <p:nvPr>
            <p:ph idx="1"/>
          </p:nvPr>
        </p:nvSpPr>
        <p:spPr>
          <a:xfrm>
            <a:off x="628650" y="1628800"/>
            <a:ext cx="4447406" cy="4351339"/>
          </a:xfrm>
        </p:spPr>
        <p:txBody>
          <a:bodyPr>
            <a:normAutofit fontScale="77500" lnSpcReduction="20000"/>
          </a:bodyPr>
          <a:lstStyle/>
          <a:p>
            <a:r>
              <a:rPr kumimoji="1" lang="ja-JP" altLang="en-US" sz="2400" b="1" dirty="0" smtClean="0"/>
              <a:t>方法１）</a:t>
            </a:r>
            <a:r>
              <a:rPr kumimoji="1" lang="en-US" altLang="ja-JP" sz="2400" dirty="0" smtClean="0"/>
              <a:t>.</a:t>
            </a:r>
            <a:r>
              <a:rPr kumimoji="1" lang="en-US" altLang="ja-JP" sz="2400" dirty="0" err="1" smtClean="0"/>
              <a:t>vmd</a:t>
            </a:r>
            <a:r>
              <a:rPr kumimoji="1" lang="ja-JP" altLang="en-US" sz="2400" dirty="0" smtClean="0"/>
              <a:t>ファイルをモデルへドロップ</a:t>
            </a:r>
            <a:endParaRPr lang="en-US" altLang="ja-JP" sz="2400" dirty="0" smtClean="0"/>
          </a:p>
          <a:p>
            <a:pPr marL="0" indent="0">
              <a:buNone/>
            </a:pPr>
            <a:r>
              <a:rPr kumimoji="1" lang="ja-JP" altLang="en-US" sz="2400" dirty="0" smtClean="0"/>
              <a:t>　　→</a:t>
            </a:r>
            <a:r>
              <a:rPr kumimoji="1" lang="en-US" altLang="ja-JP" sz="2400" dirty="0" smtClean="0"/>
              <a:t>”base” </a:t>
            </a:r>
            <a:r>
              <a:rPr kumimoji="1" lang="ja-JP" altLang="en-US" sz="2400" dirty="0" smtClean="0"/>
              <a:t>という名前のモーションを入れ替え</a:t>
            </a:r>
            <a:r>
              <a:rPr lang="en-US" altLang="ja-JP" sz="400" dirty="0" smtClean="0"/>
              <a:t> </a:t>
            </a:r>
            <a:endParaRPr lang="en-US" altLang="ja-JP" sz="100" dirty="0" smtClean="0"/>
          </a:p>
          <a:p>
            <a:r>
              <a:rPr lang="ja-JP" altLang="en-US" sz="2400" b="1" dirty="0" smtClean="0"/>
              <a:t>方法２）</a:t>
            </a:r>
            <a:r>
              <a:rPr lang="en-US" altLang="ja-JP" sz="2400" dirty="0" smtClean="0"/>
              <a:t>.</a:t>
            </a:r>
            <a:r>
              <a:rPr lang="en-US" altLang="ja-JP" sz="2400" dirty="0" err="1" smtClean="0"/>
              <a:t>vmd</a:t>
            </a:r>
            <a:r>
              <a:rPr lang="ja-JP" altLang="en-US" sz="2400" dirty="0" smtClean="0"/>
              <a:t>ファイルを</a:t>
            </a:r>
            <a:r>
              <a:rPr lang="en-US" altLang="ja-JP" sz="2400" dirty="0" smtClean="0"/>
              <a:t>Shift</a:t>
            </a:r>
            <a:r>
              <a:rPr lang="ja-JP" altLang="en-US" sz="2400" dirty="0" smtClean="0"/>
              <a:t>＋モデルへドロップ</a:t>
            </a:r>
            <a:endParaRPr lang="en-US" altLang="ja-JP" sz="2400" dirty="0" smtClean="0"/>
          </a:p>
          <a:p>
            <a:pPr marL="0" indent="0">
              <a:buNone/>
            </a:pPr>
            <a:r>
              <a:rPr lang="ja-JP" altLang="en-US" sz="2400" dirty="0" smtClean="0"/>
              <a:t>　　→ 部分モーションとして重ね実行</a:t>
            </a:r>
            <a:r>
              <a:rPr lang="en-US" altLang="ja-JP" sz="800" dirty="0" smtClean="0"/>
              <a:t> </a:t>
            </a:r>
            <a:endParaRPr lang="en-US" altLang="ja-JP" sz="2400" dirty="0" smtClean="0"/>
          </a:p>
          <a:p>
            <a:r>
              <a:rPr kumimoji="1" lang="ja-JP" altLang="en-US" sz="2400" b="1" dirty="0" smtClean="0"/>
              <a:t>方法３）</a:t>
            </a:r>
            <a:r>
              <a:rPr lang="en-US" altLang="ja-JP" sz="2400" dirty="0" smtClean="0"/>
              <a:t>CTRL</a:t>
            </a:r>
            <a:r>
              <a:rPr lang="ja-JP" altLang="en-US" sz="2400" dirty="0" smtClean="0"/>
              <a:t>を押しながら１）あるいは２）</a:t>
            </a:r>
            <a:endParaRPr lang="en-US" altLang="ja-JP" sz="2400" dirty="0" smtClean="0"/>
          </a:p>
          <a:p>
            <a:pPr marL="0" indent="0">
              <a:buNone/>
            </a:pPr>
            <a:r>
              <a:rPr kumimoji="1" lang="ja-JP" altLang="en-US" sz="2400" dirty="0" smtClean="0"/>
              <a:t>　　→全てのモデルへ上記を適用</a:t>
            </a:r>
            <a:r>
              <a:rPr lang="en-US" altLang="ja-JP" sz="800" dirty="0" smtClean="0"/>
              <a:t> </a:t>
            </a:r>
            <a:endParaRPr kumimoji="1" lang="en-US" altLang="ja-JP" sz="2400" dirty="0" smtClean="0"/>
          </a:p>
          <a:p>
            <a:r>
              <a:rPr lang="ja-JP" altLang="en-US" sz="2400" b="1" dirty="0" smtClean="0"/>
              <a:t>方法４）</a:t>
            </a:r>
            <a:r>
              <a:rPr lang="en-US" altLang="ja-JP" sz="2400" dirty="0" smtClean="0"/>
              <a:t>MOTION_ADD</a:t>
            </a:r>
            <a:r>
              <a:rPr lang="ja-JP" altLang="en-US" sz="2400" dirty="0" smtClean="0"/>
              <a:t> メッセージ</a:t>
            </a:r>
            <a:endParaRPr lang="en-US" altLang="ja-JP" sz="2400" dirty="0" smtClean="0"/>
          </a:p>
          <a:p>
            <a:pPr marL="0" indent="0">
              <a:buNone/>
            </a:pPr>
            <a:endParaRPr kumimoji="1" lang="en-US" altLang="ja-JP" sz="2400" dirty="0" smtClean="0"/>
          </a:p>
        </p:txBody>
      </p:sp>
      <p:pic>
        <p:nvPicPr>
          <p:cNvPr id="5" name="図 4"/>
          <p:cNvPicPr>
            <a:picLocks noChangeAspect="1"/>
          </p:cNvPicPr>
          <p:nvPr/>
        </p:nvPicPr>
        <p:blipFill>
          <a:blip r:embed="rId2"/>
          <a:stretch>
            <a:fillRect/>
          </a:stretch>
        </p:blipFill>
        <p:spPr>
          <a:xfrm>
            <a:off x="5292080" y="1442195"/>
            <a:ext cx="3559486" cy="3714997"/>
          </a:xfrm>
          <a:prstGeom prst="rect">
            <a:avLst/>
          </a:prstGeom>
        </p:spPr>
      </p:pic>
      <p:sp>
        <p:nvSpPr>
          <p:cNvPr id="6" name="テキスト ボックス 5"/>
          <p:cNvSpPr txBox="1"/>
          <p:nvPr/>
        </p:nvSpPr>
        <p:spPr>
          <a:xfrm>
            <a:off x="5356449" y="5333808"/>
            <a:ext cx="3430747" cy="646331"/>
          </a:xfrm>
          <a:prstGeom prst="rect">
            <a:avLst/>
          </a:prstGeom>
          <a:noFill/>
        </p:spPr>
        <p:txBody>
          <a:bodyPr wrap="none" rtlCol="0">
            <a:spAutoFit/>
          </a:bodyPr>
          <a:lstStyle/>
          <a:p>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B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キーでボーン構造、および、</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モーションを確認可能</a:t>
            </a:r>
          </a:p>
        </p:txBody>
      </p:sp>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54</a:t>
            </a:fld>
            <a:endParaRPr kumimoji="1" lang="ja-JP" altLang="en-US"/>
          </a:p>
        </p:txBody>
      </p:sp>
    </p:spTree>
    <p:extLst>
      <p:ext uri="{BB962C8B-B14F-4D97-AF65-F5344CB8AC3E}">
        <p14:creationId xmlns:p14="http://schemas.microsoft.com/office/powerpoint/2010/main" val="2118731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動作・モーション</a:t>
            </a:r>
            <a:endParaRPr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ja-JP" altLang="en-US" smtClean="0"/>
              <a:t>モーション</a:t>
            </a:r>
            <a:endParaRPr lang="en-US" altLang="ja-JP" smtClean="0"/>
          </a:p>
          <a:p>
            <a:pPr lvl="1"/>
            <a:r>
              <a:rPr lang="ja-JP" altLang="en-US" smtClean="0"/>
              <a:t>ボーン動作・表情モーフィング</a:t>
            </a:r>
            <a:endParaRPr lang="en-US" altLang="ja-JP" smtClean="0"/>
          </a:p>
          <a:p>
            <a:pPr lvl="1"/>
            <a:r>
              <a:rPr lang="ja-JP" altLang="en-US" smtClean="0"/>
              <a:t>全体モーション</a:t>
            </a:r>
            <a:endParaRPr lang="en-US" altLang="ja-JP" smtClean="0"/>
          </a:p>
          <a:p>
            <a:pPr lvl="1"/>
            <a:r>
              <a:rPr lang="ja-JP" altLang="en-US" smtClean="0"/>
              <a:t>部分モーション</a:t>
            </a:r>
            <a:endParaRPr lang="en-US" altLang="ja-JP" smtClean="0"/>
          </a:p>
          <a:p>
            <a:pPr lvl="1"/>
            <a:r>
              <a:rPr lang="ja-JP" altLang="en-US" smtClean="0"/>
              <a:t>音声認識等の任意イベント</a:t>
            </a:r>
            <a:r>
              <a:rPr lang="en-US" altLang="ja-JP" smtClean="0"/>
              <a:t/>
            </a:r>
            <a:br>
              <a:rPr lang="en-US" altLang="ja-JP" smtClean="0"/>
            </a:br>
            <a:r>
              <a:rPr lang="ja-JP" altLang="en-US" smtClean="0"/>
              <a:t> に対応付け</a:t>
            </a:r>
            <a:endParaRPr lang="en-US" altLang="ja-JP" smtClean="0"/>
          </a:p>
          <a:p>
            <a:r>
              <a:rPr lang="ja-JP" altLang="en-US" smtClean="0"/>
              <a:t>複数モーションの合成</a:t>
            </a:r>
            <a:endParaRPr lang="en-US" altLang="ja-JP" smtClean="0"/>
          </a:p>
          <a:p>
            <a:pPr lvl="1"/>
            <a:r>
              <a:rPr lang="ja-JP" altLang="en-US" smtClean="0"/>
              <a:t>非同期並列動作</a:t>
            </a:r>
            <a:endParaRPr lang="en-US" altLang="ja-JP" smtClean="0"/>
          </a:p>
          <a:p>
            <a:pPr lvl="1"/>
            <a:r>
              <a:rPr lang="ja-JP" altLang="en-US" smtClean="0"/>
              <a:t>開始・終了のスムージング</a:t>
            </a:r>
            <a:endParaRPr lang="en-US" altLang="ja-JP" smtClean="0"/>
          </a:p>
          <a:p>
            <a:pPr lvl="1"/>
            <a:r>
              <a:rPr lang="ja-JP" altLang="en-US" smtClean="0"/>
              <a:t>重ね合わせ（上書き・加算）</a:t>
            </a:r>
            <a:endParaRPr lang="en-US" altLang="ja-JP" smtClean="0"/>
          </a:p>
          <a:p>
            <a:pPr lvl="1"/>
            <a:endParaRPr lang="ja-JP" altLang="en-US" dirty="0"/>
          </a:p>
        </p:txBody>
      </p:sp>
      <p:pic>
        <p:nvPicPr>
          <p:cNvPr id="4" name="Picture 2" descr="C:\Users\ri\Desktop\SLP2011\kasane.eps"/>
          <p:cNvPicPr>
            <a:picLocks noChangeAspect="1" noChangeArrowheads="1"/>
          </p:cNvPicPr>
          <p:nvPr/>
        </p:nvPicPr>
        <p:blipFill>
          <a:blip r:embed="rId2" cstate="print"/>
          <a:srcRect/>
          <a:stretch>
            <a:fillRect/>
          </a:stretch>
        </p:blipFill>
        <p:spPr bwMode="auto">
          <a:xfrm>
            <a:off x="4599432" y="2786406"/>
            <a:ext cx="4299468" cy="2200545"/>
          </a:xfrm>
          <a:prstGeom prst="rect">
            <a:avLst/>
          </a:prstGeom>
          <a:noFill/>
        </p:spPr>
      </p:pic>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55</a:t>
            </a:fld>
            <a:endParaRPr kumimoji="1" lang="ja-JP" altLang="en-US"/>
          </a:p>
        </p:txBody>
      </p:sp>
    </p:spTree>
    <p:extLst>
      <p:ext uri="{BB962C8B-B14F-4D97-AF65-F5344CB8AC3E}">
        <p14:creationId xmlns:p14="http://schemas.microsoft.com/office/powerpoint/2010/main" val="395420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モデルの追加</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en-US" altLang="ja-JP" sz="2400" dirty="0" err="1"/>
              <a:t>MODEL_ADD|mei</a:t>
            </a:r>
            <a:r>
              <a:rPr lang="en-US" altLang="ja-JP" sz="2400" dirty="0" smtClean="0"/>
              <a:t>|</a:t>
            </a:r>
            <a:r>
              <a:rPr lang="ja-JP" altLang="en-US" sz="2400" b="1" dirty="0">
                <a:solidFill>
                  <a:srgbClr val="FF0000"/>
                </a:solidFill>
              </a:rPr>
              <a:t>ファイル</a:t>
            </a:r>
            <a:r>
              <a:rPr lang="en-US" altLang="ja-JP" sz="2400" dirty="0" smtClean="0"/>
              <a:t>|</a:t>
            </a:r>
            <a:r>
              <a:rPr lang="en-US" altLang="ja-JP" sz="2400" dirty="0"/>
              <a:t>0.0,0.0,-</a:t>
            </a:r>
            <a:r>
              <a:rPr lang="en-US" altLang="ja-JP" sz="2400" dirty="0" smtClean="0"/>
              <a:t>14.0</a:t>
            </a:r>
            <a:endParaRPr kumimoji="1" lang="en-US" altLang="ja-JP" sz="2400" dirty="0" smtClean="0"/>
          </a:p>
          <a:p>
            <a:pPr lvl="1"/>
            <a:r>
              <a:rPr kumimoji="1" lang="ja-JP" altLang="en-US" sz="2000" dirty="0" smtClean="0"/>
              <a:t>メイ  </a:t>
            </a:r>
            <a:r>
              <a:rPr kumimoji="1" lang="en-US" altLang="ja-JP" sz="2000" dirty="0" smtClean="0"/>
              <a:t>	Model\</a:t>
            </a:r>
            <a:r>
              <a:rPr kumimoji="1" lang="en-US" altLang="ja-JP" sz="2000" dirty="0" err="1" smtClean="0"/>
              <a:t>mei</a:t>
            </a:r>
            <a:r>
              <a:rPr kumimoji="1" lang="en-US" altLang="ja-JP" sz="2000" dirty="0" smtClean="0"/>
              <a:t>\</a:t>
            </a:r>
            <a:r>
              <a:rPr kumimoji="1" lang="en-US" altLang="ja-JP" sz="2000" dirty="0" err="1" smtClean="0"/>
              <a:t>mei.pmd</a:t>
            </a:r>
            <a:endParaRPr kumimoji="1" lang="en-US" altLang="ja-JP" sz="2000" dirty="0" smtClean="0"/>
          </a:p>
          <a:p>
            <a:pPr lvl="1"/>
            <a:r>
              <a:rPr lang="ja-JP" altLang="en-US" sz="2000" dirty="0" smtClean="0"/>
              <a:t>メイ（黒いジャケット）</a:t>
            </a:r>
            <a:r>
              <a:rPr lang="en-US" altLang="ja-JP" sz="2000" dirty="0" smtClean="0"/>
              <a:t/>
            </a:r>
            <a:br>
              <a:rPr lang="en-US" altLang="ja-JP" sz="2000" dirty="0" smtClean="0"/>
            </a:br>
            <a:r>
              <a:rPr lang="en-US" altLang="ja-JP" sz="2000" dirty="0" smtClean="0"/>
              <a:t>	Model\</a:t>
            </a:r>
            <a:r>
              <a:rPr lang="en-US" altLang="ja-JP" sz="2000" dirty="0" err="1" smtClean="0"/>
              <a:t>mei_black_jacket</a:t>
            </a:r>
            <a:r>
              <a:rPr lang="en-US" altLang="ja-JP" sz="2000" dirty="0" smtClean="0"/>
              <a:t>\</a:t>
            </a:r>
            <a:r>
              <a:rPr lang="en-US" altLang="ja-JP" sz="2000" dirty="0" err="1" smtClean="0"/>
              <a:t>mei_black_jacket.pmd</a:t>
            </a:r>
            <a:endParaRPr lang="en-US" altLang="ja-JP" sz="2000" dirty="0" smtClean="0"/>
          </a:p>
          <a:p>
            <a:pPr lvl="1"/>
            <a:r>
              <a:rPr lang="en-US" altLang="ja-JP" sz="2000" dirty="0" smtClean="0"/>
              <a:t>SD</a:t>
            </a:r>
            <a:r>
              <a:rPr lang="ja-JP" altLang="en-US" sz="2000" dirty="0" smtClean="0"/>
              <a:t>メイ  </a:t>
            </a:r>
            <a:r>
              <a:rPr lang="en-US" altLang="ja-JP" sz="2000" dirty="0" smtClean="0"/>
              <a:t>	Model\</a:t>
            </a:r>
            <a:r>
              <a:rPr lang="en-US" altLang="ja-JP" sz="2000" dirty="0" err="1" smtClean="0"/>
              <a:t>sd_mei</a:t>
            </a:r>
            <a:r>
              <a:rPr lang="en-US" altLang="ja-JP" sz="2000" dirty="0" smtClean="0"/>
              <a:t>\</a:t>
            </a:r>
            <a:r>
              <a:rPr lang="en-US" altLang="ja-JP" sz="2000" dirty="0" err="1" smtClean="0"/>
              <a:t>sd_mei.pmd</a:t>
            </a:r>
            <a:endParaRPr lang="en-US" altLang="ja-JP" sz="2000" dirty="0" smtClean="0"/>
          </a:p>
          <a:p>
            <a:r>
              <a:rPr lang="ja-JP" altLang="en-US" sz="2400" dirty="0" smtClean="0"/>
              <a:t>ドラッグアンドドロップで変更できます</a:t>
            </a:r>
            <a:endParaRPr lang="en-US" altLang="ja-JP" sz="2000" dirty="0"/>
          </a:p>
          <a:p>
            <a:r>
              <a:rPr lang="en-US" altLang="ja-JP" sz="2400" dirty="0" smtClean="0"/>
              <a:t>Ctrl</a:t>
            </a:r>
            <a:r>
              <a:rPr lang="ja-JP" altLang="en-US" sz="2400" dirty="0" smtClean="0"/>
              <a:t>キーを押しながらドラッグアンドドロップで新規追加できます</a:t>
            </a:r>
            <a:endParaRPr lang="en-US" altLang="ja-JP" sz="2400" dirty="0" smtClean="0"/>
          </a:p>
          <a:p>
            <a:pPr lvl="1"/>
            <a:r>
              <a:rPr lang="en-US" altLang="ja-JP" sz="2000" dirty="0" smtClean="0"/>
              <a:t>.</a:t>
            </a:r>
            <a:r>
              <a:rPr lang="en-US" altLang="ja-JP" sz="2000" dirty="0" err="1" smtClean="0"/>
              <a:t>mdf</a:t>
            </a:r>
            <a:r>
              <a:rPr lang="ja-JP" altLang="en-US" sz="2000" dirty="0" smtClean="0"/>
              <a:t>ファイル内の以下の項目を変更する必要あり</a:t>
            </a:r>
            <a:endParaRPr lang="en-US" altLang="ja-JP" sz="2000" dirty="0" smtClean="0"/>
          </a:p>
          <a:p>
            <a:pPr lvl="2"/>
            <a:r>
              <a:rPr lang="en-US" altLang="ja-JP" sz="1600" dirty="0" err="1"/>
              <a:t>max_num_model</a:t>
            </a:r>
            <a:r>
              <a:rPr lang="en-US" altLang="ja-JP" sz="1600" dirty="0"/>
              <a:t>=30</a:t>
            </a:r>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56</a:t>
            </a:fld>
            <a:endParaRPr kumimoji="1" lang="ja-JP" altLang="en-US"/>
          </a:p>
        </p:txBody>
      </p:sp>
    </p:spTree>
    <p:extLst>
      <p:ext uri="{BB962C8B-B14F-4D97-AF65-F5344CB8AC3E}">
        <p14:creationId xmlns:p14="http://schemas.microsoft.com/office/powerpoint/2010/main" val="1716487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音声合成の例</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en-US" altLang="ja-JP" dirty="0" err="1" smtClean="0"/>
              <a:t>SYNTH_START|mei</a:t>
            </a:r>
            <a:r>
              <a:rPr lang="en-US" altLang="ja-JP" dirty="0" smtClean="0"/>
              <a:t>|</a:t>
            </a:r>
            <a:r>
              <a:rPr lang="ja-JP" altLang="en-US" b="1" dirty="0" smtClean="0">
                <a:solidFill>
                  <a:srgbClr val="FF0000"/>
                </a:solidFill>
              </a:rPr>
              <a:t>声質</a:t>
            </a:r>
            <a:r>
              <a:rPr lang="en-US" altLang="ja-JP" dirty="0" smtClean="0"/>
              <a:t>|</a:t>
            </a:r>
            <a:r>
              <a:rPr lang="ja-JP" altLang="en-US" dirty="0"/>
              <a:t>任意</a:t>
            </a:r>
            <a:r>
              <a:rPr lang="ja-JP" altLang="en-US" dirty="0" smtClean="0"/>
              <a:t>の文章</a:t>
            </a:r>
            <a:endParaRPr lang="en-US" altLang="ja-JP" dirty="0" smtClean="0"/>
          </a:p>
          <a:p>
            <a:r>
              <a:rPr lang="ja-JP" altLang="en-US" b="1" dirty="0" smtClean="0">
                <a:solidFill>
                  <a:srgbClr val="FF0000"/>
                </a:solidFill>
              </a:rPr>
              <a:t>声質</a:t>
            </a:r>
            <a:r>
              <a:rPr lang="ja-JP" altLang="en-US" dirty="0" smtClean="0"/>
              <a:t>の例</a:t>
            </a:r>
            <a:endParaRPr lang="en-US" altLang="ja-JP" dirty="0" smtClean="0"/>
          </a:p>
          <a:p>
            <a:pPr lvl="1"/>
            <a:r>
              <a:rPr lang="ja-JP" altLang="en-US" dirty="0" smtClean="0"/>
              <a:t>普通の声</a:t>
            </a:r>
            <a:r>
              <a:rPr lang="en-US" altLang="ja-JP" dirty="0" smtClean="0"/>
              <a:t>	</a:t>
            </a:r>
            <a:r>
              <a:rPr lang="en-US" altLang="ja-JP" dirty="0" err="1" smtClean="0"/>
              <a:t>mei_voice_normal</a:t>
            </a:r>
            <a:endParaRPr lang="en-US" altLang="ja-JP" dirty="0" smtClean="0"/>
          </a:p>
          <a:p>
            <a:pPr lvl="1"/>
            <a:r>
              <a:rPr lang="ja-JP" altLang="en-US" dirty="0" smtClean="0"/>
              <a:t>怒った</a:t>
            </a:r>
            <a:r>
              <a:rPr kumimoji="1" lang="ja-JP" altLang="en-US" dirty="0" smtClean="0"/>
              <a:t>声</a:t>
            </a:r>
            <a:r>
              <a:rPr kumimoji="1" lang="en-US" altLang="ja-JP" dirty="0" smtClean="0"/>
              <a:t>	</a:t>
            </a:r>
            <a:r>
              <a:rPr kumimoji="1" lang="en-US" altLang="ja-JP" dirty="0" err="1" smtClean="0"/>
              <a:t>mei_voice_angry</a:t>
            </a:r>
            <a:endParaRPr kumimoji="1" lang="en-US" altLang="ja-JP" dirty="0" smtClean="0"/>
          </a:p>
          <a:p>
            <a:pPr lvl="1"/>
            <a:r>
              <a:rPr lang="ja-JP" altLang="en-US" dirty="0" smtClean="0"/>
              <a:t>喜んだ声</a:t>
            </a:r>
            <a:r>
              <a:rPr lang="en-US" altLang="ja-JP" dirty="0" smtClean="0"/>
              <a:t>	</a:t>
            </a:r>
            <a:r>
              <a:rPr lang="en-US" altLang="ja-JP" dirty="0" err="1" smtClean="0"/>
              <a:t>mei_voice_happy</a:t>
            </a:r>
            <a:endParaRPr lang="en-US" altLang="ja-JP" dirty="0" smtClean="0"/>
          </a:p>
          <a:p>
            <a:pPr lvl="1"/>
            <a:r>
              <a:rPr lang="ja-JP" altLang="en-US" dirty="0" smtClean="0"/>
              <a:t>悲しい声</a:t>
            </a:r>
            <a:r>
              <a:rPr lang="en-US" altLang="ja-JP" dirty="0" smtClean="0"/>
              <a:t>	</a:t>
            </a:r>
            <a:r>
              <a:rPr lang="en-US" altLang="ja-JP" dirty="0" err="1" smtClean="0"/>
              <a:t>mei_voice_sad</a:t>
            </a:r>
            <a:endParaRPr lang="en-US" altLang="ja-JP" dirty="0" smtClean="0"/>
          </a:p>
          <a:p>
            <a:pPr lvl="1"/>
            <a:r>
              <a:rPr lang="ja-JP" altLang="en-US" dirty="0" smtClean="0"/>
              <a:t>はにか</a:t>
            </a:r>
            <a:r>
              <a:rPr lang="ja-JP" altLang="en-US" dirty="0"/>
              <a:t>み</a:t>
            </a:r>
            <a:r>
              <a:rPr kumimoji="1" lang="en-US" altLang="ja-JP" dirty="0" smtClean="0"/>
              <a:t>	</a:t>
            </a:r>
            <a:r>
              <a:rPr kumimoji="1" lang="en-US" altLang="ja-JP" dirty="0" err="1" smtClean="0"/>
              <a:t>mei_voice_bashful</a:t>
            </a:r>
            <a:endParaRPr kumimoji="1" lang="en-US" altLang="ja-JP" dirty="0" smtClean="0"/>
          </a:p>
          <a:p>
            <a:pPr lvl="1"/>
            <a:r>
              <a:rPr kumimoji="1" lang="ja-JP" altLang="en-US" dirty="0" smtClean="0"/>
              <a:t>早口</a:t>
            </a:r>
            <a:r>
              <a:rPr kumimoji="1" lang="en-US" altLang="ja-JP" dirty="0" smtClean="0"/>
              <a:t>		</a:t>
            </a:r>
            <a:r>
              <a:rPr kumimoji="1" lang="en-US" altLang="ja-JP" dirty="0" err="1" smtClean="0"/>
              <a:t>mei_voice_fast</a:t>
            </a:r>
            <a:endParaRPr kumimoji="1" lang="en-US" altLang="ja-JP" dirty="0" smtClean="0"/>
          </a:p>
          <a:p>
            <a:pPr lvl="1"/>
            <a:r>
              <a:rPr lang="ja-JP" altLang="en-US" dirty="0" smtClean="0"/>
              <a:t>英語</a:t>
            </a:r>
            <a:r>
              <a:rPr lang="en-US" altLang="ja-JP" dirty="0" smtClean="0"/>
              <a:t>		</a:t>
            </a:r>
            <a:r>
              <a:rPr lang="en-US" altLang="ja-JP" dirty="0" err="1" smtClean="0"/>
              <a:t>slt_voice_normal</a:t>
            </a:r>
            <a:endParaRPr lang="en-US" altLang="ja-JP" dirty="0" smtClean="0"/>
          </a:p>
        </p:txBody>
      </p:sp>
      <p:sp>
        <p:nvSpPr>
          <p:cNvPr id="5" name="正方形/長方形 4"/>
          <p:cNvSpPr/>
          <p:nvPr/>
        </p:nvSpPr>
        <p:spPr>
          <a:xfrm>
            <a:off x="6010486" y="2204864"/>
            <a:ext cx="2952328" cy="108012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ja-JP" altLang="en-US" sz="2000" dirty="0" smtClean="0">
                <a:solidFill>
                  <a:srgbClr val="FF0000"/>
                </a:solidFill>
              </a:rPr>
              <a:t>他にも多数あります</a:t>
            </a:r>
            <a:endParaRPr lang="en-US" altLang="ja-JP" sz="2000" dirty="0" smtClean="0">
              <a:solidFill>
                <a:srgbClr val="FF0000"/>
              </a:solidFill>
            </a:endParaRPr>
          </a:p>
          <a:p>
            <a:r>
              <a:rPr lang="ja-JP" altLang="en-US" sz="2000" dirty="0" smtClean="0">
                <a:solidFill>
                  <a:srgbClr val="FF0000"/>
                </a:solidFill>
              </a:rPr>
              <a:t>話速や声の高さなどを調整可能です</a:t>
            </a:r>
            <a:endParaRPr kumimoji="1" lang="ja-JP" altLang="en-US" sz="2000" dirty="0" smtClean="0">
              <a:solidFill>
                <a:srgbClr val="FF0000"/>
              </a:solidFill>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57</a:t>
            </a:fld>
            <a:endParaRPr kumimoji="1" lang="ja-JP" altLang="en-US"/>
          </a:p>
        </p:txBody>
      </p:sp>
    </p:spTree>
    <p:extLst>
      <p:ext uri="{BB962C8B-B14F-4D97-AF65-F5344CB8AC3E}">
        <p14:creationId xmlns:p14="http://schemas.microsoft.com/office/powerpoint/2010/main" val="829104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smtClean="0"/>
              <a:t>2-4 </a:t>
            </a:r>
            <a:r>
              <a:rPr lang="ja-JP" altLang="en-US" smtClean="0"/>
              <a:t>演習課題（基本編）</a:t>
            </a:r>
            <a:endParaRPr lang="ja-JP" altLang="en-US" dirty="0"/>
          </a:p>
        </p:txBody>
      </p:sp>
      <p:sp>
        <p:nvSpPr>
          <p:cNvPr id="6" name="テキスト プレースホルダー 5"/>
          <p:cNvSpPr>
            <a:spLocks noGrp="1"/>
          </p:cNvSpPr>
          <p:nvPr>
            <p:ph type="body" idx="1"/>
          </p:nvPr>
        </p:nvSpPr>
        <p:spPr/>
        <p:txBody>
          <a:bodyPr/>
          <a:lstStyle/>
          <a:p>
            <a:r>
              <a:rPr lang="en-US" altLang="ja-JP" dirty="0" smtClean="0"/>
              <a:t>MMDAgent_Example-1.7.zip</a:t>
            </a:r>
            <a:r>
              <a:rPr lang="ja-JP" altLang="en-US" dirty="0" smtClean="0"/>
              <a:t>を利用して、演習問題に取り組みます</a:t>
            </a:r>
            <a:endParaRPr lang="ja-JP" altLang="en-US" dirty="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58</a:t>
            </a:fld>
            <a:endParaRPr kumimoji="1" lang="ja-JP" altLang="en-US"/>
          </a:p>
        </p:txBody>
      </p:sp>
    </p:spTree>
    <p:extLst>
      <p:ext uri="{BB962C8B-B14F-4D97-AF65-F5344CB8AC3E}">
        <p14:creationId xmlns:p14="http://schemas.microsoft.com/office/powerpoint/2010/main" val="3701081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lang="ja-JP" altLang="en-US" dirty="0" smtClean="0"/>
              <a:t>課題</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dirty="0" smtClean="0"/>
              <a:t>MMDAgent_Example</a:t>
            </a:r>
            <a:r>
              <a:rPr lang="en-US" altLang="ja-JP" dirty="0" smtClean="0"/>
              <a:t>1.7.zip</a:t>
            </a:r>
            <a:r>
              <a:rPr lang="ja-JP" altLang="en-US" dirty="0" smtClean="0"/>
              <a:t>を利用</a:t>
            </a:r>
            <a:endParaRPr lang="en-US" altLang="ja-JP" dirty="0" smtClean="0"/>
          </a:p>
          <a:p>
            <a:pPr lvl="1"/>
            <a:r>
              <a:rPr lang="ja-JP" altLang="en-US" dirty="0" smtClean="0"/>
              <a:t>解凍後、</a:t>
            </a:r>
            <a:endParaRPr lang="en-US" altLang="ja-JP" dirty="0" smtClean="0"/>
          </a:p>
          <a:p>
            <a:pPr lvl="1"/>
            <a:r>
              <a:rPr lang="en-US" altLang="ja-JP" dirty="0" err="1" smtClean="0"/>
              <a:t>MMDAgent_Example.fst</a:t>
            </a:r>
            <a:r>
              <a:rPr lang="ja-JP" altLang="en-US" dirty="0" smtClean="0"/>
              <a:t>を編集のこと</a:t>
            </a:r>
            <a:endParaRPr lang="en-US" altLang="ja-JP" dirty="0" smtClean="0"/>
          </a:p>
          <a:p>
            <a:r>
              <a:rPr lang="ja-JP" altLang="en-US" dirty="0" smtClean="0"/>
              <a:t>実行方法</a:t>
            </a:r>
            <a:endParaRPr lang="en-US" altLang="ja-JP" dirty="0"/>
          </a:p>
          <a:p>
            <a:pPr lvl="1"/>
            <a:r>
              <a:rPr lang="en-US" altLang="ja-JP" dirty="0" err="1" smtClean="0"/>
              <a:t>MMDAgent_Example.mdf</a:t>
            </a:r>
            <a:r>
              <a:rPr lang="ja-JP" altLang="en-US" dirty="0" smtClean="0"/>
              <a:t>をダブルクリック</a:t>
            </a:r>
            <a:endParaRPr lang="en-US" altLang="ja-JP" dirty="0" smtClean="0"/>
          </a:p>
          <a:p>
            <a:pPr lvl="1"/>
            <a:endParaRPr lang="en-US" altLang="ja-JP" dirty="0" smtClean="0"/>
          </a:p>
          <a:p>
            <a:pPr lvl="1"/>
            <a:endParaRPr lang="en-US" altLang="ja-JP" dirty="0"/>
          </a:p>
          <a:p>
            <a:pPr lvl="1"/>
            <a:endParaRPr lang="en-US" altLang="ja-JP" dirty="0" smtClean="0"/>
          </a:p>
          <a:p>
            <a:pPr lvl="1"/>
            <a:endParaRPr lang="en-US" altLang="ja-JP" dirty="0" smtClean="0"/>
          </a:p>
          <a:p>
            <a:endParaRPr lang="en-US" altLang="ja-JP" dirty="0" smtClean="0"/>
          </a:p>
          <a:p>
            <a:pPr lvl="1"/>
            <a:endParaRPr lang="en-US" altLang="ja-JP" dirty="0"/>
          </a:p>
          <a:p>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59</a:t>
            </a:fld>
            <a:endParaRPr kumimoji="1" lang="ja-JP" altLang="en-US"/>
          </a:p>
        </p:txBody>
      </p:sp>
    </p:spTree>
    <p:extLst>
      <p:ext uri="{BB962C8B-B14F-4D97-AF65-F5344CB8AC3E}">
        <p14:creationId xmlns:p14="http://schemas.microsoft.com/office/powerpoint/2010/main" val="1489729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title"/>
          </p:nvPr>
        </p:nvSpPr>
        <p:spPr/>
        <p:txBody>
          <a:bodyPr>
            <a:normAutofit/>
          </a:bodyPr>
          <a:lstStyle/>
          <a:p>
            <a:r>
              <a:rPr lang="ja-JP" altLang="en-US" sz="3200" dirty="0" smtClean="0"/>
              <a:t>音声コミュニケーションの階層モデル</a:t>
            </a:r>
            <a:endParaRPr lang="ja-JP" altLang="en-US" sz="3200" dirty="0"/>
          </a:p>
        </p:txBody>
      </p:sp>
      <p:grpSp>
        <p:nvGrpSpPr>
          <p:cNvPr id="239" name="グループ化 238"/>
          <p:cNvGrpSpPr/>
          <p:nvPr/>
        </p:nvGrpSpPr>
        <p:grpSpPr>
          <a:xfrm>
            <a:off x="755577" y="1484784"/>
            <a:ext cx="7788138" cy="4836402"/>
            <a:chOff x="234950" y="956293"/>
            <a:chExt cx="8639175" cy="5364893"/>
          </a:xfrm>
        </p:grpSpPr>
        <p:sp>
          <p:nvSpPr>
            <p:cNvPr id="240" name="Rectangle 2"/>
            <p:cNvSpPr>
              <a:spLocks noChangeArrowheads="1"/>
            </p:cNvSpPr>
            <p:nvPr/>
          </p:nvSpPr>
          <p:spPr bwMode="auto">
            <a:xfrm>
              <a:off x="2286000" y="1703149"/>
              <a:ext cx="1828800" cy="4618037"/>
            </a:xfrm>
            <a:prstGeom prst="rect">
              <a:avLst/>
            </a:prstGeom>
            <a:gradFill rotWithShape="1">
              <a:gsLst>
                <a:gs pos="0">
                  <a:srgbClr val="3366FF"/>
                </a:gs>
                <a:gs pos="100000">
                  <a:srgbClr val="3366FF">
                    <a:gamma/>
                    <a:tint val="0"/>
                    <a:invGamma/>
                  </a:srgbClr>
                </a:gs>
              </a:gsLst>
              <a:lin ang="5400000" scaled="1"/>
            </a:gradFill>
            <a:ln w="9525">
              <a:solidFill>
                <a:srgbClr val="CCCCFF"/>
              </a:solidFill>
              <a:miter lim="800000"/>
              <a:headEnd/>
              <a:tailEnd/>
            </a:ln>
            <a:effectLst/>
          </p:spPr>
          <p:txBody>
            <a:bodyPr wrap="none" anchor="ctr"/>
            <a:lstStyle/>
            <a:p>
              <a:endParaRPr lang="ja-JP" altLang="en-US"/>
            </a:p>
          </p:txBody>
        </p:sp>
        <p:sp>
          <p:nvSpPr>
            <p:cNvPr id="241" name="Text Box 4"/>
            <p:cNvSpPr txBox="1">
              <a:spLocks noChangeArrowheads="1"/>
            </p:cNvSpPr>
            <p:nvPr/>
          </p:nvSpPr>
          <p:spPr bwMode="auto">
            <a:xfrm>
              <a:off x="2581275" y="5748099"/>
              <a:ext cx="1217000" cy="400110"/>
            </a:xfrm>
            <a:prstGeom prst="rect">
              <a:avLst/>
            </a:prstGeom>
            <a:noFill/>
            <a:ln w="28575">
              <a:solidFill>
                <a:schemeClr val="tx1"/>
              </a:solidFill>
              <a:miter lim="800000"/>
              <a:headEnd/>
              <a:tailEnd/>
            </a:ln>
            <a:effectLst/>
          </p:spPr>
          <p:txBody>
            <a:bodyPr wrap="none">
              <a:spAutoFit/>
            </a:bodyPr>
            <a:lstStyle/>
            <a:p>
              <a:pPr algn="l"/>
              <a:r>
                <a:rPr lang="ja-JP" altLang="en-US" sz="2000" dirty="0">
                  <a:solidFill>
                    <a:srgbClr val="FF0000"/>
                  </a:solidFill>
                </a:rPr>
                <a:t>音声信号</a:t>
              </a:r>
            </a:p>
          </p:txBody>
        </p:sp>
        <p:sp>
          <p:nvSpPr>
            <p:cNvPr id="242" name="Text Box 5"/>
            <p:cNvSpPr txBox="1">
              <a:spLocks noChangeArrowheads="1"/>
            </p:cNvSpPr>
            <p:nvPr/>
          </p:nvSpPr>
          <p:spPr bwMode="auto">
            <a:xfrm>
              <a:off x="2835275" y="5100399"/>
              <a:ext cx="646331" cy="369332"/>
            </a:xfrm>
            <a:prstGeom prst="rect">
              <a:avLst/>
            </a:prstGeom>
            <a:noFill/>
            <a:ln w="28575">
              <a:solidFill>
                <a:schemeClr val="tx1"/>
              </a:solidFill>
              <a:miter lim="800000"/>
              <a:headEnd/>
              <a:tailEnd/>
            </a:ln>
            <a:effectLst/>
          </p:spPr>
          <p:txBody>
            <a:bodyPr wrap="none">
              <a:spAutoFit/>
            </a:bodyPr>
            <a:lstStyle/>
            <a:p>
              <a:pPr algn="l"/>
              <a:r>
                <a:rPr lang="ja-JP" altLang="en-US"/>
                <a:t>音素</a:t>
              </a:r>
            </a:p>
          </p:txBody>
        </p:sp>
        <p:sp>
          <p:nvSpPr>
            <p:cNvPr id="243" name="Text Box 6"/>
            <p:cNvSpPr txBox="1">
              <a:spLocks noChangeArrowheads="1"/>
            </p:cNvSpPr>
            <p:nvPr/>
          </p:nvSpPr>
          <p:spPr bwMode="auto">
            <a:xfrm>
              <a:off x="2835275" y="4452699"/>
              <a:ext cx="646331" cy="369332"/>
            </a:xfrm>
            <a:prstGeom prst="rect">
              <a:avLst/>
            </a:prstGeom>
            <a:noFill/>
            <a:ln w="28575">
              <a:solidFill>
                <a:schemeClr val="tx1"/>
              </a:solidFill>
              <a:miter lim="800000"/>
              <a:headEnd/>
              <a:tailEnd/>
            </a:ln>
            <a:effectLst/>
          </p:spPr>
          <p:txBody>
            <a:bodyPr wrap="none">
              <a:spAutoFit/>
            </a:bodyPr>
            <a:lstStyle/>
            <a:p>
              <a:pPr algn="l"/>
              <a:r>
                <a:rPr lang="ja-JP" altLang="en-US"/>
                <a:t>単語</a:t>
              </a:r>
            </a:p>
          </p:txBody>
        </p:sp>
        <p:sp>
          <p:nvSpPr>
            <p:cNvPr id="244" name="Text Box 7"/>
            <p:cNvSpPr txBox="1">
              <a:spLocks noChangeArrowheads="1"/>
            </p:cNvSpPr>
            <p:nvPr/>
          </p:nvSpPr>
          <p:spPr bwMode="auto">
            <a:xfrm>
              <a:off x="2962275" y="3804999"/>
              <a:ext cx="415498" cy="369332"/>
            </a:xfrm>
            <a:prstGeom prst="rect">
              <a:avLst/>
            </a:prstGeom>
            <a:noFill/>
            <a:ln w="28575">
              <a:solidFill>
                <a:schemeClr val="tx1"/>
              </a:solidFill>
              <a:miter lim="800000"/>
              <a:headEnd/>
              <a:tailEnd/>
            </a:ln>
            <a:effectLst/>
          </p:spPr>
          <p:txBody>
            <a:bodyPr wrap="none">
              <a:spAutoFit/>
            </a:bodyPr>
            <a:lstStyle/>
            <a:p>
              <a:pPr algn="l"/>
              <a:r>
                <a:rPr lang="ja-JP" altLang="en-US"/>
                <a:t>文</a:t>
              </a:r>
            </a:p>
          </p:txBody>
        </p:sp>
        <p:sp>
          <p:nvSpPr>
            <p:cNvPr id="245" name="Text Box 8"/>
            <p:cNvSpPr txBox="1">
              <a:spLocks noChangeArrowheads="1"/>
            </p:cNvSpPr>
            <p:nvPr/>
          </p:nvSpPr>
          <p:spPr bwMode="auto">
            <a:xfrm>
              <a:off x="2835275" y="3157299"/>
              <a:ext cx="646331" cy="369332"/>
            </a:xfrm>
            <a:prstGeom prst="rect">
              <a:avLst/>
            </a:prstGeom>
            <a:noFill/>
            <a:ln w="28575">
              <a:solidFill>
                <a:schemeClr val="tx1"/>
              </a:solidFill>
              <a:miter lim="800000"/>
              <a:headEnd/>
              <a:tailEnd/>
            </a:ln>
            <a:effectLst/>
          </p:spPr>
          <p:txBody>
            <a:bodyPr wrap="none">
              <a:spAutoFit/>
            </a:bodyPr>
            <a:lstStyle/>
            <a:p>
              <a:pPr algn="l"/>
              <a:r>
                <a:rPr lang="ja-JP" altLang="en-US"/>
                <a:t>意味</a:t>
              </a:r>
            </a:p>
          </p:txBody>
        </p:sp>
        <p:sp>
          <p:nvSpPr>
            <p:cNvPr id="246" name="Text Box 9"/>
            <p:cNvSpPr txBox="1">
              <a:spLocks noChangeArrowheads="1"/>
            </p:cNvSpPr>
            <p:nvPr/>
          </p:nvSpPr>
          <p:spPr bwMode="auto">
            <a:xfrm>
              <a:off x="2835275" y="2509599"/>
              <a:ext cx="646331" cy="369332"/>
            </a:xfrm>
            <a:prstGeom prst="rect">
              <a:avLst/>
            </a:prstGeom>
            <a:noFill/>
            <a:ln w="28575">
              <a:solidFill>
                <a:schemeClr val="tx1"/>
              </a:solidFill>
              <a:miter lim="800000"/>
              <a:headEnd/>
              <a:tailEnd/>
            </a:ln>
            <a:effectLst/>
          </p:spPr>
          <p:txBody>
            <a:bodyPr wrap="none">
              <a:spAutoFit/>
            </a:bodyPr>
            <a:lstStyle/>
            <a:p>
              <a:pPr algn="l"/>
              <a:r>
                <a:rPr lang="ja-JP" altLang="en-US" dirty="0"/>
                <a:t>意図</a:t>
              </a:r>
            </a:p>
          </p:txBody>
        </p:sp>
        <p:sp>
          <p:nvSpPr>
            <p:cNvPr id="247" name="Text Box 10"/>
            <p:cNvSpPr txBox="1">
              <a:spLocks noChangeArrowheads="1"/>
            </p:cNvSpPr>
            <p:nvPr/>
          </p:nvSpPr>
          <p:spPr bwMode="auto">
            <a:xfrm>
              <a:off x="2835275" y="1861899"/>
              <a:ext cx="646331" cy="369332"/>
            </a:xfrm>
            <a:prstGeom prst="rect">
              <a:avLst/>
            </a:prstGeom>
            <a:noFill/>
            <a:ln w="28575">
              <a:solidFill>
                <a:schemeClr val="tx1"/>
              </a:solidFill>
              <a:miter lim="800000"/>
              <a:headEnd/>
              <a:tailEnd/>
            </a:ln>
            <a:effectLst/>
          </p:spPr>
          <p:txBody>
            <a:bodyPr wrap="none">
              <a:spAutoFit/>
            </a:bodyPr>
            <a:lstStyle/>
            <a:p>
              <a:pPr algn="l"/>
              <a:r>
                <a:rPr lang="ja-JP" altLang="en-US" dirty="0"/>
                <a:t>思考</a:t>
              </a:r>
            </a:p>
          </p:txBody>
        </p:sp>
        <p:cxnSp>
          <p:nvCxnSpPr>
            <p:cNvPr id="248" name="AutoShape 11"/>
            <p:cNvCxnSpPr>
              <a:cxnSpLocks noChangeShapeType="1"/>
              <a:stCxn id="247" idx="2"/>
              <a:endCxn id="246" idx="0"/>
            </p:cNvCxnSpPr>
            <p:nvPr/>
          </p:nvCxnSpPr>
          <p:spPr bwMode="auto">
            <a:xfrm>
              <a:off x="3158441" y="2231231"/>
              <a:ext cx="0" cy="278368"/>
            </a:xfrm>
            <a:prstGeom prst="straightConnector1">
              <a:avLst/>
            </a:prstGeom>
            <a:noFill/>
            <a:ln w="9525">
              <a:solidFill>
                <a:schemeClr val="tx1"/>
              </a:solidFill>
              <a:round/>
              <a:headEnd/>
              <a:tailEnd type="triangle" w="med" len="med"/>
            </a:ln>
            <a:effectLst/>
          </p:spPr>
        </p:cxnSp>
        <p:cxnSp>
          <p:nvCxnSpPr>
            <p:cNvPr id="249" name="AutoShape 12"/>
            <p:cNvCxnSpPr>
              <a:cxnSpLocks noChangeShapeType="1"/>
              <a:stCxn id="246" idx="2"/>
              <a:endCxn id="245" idx="0"/>
            </p:cNvCxnSpPr>
            <p:nvPr/>
          </p:nvCxnSpPr>
          <p:spPr bwMode="auto">
            <a:xfrm>
              <a:off x="3158441" y="2878931"/>
              <a:ext cx="0" cy="278368"/>
            </a:xfrm>
            <a:prstGeom prst="straightConnector1">
              <a:avLst/>
            </a:prstGeom>
            <a:noFill/>
            <a:ln w="9525">
              <a:solidFill>
                <a:schemeClr val="tx1"/>
              </a:solidFill>
              <a:round/>
              <a:headEnd/>
              <a:tailEnd type="triangle" w="med" len="med"/>
            </a:ln>
            <a:effectLst/>
          </p:spPr>
        </p:cxnSp>
        <p:cxnSp>
          <p:nvCxnSpPr>
            <p:cNvPr id="250" name="AutoShape 13"/>
            <p:cNvCxnSpPr>
              <a:cxnSpLocks noChangeShapeType="1"/>
              <a:stCxn id="245" idx="2"/>
              <a:endCxn id="244" idx="0"/>
            </p:cNvCxnSpPr>
            <p:nvPr/>
          </p:nvCxnSpPr>
          <p:spPr bwMode="auto">
            <a:xfrm>
              <a:off x="3158441" y="3526631"/>
              <a:ext cx="11583" cy="278368"/>
            </a:xfrm>
            <a:prstGeom prst="straightConnector1">
              <a:avLst/>
            </a:prstGeom>
            <a:noFill/>
            <a:ln w="9525">
              <a:solidFill>
                <a:schemeClr val="tx1"/>
              </a:solidFill>
              <a:round/>
              <a:headEnd/>
              <a:tailEnd type="triangle" w="med" len="med"/>
            </a:ln>
            <a:effectLst/>
          </p:spPr>
        </p:cxnSp>
        <p:cxnSp>
          <p:nvCxnSpPr>
            <p:cNvPr id="251" name="AutoShape 14"/>
            <p:cNvCxnSpPr>
              <a:cxnSpLocks noChangeShapeType="1"/>
              <a:stCxn id="244" idx="2"/>
              <a:endCxn id="243" idx="0"/>
            </p:cNvCxnSpPr>
            <p:nvPr/>
          </p:nvCxnSpPr>
          <p:spPr bwMode="auto">
            <a:xfrm flipH="1">
              <a:off x="3158441" y="4174331"/>
              <a:ext cx="11583" cy="278368"/>
            </a:xfrm>
            <a:prstGeom prst="straightConnector1">
              <a:avLst/>
            </a:prstGeom>
            <a:noFill/>
            <a:ln w="9525">
              <a:solidFill>
                <a:schemeClr val="tx1"/>
              </a:solidFill>
              <a:round/>
              <a:headEnd/>
              <a:tailEnd type="triangle" w="med" len="med"/>
            </a:ln>
            <a:effectLst/>
          </p:spPr>
        </p:cxnSp>
        <p:cxnSp>
          <p:nvCxnSpPr>
            <p:cNvPr id="252" name="AutoShape 15"/>
            <p:cNvCxnSpPr>
              <a:cxnSpLocks noChangeShapeType="1"/>
              <a:stCxn id="243" idx="2"/>
              <a:endCxn id="242" idx="0"/>
            </p:cNvCxnSpPr>
            <p:nvPr/>
          </p:nvCxnSpPr>
          <p:spPr bwMode="auto">
            <a:xfrm>
              <a:off x="3158441" y="4822031"/>
              <a:ext cx="0" cy="278368"/>
            </a:xfrm>
            <a:prstGeom prst="straightConnector1">
              <a:avLst/>
            </a:prstGeom>
            <a:noFill/>
            <a:ln w="9525">
              <a:solidFill>
                <a:schemeClr val="tx1"/>
              </a:solidFill>
              <a:round/>
              <a:headEnd/>
              <a:tailEnd type="triangle" w="med" len="med"/>
            </a:ln>
            <a:effectLst/>
          </p:spPr>
        </p:cxnSp>
        <p:cxnSp>
          <p:nvCxnSpPr>
            <p:cNvPr id="253" name="AutoShape 16"/>
            <p:cNvCxnSpPr>
              <a:cxnSpLocks noChangeShapeType="1"/>
              <a:stCxn id="242" idx="2"/>
              <a:endCxn id="241" idx="0"/>
            </p:cNvCxnSpPr>
            <p:nvPr/>
          </p:nvCxnSpPr>
          <p:spPr bwMode="auto">
            <a:xfrm>
              <a:off x="3158441" y="5469731"/>
              <a:ext cx="31334" cy="278368"/>
            </a:xfrm>
            <a:prstGeom prst="straightConnector1">
              <a:avLst/>
            </a:prstGeom>
            <a:noFill/>
            <a:ln w="9525">
              <a:solidFill>
                <a:schemeClr val="tx1"/>
              </a:solidFill>
              <a:round/>
              <a:headEnd/>
              <a:tailEnd type="triangle" w="med" len="med"/>
            </a:ln>
            <a:effectLst/>
          </p:spPr>
        </p:cxnSp>
        <p:cxnSp>
          <p:nvCxnSpPr>
            <p:cNvPr id="254" name="AutoShape 18"/>
            <p:cNvCxnSpPr>
              <a:cxnSpLocks noChangeShapeType="1"/>
              <a:stCxn id="288" idx="2"/>
              <a:endCxn id="247" idx="0"/>
            </p:cNvCxnSpPr>
            <p:nvPr/>
          </p:nvCxnSpPr>
          <p:spPr bwMode="auto">
            <a:xfrm flipH="1">
              <a:off x="3158441" y="1604961"/>
              <a:ext cx="15577" cy="256938"/>
            </a:xfrm>
            <a:prstGeom prst="straightConnector1">
              <a:avLst/>
            </a:prstGeom>
            <a:noFill/>
            <a:ln w="9525">
              <a:solidFill>
                <a:schemeClr val="tx1"/>
              </a:solidFill>
              <a:round/>
              <a:headEnd/>
              <a:tailEnd type="triangle" w="med" len="med"/>
            </a:ln>
            <a:effectLst/>
          </p:spPr>
        </p:cxnSp>
        <p:sp>
          <p:nvSpPr>
            <p:cNvPr id="255" name="Line 19"/>
            <p:cNvSpPr>
              <a:spLocks noChangeShapeType="1"/>
            </p:cNvSpPr>
            <p:nvPr/>
          </p:nvSpPr>
          <p:spPr bwMode="auto">
            <a:xfrm>
              <a:off x="1979613" y="1703149"/>
              <a:ext cx="0" cy="4389437"/>
            </a:xfrm>
            <a:prstGeom prst="line">
              <a:avLst/>
            </a:prstGeom>
            <a:noFill/>
            <a:ln w="38100">
              <a:solidFill>
                <a:srgbClr val="6600FF"/>
              </a:solidFill>
              <a:round/>
              <a:headEnd/>
              <a:tailEnd type="triangle" w="med" len="med"/>
            </a:ln>
            <a:effectLst/>
          </p:spPr>
          <p:txBody>
            <a:bodyPr/>
            <a:lstStyle/>
            <a:p>
              <a:endParaRPr lang="ja-JP" altLang="en-US"/>
            </a:p>
          </p:txBody>
        </p:sp>
        <p:sp>
          <p:nvSpPr>
            <p:cNvPr id="256" name="Text Box 20"/>
            <p:cNvSpPr txBox="1">
              <a:spLocks noChangeArrowheads="1"/>
            </p:cNvSpPr>
            <p:nvPr/>
          </p:nvSpPr>
          <p:spPr bwMode="auto">
            <a:xfrm>
              <a:off x="468313" y="1198324"/>
              <a:ext cx="1377950" cy="641350"/>
            </a:xfrm>
            <a:prstGeom prst="rect">
              <a:avLst/>
            </a:prstGeom>
            <a:solidFill>
              <a:srgbClr val="FFFFCC"/>
            </a:solidFill>
            <a:ln w="9525">
              <a:noFill/>
              <a:miter lim="800000"/>
              <a:headEnd/>
              <a:tailEnd/>
            </a:ln>
            <a:effectLst/>
          </p:spPr>
          <p:txBody>
            <a:bodyPr wrap="none">
              <a:spAutoFit/>
            </a:bodyPr>
            <a:lstStyle/>
            <a:p>
              <a:r>
                <a:rPr lang="ja-JP" altLang="en-US" dirty="0"/>
                <a:t>符号化</a:t>
              </a:r>
            </a:p>
            <a:p>
              <a:r>
                <a:rPr lang="ja-JP" altLang="en-US" dirty="0"/>
                <a:t>（エンコード）</a:t>
              </a:r>
            </a:p>
          </p:txBody>
        </p:sp>
        <p:grpSp>
          <p:nvGrpSpPr>
            <p:cNvPr id="257" name="Group 144"/>
            <p:cNvGrpSpPr>
              <a:grpSpLocks/>
            </p:cNvGrpSpPr>
            <p:nvPr/>
          </p:nvGrpSpPr>
          <p:grpSpPr bwMode="auto">
            <a:xfrm>
              <a:off x="1355725" y="2015886"/>
              <a:ext cx="485775" cy="4000500"/>
              <a:chOff x="854" y="1178"/>
              <a:chExt cx="306" cy="2520"/>
            </a:xfrm>
          </p:grpSpPr>
          <p:grpSp>
            <p:nvGrpSpPr>
              <p:cNvPr id="325" name="Group 27"/>
              <p:cNvGrpSpPr>
                <a:grpSpLocks/>
              </p:cNvGrpSpPr>
              <p:nvPr/>
            </p:nvGrpSpPr>
            <p:grpSpPr bwMode="auto">
              <a:xfrm>
                <a:off x="854" y="1178"/>
                <a:ext cx="306" cy="480"/>
                <a:chOff x="2382" y="768"/>
                <a:chExt cx="306" cy="480"/>
              </a:xfrm>
            </p:grpSpPr>
            <p:sp>
              <p:nvSpPr>
                <p:cNvPr id="351" name="Oval 28"/>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52" name="Oval 29"/>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53" name="AutoShape 30"/>
                <p:cNvCxnSpPr>
                  <a:cxnSpLocks noChangeShapeType="1"/>
                  <a:stCxn id="351" idx="2"/>
                  <a:endCxn id="352"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54" name="AutoShape 31"/>
                <p:cNvCxnSpPr>
                  <a:cxnSpLocks noChangeShapeType="1"/>
                  <a:stCxn id="351" idx="6"/>
                  <a:endCxn id="352"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nvGrpSpPr>
              <p:cNvPr id="326" name="Group 32"/>
              <p:cNvGrpSpPr>
                <a:grpSpLocks/>
              </p:cNvGrpSpPr>
              <p:nvPr/>
            </p:nvGrpSpPr>
            <p:grpSpPr bwMode="auto">
              <a:xfrm>
                <a:off x="854" y="1586"/>
                <a:ext cx="306" cy="480"/>
                <a:chOff x="2382" y="768"/>
                <a:chExt cx="306" cy="480"/>
              </a:xfrm>
            </p:grpSpPr>
            <p:sp>
              <p:nvSpPr>
                <p:cNvPr id="347" name="Oval 33"/>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48" name="Oval 34"/>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49" name="AutoShape 35"/>
                <p:cNvCxnSpPr>
                  <a:cxnSpLocks noChangeShapeType="1"/>
                  <a:stCxn id="347" idx="2"/>
                  <a:endCxn id="348"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50" name="AutoShape 36"/>
                <p:cNvCxnSpPr>
                  <a:cxnSpLocks noChangeShapeType="1"/>
                  <a:stCxn id="347" idx="6"/>
                  <a:endCxn id="348"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nvGrpSpPr>
              <p:cNvPr id="327" name="Group 37"/>
              <p:cNvGrpSpPr>
                <a:grpSpLocks/>
              </p:cNvGrpSpPr>
              <p:nvPr/>
            </p:nvGrpSpPr>
            <p:grpSpPr bwMode="auto">
              <a:xfrm>
                <a:off x="854" y="1998"/>
                <a:ext cx="306" cy="480"/>
                <a:chOff x="2382" y="768"/>
                <a:chExt cx="306" cy="480"/>
              </a:xfrm>
            </p:grpSpPr>
            <p:sp>
              <p:nvSpPr>
                <p:cNvPr id="343" name="Oval 38"/>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44" name="Oval 39"/>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45" name="AutoShape 40"/>
                <p:cNvCxnSpPr>
                  <a:cxnSpLocks noChangeShapeType="1"/>
                  <a:stCxn id="343" idx="2"/>
                  <a:endCxn id="344"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46" name="AutoShape 41"/>
                <p:cNvCxnSpPr>
                  <a:cxnSpLocks noChangeShapeType="1"/>
                  <a:stCxn id="343" idx="6"/>
                  <a:endCxn id="344"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nvGrpSpPr>
              <p:cNvPr id="328" name="Group 42"/>
              <p:cNvGrpSpPr>
                <a:grpSpLocks/>
              </p:cNvGrpSpPr>
              <p:nvPr/>
            </p:nvGrpSpPr>
            <p:grpSpPr bwMode="auto">
              <a:xfrm>
                <a:off x="854" y="2402"/>
                <a:ext cx="306" cy="480"/>
                <a:chOff x="2382" y="768"/>
                <a:chExt cx="306" cy="480"/>
              </a:xfrm>
            </p:grpSpPr>
            <p:sp>
              <p:nvSpPr>
                <p:cNvPr id="339" name="Oval 43"/>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40" name="Oval 44"/>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41" name="AutoShape 45"/>
                <p:cNvCxnSpPr>
                  <a:cxnSpLocks noChangeShapeType="1"/>
                  <a:stCxn id="339" idx="2"/>
                  <a:endCxn id="340"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42" name="AutoShape 46"/>
                <p:cNvCxnSpPr>
                  <a:cxnSpLocks noChangeShapeType="1"/>
                  <a:stCxn id="339" idx="6"/>
                  <a:endCxn id="340"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nvGrpSpPr>
              <p:cNvPr id="329" name="Group 47"/>
              <p:cNvGrpSpPr>
                <a:grpSpLocks/>
              </p:cNvGrpSpPr>
              <p:nvPr/>
            </p:nvGrpSpPr>
            <p:grpSpPr bwMode="auto">
              <a:xfrm>
                <a:off x="854" y="2810"/>
                <a:ext cx="306" cy="480"/>
                <a:chOff x="2382" y="768"/>
                <a:chExt cx="306" cy="480"/>
              </a:xfrm>
            </p:grpSpPr>
            <p:sp>
              <p:nvSpPr>
                <p:cNvPr id="335" name="Oval 48"/>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36" name="Oval 49"/>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37" name="AutoShape 50"/>
                <p:cNvCxnSpPr>
                  <a:cxnSpLocks noChangeShapeType="1"/>
                  <a:stCxn id="335" idx="2"/>
                  <a:endCxn id="336"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38" name="AutoShape 51"/>
                <p:cNvCxnSpPr>
                  <a:cxnSpLocks noChangeShapeType="1"/>
                  <a:stCxn id="335" idx="6"/>
                  <a:endCxn id="336"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nvGrpSpPr>
              <p:cNvPr id="330" name="Group 52"/>
              <p:cNvGrpSpPr>
                <a:grpSpLocks/>
              </p:cNvGrpSpPr>
              <p:nvPr/>
            </p:nvGrpSpPr>
            <p:grpSpPr bwMode="auto">
              <a:xfrm>
                <a:off x="854" y="3218"/>
                <a:ext cx="306" cy="480"/>
                <a:chOff x="2382" y="768"/>
                <a:chExt cx="306" cy="480"/>
              </a:xfrm>
            </p:grpSpPr>
            <p:sp>
              <p:nvSpPr>
                <p:cNvPr id="331" name="Oval 53"/>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32" name="Oval 54"/>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33" name="AutoShape 55"/>
                <p:cNvCxnSpPr>
                  <a:cxnSpLocks noChangeShapeType="1"/>
                  <a:stCxn id="331" idx="2"/>
                  <a:endCxn id="332"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34" name="AutoShape 56"/>
                <p:cNvCxnSpPr>
                  <a:cxnSpLocks noChangeShapeType="1"/>
                  <a:stCxn id="331" idx="6"/>
                  <a:endCxn id="332"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sp>
          <p:nvSpPr>
            <p:cNvPr id="258" name="Text Box 57"/>
            <p:cNvSpPr txBox="1">
              <a:spLocks noChangeArrowheads="1"/>
            </p:cNvSpPr>
            <p:nvPr/>
          </p:nvSpPr>
          <p:spPr bwMode="auto">
            <a:xfrm>
              <a:off x="7923213" y="3425586"/>
              <a:ext cx="950912" cy="701675"/>
            </a:xfrm>
            <a:prstGeom prst="rect">
              <a:avLst/>
            </a:prstGeom>
            <a:noFill/>
            <a:ln w="9525">
              <a:noFill/>
              <a:miter lim="800000"/>
              <a:headEnd/>
              <a:tailEnd/>
            </a:ln>
            <a:effectLst/>
          </p:spPr>
          <p:txBody>
            <a:bodyPr wrap="none">
              <a:spAutoFit/>
            </a:bodyPr>
            <a:lstStyle/>
            <a:p>
              <a:r>
                <a:rPr lang="ja-JP" altLang="en-US" sz="2000" b="1"/>
                <a:t>解釈の</a:t>
              </a:r>
              <a:br>
                <a:rPr lang="ja-JP" altLang="en-US" sz="2000" b="1"/>
              </a:br>
              <a:r>
                <a:rPr lang="ja-JP" altLang="en-US" sz="2000" b="1"/>
                <a:t>曖昧性</a:t>
              </a:r>
            </a:p>
          </p:txBody>
        </p:sp>
        <p:sp>
          <p:nvSpPr>
            <p:cNvPr id="259" name="Rectangle 58"/>
            <p:cNvSpPr>
              <a:spLocks noChangeArrowheads="1"/>
            </p:cNvSpPr>
            <p:nvPr/>
          </p:nvSpPr>
          <p:spPr bwMode="auto">
            <a:xfrm>
              <a:off x="5124450" y="1700615"/>
              <a:ext cx="1828800" cy="4620571"/>
            </a:xfrm>
            <a:prstGeom prst="rect">
              <a:avLst/>
            </a:prstGeom>
            <a:gradFill rotWithShape="1">
              <a:gsLst>
                <a:gs pos="0">
                  <a:srgbClr val="3366FF"/>
                </a:gs>
                <a:gs pos="100000">
                  <a:srgbClr val="3366FF">
                    <a:gamma/>
                    <a:tint val="0"/>
                    <a:invGamma/>
                  </a:srgbClr>
                </a:gs>
              </a:gsLst>
              <a:lin ang="5400000" scaled="1"/>
            </a:gradFill>
            <a:ln w="9525">
              <a:solidFill>
                <a:srgbClr val="CCCCFF"/>
              </a:solidFill>
              <a:miter lim="800000"/>
              <a:headEnd/>
              <a:tailEnd/>
            </a:ln>
            <a:effectLst/>
          </p:spPr>
          <p:txBody>
            <a:bodyPr wrap="none" anchor="ctr"/>
            <a:lstStyle/>
            <a:p>
              <a:endParaRPr lang="ja-JP" altLang="en-US"/>
            </a:p>
          </p:txBody>
        </p:sp>
        <p:sp>
          <p:nvSpPr>
            <p:cNvPr id="260" name="Text Box 59"/>
            <p:cNvSpPr txBox="1">
              <a:spLocks noChangeArrowheads="1"/>
            </p:cNvSpPr>
            <p:nvPr/>
          </p:nvSpPr>
          <p:spPr bwMode="auto">
            <a:xfrm>
              <a:off x="5419725" y="5748099"/>
              <a:ext cx="1217000" cy="400110"/>
            </a:xfrm>
            <a:prstGeom prst="rect">
              <a:avLst/>
            </a:prstGeom>
            <a:noFill/>
            <a:ln w="28575">
              <a:solidFill>
                <a:schemeClr val="tx1"/>
              </a:solidFill>
              <a:miter lim="800000"/>
              <a:headEnd/>
              <a:tailEnd/>
            </a:ln>
            <a:effectLst/>
          </p:spPr>
          <p:txBody>
            <a:bodyPr wrap="none">
              <a:spAutoFit/>
            </a:bodyPr>
            <a:lstStyle/>
            <a:p>
              <a:pPr algn="l"/>
              <a:r>
                <a:rPr lang="ja-JP" altLang="en-US" sz="2000">
                  <a:solidFill>
                    <a:srgbClr val="FF0000"/>
                  </a:solidFill>
                </a:rPr>
                <a:t>音声信号</a:t>
              </a:r>
            </a:p>
          </p:txBody>
        </p:sp>
        <p:sp>
          <p:nvSpPr>
            <p:cNvPr id="261" name="Text Box 60"/>
            <p:cNvSpPr txBox="1">
              <a:spLocks noChangeArrowheads="1"/>
            </p:cNvSpPr>
            <p:nvPr/>
          </p:nvSpPr>
          <p:spPr bwMode="auto">
            <a:xfrm>
              <a:off x="5673725" y="5100399"/>
              <a:ext cx="646331" cy="369332"/>
            </a:xfrm>
            <a:prstGeom prst="rect">
              <a:avLst/>
            </a:prstGeom>
            <a:noFill/>
            <a:ln w="28575">
              <a:solidFill>
                <a:schemeClr val="tx1"/>
              </a:solidFill>
              <a:miter lim="800000"/>
              <a:headEnd/>
              <a:tailEnd/>
            </a:ln>
            <a:effectLst/>
          </p:spPr>
          <p:txBody>
            <a:bodyPr wrap="none">
              <a:spAutoFit/>
            </a:bodyPr>
            <a:lstStyle/>
            <a:p>
              <a:pPr algn="l"/>
              <a:r>
                <a:rPr lang="ja-JP" altLang="en-US"/>
                <a:t>音素</a:t>
              </a:r>
            </a:p>
          </p:txBody>
        </p:sp>
        <p:sp>
          <p:nvSpPr>
            <p:cNvPr id="262" name="Text Box 61"/>
            <p:cNvSpPr txBox="1">
              <a:spLocks noChangeArrowheads="1"/>
            </p:cNvSpPr>
            <p:nvPr/>
          </p:nvSpPr>
          <p:spPr bwMode="auto">
            <a:xfrm>
              <a:off x="5673725" y="4452699"/>
              <a:ext cx="646331" cy="369332"/>
            </a:xfrm>
            <a:prstGeom prst="rect">
              <a:avLst/>
            </a:prstGeom>
            <a:noFill/>
            <a:ln w="28575">
              <a:solidFill>
                <a:schemeClr val="tx1"/>
              </a:solidFill>
              <a:miter lim="800000"/>
              <a:headEnd/>
              <a:tailEnd/>
            </a:ln>
            <a:effectLst/>
          </p:spPr>
          <p:txBody>
            <a:bodyPr wrap="none">
              <a:spAutoFit/>
            </a:bodyPr>
            <a:lstStyle/>
            <a:p>
              <a:pPr algn="l"/>
              <a:r>
                <a:rPr lang="ja-JP" altLang="en-US"/>
                <a:t>単語</a:t>
              </a:r>
            </a:p>
          </p:txBody>
        </p:sp>
        <p:sp>
          <p:nvSpPr>
            <p:cNvPr id="263" name="Text Box 62"/>
            <p:cNvSpPr txBox="1">
              <a:spLocks noChangeArrowheads="1"/>
            </p:cNvSpPr>
            <p:nvPr/>
          </p:nvSpPr>
          <p:spPr bwMode="auto">
            <a:xfrm>
              <a:off x="5800725" y="3804999"/>
              <a:ext cx="415498" cy="369332"/>
            </a:xfrm>
            <a:prstGeom prst="rect">
              <a:avLst/>
            </a:prstGeom>
            <a:noFill/>
            <a:ln w="28575">
              <a:solidFill>
                <a:schemeClr val="tx1"/>
              </a:solidFill>
              <a:miter lim="800000"/>
              <a:headEnd/>
              <a:tailEnd/>
            </a:ln>
            <a:effectLst/>
          </p:spPr>
          <p:txBody>
            <a:bodyPr wrap="none">
              <a:spAutoFit/>
            </a:bodyPr>
            <a:lstStyle/>
            <a:p>
              <a:pPr algn="l"/>
              <a:r>
                <a:rPr lang="ja-JP" altLang="en-US"/>
                <a:t>文</a:t>
              </a:r>
            </a:p>
          </p:txBody>
        </p:sp>
        <p:sp>
          <p:nvSpPr>
            <p:cNvPr id="264" name="Text Box 63"/>
            <p:cNvSpPr txBox="1">
              <a:spLocks noChangeArrowheads="1"/>
            </p:cNvSpPr>
            <p:nvPr/>
          </p:nvSpPr>
          <p:spPr bwMode="auto">
            <a:xfrm>
              <a:off x="5673725" y="3157299"/>
              <a:ext cx="646331" cy="369332"/>
            </a:xfrm>
            <a:prstGeom prst="rect">
              <a:avLst/>
            </a:prstGeom>
            <a:noFill/>
            <a:ln w="28575">
              <a:solidFill>
                <a:schemeClr val="tx1"/>
              </a:solidFill>
              <a:miter lim="800000"/>
              <a:headEnd/>
              <a:tailEnd/>
            </a:ln>
            <a:effectLst/>
          </p:spPr>
          <p:txBody>
            <a:bodyPr wrap="none">
              <a:spAutoFit/>
            </a:bodyPr>
            <a:lstStyle/>
            <a:p>
              <a:pPr algn="l"/>
              <a:r>
                <a:rPr lang="ja-JP" altLang="en-US"/>
                <a:t>意味</a:t>
              </a:r>
            </a:p>
          </p:txBody>
        </p:sp>
        <p:sp>
          <p:nvSpPr>
            <p:cNvPr id="265" name="Text Box 64"/>
            <p:cNvSpPr txBox="1">
              <a:spLocks noChangeArrowheads="1"/>
            </p:cNvSpPr>
            <p:nvPr/>
          </p:nvSpPr>
          <p:spPr bwMode="auto">
            <a:xfrm>
              <a:off x="5673725" y="2509599"/>
              <a:ext cx="646331" cy="369332"/>
            </a:xfrm>
            <a:prstGeom prst="rect">
              <a:avLst/>
            </a:prstGeom>
            <a:noFill/>
            <a:ln w="28575">
              <a:solidFill>
                <a:schemeClr val="tx1"/>
              </a:solidFill>
              <a:miter lim="800000"/>
              <a:headEnd/>
              <a:tailEnd/>
            </a:ln>
            <a:effectLst/>
          </p:spPr>
          <p:txBody>
            <a:bodyPr wrap="none">
              <a:spAutoFit/>
            </a:bodyPr>
            <a:lstStyle/>
            <a:p>
              <a:pPr algn="l"/>
              <a:r>
                <a:rPr lang="ja-JP" altLang="en-US"/>
                <a:t>意図</a:t>
              </a:r>
            </a:p>
          </p:txBody>
        </p:sp>
        <p:sp>
          <p:nvSpPr>
            <p:cNvPr id="266" name="Text Box 65"/>
            <p:cNvSpPr txBox="1">
              <a:spLocks noChangeArrowheads="1"/>
            </p:cNvSpPr>
            <p:nvPr/>
          </p:nvSpPr>
          <p:spPr bwMode="auto">
            <a:xfrm>
              <a:off x="5673725" y="1861899"/>
              <a:ext cx="646331" cy="369332"/>
            </a:xfrm>
            <a:prstGeom prst="rect">
              <a:avLst/>
            </a:prstGeom>
            <a:noFill/>
            <a:ln w="28575">
              <a:solidFill>
                <a:schemeClr val="tx1"/>
              </a:solidFill>
              <a:miter lim="800000"/>
              <a:headEnd/>
              <a:tailEnd/>
            </a:ln>
            <a:effectLst/>
          </p:spPr>
          <p:txBody>
            <a:bodyPr wrap="none">
              <a:spAutoFit/>
            </a:bodyPr>
            <a:lstStyle/>
            <a:p>
              <a:pPr algn="l"/>
              <a:r>
                <a:rPr lang="ja-JP" altLang="en-US" dirty="0"/>
                <a:t>思考</a:t>
              </a:r>
            </a:p>
          </p:txBody>
        </p:sp>
        <p:cxnSp>
          <p:nvCxnSpPr>
            <p:cNvPr id="267" name="AutoShape 66"/>
            <p:cNvCxnSpPr>
              <a:cxnSpLocks noChangeShapeType="1"/>
              <a:stCxn id="266" idx="2"/>
              <a:endCxn id="265" idx="0"/>
            </p:cNvCxnSpPr>
            <p:nvPr/>
          </p:nvCxnSpPr>
          <p:spPr bwMode="auto">
            <a:xfrm>
              <a:off x="5996891" y="2231231"/>
              <a:ext cx="0" cy="278368"/>
            </a:xfrm>
            <a:prstGeom prst="straightConnector1">
              <a:avLst/>
            </a:prstGeom>
            <a:noFill/>
            <a:ln w="9525">
              <a:solidFill>
                <a:schemeClr val="tx1"/>
              </a:solidFill>
              <a:round/>
              <a:headEnd type="triangle" w="med" len="med"/>
              <a:tailEnd/>
            </a:ln>
            <a:effectLst/>
          </p:spPr>
        </p:cxnSp>
        <p:cxnSp>
          <p:nvCxnSpPr>
            <p:cNvPr id="268" name="AutoShape 67"/>
            <p:cNvCxnSpPr>
              <a:cxnSpLocks noChangeShapeType="1"/>
              <a:stCxn id="265" idx="2"/>
              <a:endCxn id="264" idx="0"/>
            </p:cNvCxnSpPr>
            <p:nvPr/>
          </p:nvCxnSpPr>
          <p:spPr bwMode="auto">
            <a:xfrm>
              <a:off x="5996891" y="2878931"/>
              <a:ext cx="0" cy="278368"/>
            </a:xfrm>
            <a:prstGeom prst="straightConnector1">
              <a:avLst/>
            </a:prstGeom>
            <a:noFill/>
            <a:ln w="9525">
              <a:solidFill>
                <a:schemeClr val="tx1"/>
              </a:solidFill>
              <a:round/>
              <a:headEnd type="triangle" w="med" len="med"/>
              <a:tailEnd/>
            </a:ln>
            <a:effectLst/>
          </p:spPr>
        </p:cxnSp>
        <p:cxnSp>
          <p:nvCxnSpPr>
            <p:cNvPr id="269" name="AutoShape 68"/>
            <p:cNvCxnSpPr>
              <a:cxnSpLocks noChangeShapeType="1"/>
              <a:stCxn id="264" idx="2"/>
              <a:endCxn id="263" idx="0"/>
            </p:cNvCxnSpPr>
            <p:nvPr/>
          </p:nvCxnSpPr>
          <p:spPr bwMode="auto">
            <a:xfrm>
              <a:off x="5996891" y="3526631"/>
              <a:ext cx="11583" cy="278368"/>
            </a:xfrm>
            <a:prstGeom prst="straightConnector1">
              <a:avLst/>
            </a:prstGeom>
            <a:noFill/>
            <a:ln w="9525">
              <a:solidFill>
                <a:schemeClr val="tx1"/>
              </a:solidFill>
              <a:round/>
              <a:headEnd type="triangle" w="med" len="med"/>
              <a:tailEnd/>
            </a:ln>
            <a:effectLst/>
          </p:spPr>
        </p:cxnSp>
        <p:cxnSp>
          <p:nvCxnSpPr>
            <p:cNvPr id="270" name="AutoShape 69"/>
            <p:cNvCxnSpPr>
              <a:cxnSpLocks noChangeShapeType="1"/>
              <a:stCxn id="263" idx="2"/>
              <a:endCxn id="262" idx="0"/>
            </p:cNvCxnSpPr>
            <p:nvPr/>
          </p:nvCxnSpPr>
          <p:spPr bwMode="auto">
            <a:xfrm flipH="1">
              <a:off x="5996891" y="4174331"/>
              <a:ext cx="11583" cy="278368"/>
            </a:xfrm>
            <a:prstGeom prst="straightConnector1">
              <a:avLst/>
            </a:prstGeom>
            <a:noFill/>
            <a:ln w="9525">
              <a:solidFill>
                <a:schemeClr val="tx1"/>
              </a:solidFill>
              <a:round/>
              <a:headEnd type="triangle" w="med" len="med"/>
              <a:tailEnd/>
            </a:ln>
            <a:effectLst/>
          </p:spPr>
        </p:cxnSp>
        <p:cxnSp>
          <p:nvCxnSpPr>
            <p:cNvPr id="271" name="AutoShape 70"/>
            <p:cNvCxnSpPr>
              <a:cxnSpLocks noChangeShapeType="1"/>
              <a:stCxn id="262" idx="2"/>
              <a:endCxn id="261" idx="0"/>
            </p:cNvCxnSpPr>
            <p:nvPr/>
          </p:nvCxnSpPr>
          <p:spPr bwMode="auto">
            <a:xfrm>
              <a:off x="5996891" y="4822031"/>
              <a:ext cx="0" cy="278368"/>
            </a:xfrm>
            <a:prstGeom prst="straightConnector1">
              <a:avLst/>
            </a:prstGeom>
            <a:noFill/>
            <a:ln w="9525">
              <a:solidFill>
                <a:schemeClr val="tx1"/>
              </a:solidFill>
              <a:round/>
              <a:headEnd type="triangle" w="med" len="med"/>
              <a:tailEnd/>
            </a:ln>
            <a:effectLst/>
          </p:spPr>
        </p:cxnSp>
        <p:cxnSp>
          <p:nvCxnSpPr>
            <p:cNvPr id="272" name="AutoShape 71"/>
            <p:cNvCxnSpPr>
              <a:cxnSpLocks noChangeShapeType="1"/>
              <a:stCxn id="261" idx="2"/>
              <a:endCxn id="260" idx="0"/>
            </p:cNvCxnSpPr>
            <p:nvPr/>
          </p:nvCxnSpPr>
          <p:spPr bwMode="auto">
            <a:xfrm>
              <a:off x="5996891" y="5469731"/>
              <a:ext cx="31334" cy="278368"/>
            </a:xfrm>
            <a:prstGeom prst="straightConnector1">
              <a:avLst/>
            </a:prstGeom>
            <a:noFill/>
            <a:ln w="9525">
              <a:solidFill>
                <a:schemeClr val="tx1"/>
              </a:solidFill>
              <a:round/>
              <a:headEnd type="triangle" w="med" len="med"/>
              <a:tailEnd/>
            </a:ln>
            <a:effectLst/>
          </p:spPr>
        </p:cxnSp>
        <p:cxnSp>
          <p:nvCxnSpPr>
            <p:cNvPr id="273" name="AutoShape 73"/>
            <p:cNvCxnSpPr>
              <a:cxnSpLocks noChangeShapeType="1"/>
              <a:stCxn id="289" idx="2"/>
              <a:endCxn id="266" idx="0"/>
            </p:cNvCxnSpPr>
            <p:nvPr/>
          </p:nvCxnSpPr>
          <p:spPr bwMode="auto">
            <a:xfrm flipH="1">
              <a:off x="5996891" y="1604961"/>
              <a:ext cx="1030" cy="256938"/>
            </a:xfrm>
            <a:prstGeom prst="straightConnector1">
              <a:avLst/>
            </a:prstGeom>
            <a:noFill/>
            <a:ln w="9525">
              <a:solidFill>
                <a:schemeClr val="tx1"/>
              </a:solidFill>
              <a:round/>
              <a:headEnd type="triangle" w="med" len="med"/>
              <a:tailEnd/>
            </a:ln>
            <a:effectLst/>
          </p:spPr>
        </p:cxnSp>
        <p:sp>
          <p:nvSpPr>
            <p:cNvPr id="274" name="Line 74"/>
            <p:cNvSpPr>
              <a:spLocks noChangeShapeType="1"/>
            </p:cNvSpPr>
            <p:nvPr/>
          </p:nvSpPr>
          <p:spPr bwMode="auto">
            <a:xfrm>
              <a:off x="7235825" y="1774586"/>
              <a:ext cx="0" cy="4300538"/>
            </a:xfrm>
            <a:prstGeom prst="line">
              <a:avLst/>
            </a:prstGeom>
            <a:noFill/>
            <a:ln w="38100">
              <a:solidFill>
                <a:srgbClr val="6600FF"/>
              </a:solidFill>
              <a:round/>
              <a:headEnd type="triangle" w="med" len="med"/>
              <a:tailEnd/>
            </a:ln>
            <a:effectLst/>
          </p:spPr>
          <p:txBody>
            <a:bodyPr/>
            <a:lstStyle/>
            <a:p>
              <a:endParaRPr lang="ja-JP" altLang="en-US"/>
            </a:p>
          </p:txBody>
        </p:sp>
        <p:sp>
          <p:nvSpPr>
            <p:cNvPr id="275" name="Text Box 75"/>
            <p:cNvSpPr txBox="1">
              <a:spLocks noChangeArrowheads="1"/>
            </p:cNvSpPr>
            <p:nvPr/>
          </p:nvSpPr>
          <p:spPr bwMode="auto">
            <a:xfrm>
              <a:off x="7408863" y="1198324"/>
              <a:ext cx="1195387" cy="641350"/>
            </a:xfrm>
            <a:prstGeom prst="rect">
              <a:avLst/>
            </a:prstGeom>
            <a:solidFill>
              <a:srgbClr val="FFFFCC"/>
            </a:solidFill>
            <a:ln w="9525">
              <a:noFill/>
              <a:miter lim="800000"/>
              <a:headEnd/>
              <a:tailEnd/>
            </a:ln>
            <a:effectLst/>
          </p:spPr>
          <p:txBody>
            <a:bodyPr wrap="none">
              <a:spAutoFit/>
            </a:bodyPr>
            <a:lstStyle/>
            <a:p>
              <a:r>
                <a:rPr lang="ja-JP" altLang="en-US"/>
                <a:t>復号化</a:t>
              </a:r>
            </a:p>
            <a:p>
              <a:r>
                <a:rPr lang="ja-JP" altLang="en-US"/>
                <a:t>（デコード）</a:t>
              </a:r>
            </a:p>
          </p:txBody>
        </p:sp>
        <p:grpSp>
          <p:nvGrpSpPr>
            <p:cNvPr id="276" name="Group 145"/>
            <p:cNvGrpSpPr>
              <a:grpSpLocks/>
            </p:cNvGrpSpPr>
            <p:nvPr/>
          </p:nvGrpSpPr>
          <p:grpSpPr bwMode="auto">
            <a:xfrm>
              <a:off x="7362825" y="2015886"/>
              <a:ext cx="485775" cy="4000500"/>
              <a:chOff x="4638" y="1178"/>
              <a:chExt cx="306" cy="2520"/>
            </a:xfrm>
          </p:grpSpPr>
          <p:grpSp>
            <p:nvGrpSpPr>
              <p:cNvPr id="295" name="Group 82"/>
              <p:cNvGrpSpPr>
                <a:grpSpLocks/>
              </p:cNvGrpSpPr>
              <p:nvPr/>
            </p:nvGrpSpPr>
            <p:grpSpPr bwMode="auto">
              <a:xfrm>
                <a:off x="4638" y="1178"/>
                <a:ext cx="306" cy="480"/>
                <a:chOff x="2382" y="768"/>
                <a:chExt cx="306" cy="480"/>
              </a:xfrm>
            </p:grpSpPr>
            <p:sp>
              <p:nvSpPr>
                <p:cNvPr id="321" name="Oval 83"/>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22" name="Oval 84"/>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23" name="AutoShape 85"/>
                <p:cNvCxnSpPr>
                  <a:cxnSpLocks noChangeShapeType="1"/>
                  <a:stCxn id="321" idx="2"/>
                  <a:endCxn id="322"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24" name="AutoShape 86"/>
                <p:cNvCxnSpPr>
                  <a:cxnSpLocks noChangeShapeType="1"/>
                  <a:stCxn id="321" idx="6"/>
                  <a:endCxn id="322"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nvGrpSpPr>
              <p:cNvPr id="296" name="Group 87"/>
              <p:cNvGrpSpPr>
                <a:grpSpLocks/>
              </p:cNvGrpSpPr>
              <p:nvPr/>
            </p:nvGrpSpPr>
            <p:grpSpPr bwMode="auto">
              <a:xfrm>
                <a:off x="4638" y="1586"/>
                <a:ext cx="306" cy="480"/>
                <a:chOff x="2382" y="768"/>
                <a:chExt cx="306" cy="480"/>
              </a:xfrm>
            </p:grpSpPr>
            <p:sp>
              <p:nvSpPr>
                <p:cNvPr id="317" name="Oval 88"/>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18" name="Oval 89"/>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19" name="AutoShape 90"/>
                <p:cNvCxnSpPr>
                  <a:cxnSpLocks noChangeShapeType="1"/>
                  <a:stCxn id="317" idx="2"/>
                  <a:endCxn id="318"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20" name="AutoShape 91"/>
                <p:cNvCxnSpPr>
                  <a:cxnSpLocks noChangeShapeType="1"/>
                  <a:stCxn id="317" idx="6"/>
                  <a:endCxn id="318"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nvGrpSpPr>
              <p:cNvPr id="297" name="Group 92"/>
              <p:cNvGrpSpPr>
                <a:grpSpLocks/>
              </p:cNvGrpSpPr>
              <p:nvPr/>
            </p:nvGrpSpPr>
            <p:grpSpPr bwMode="auto">
              <a:xfrm>
                <a:off x="4638" y="1998"/>
                <a:ext cx="306" cy="480"/>
                <a:chOff x="2382" y="768"/>
                <a:chExt cx="306" cy="480"/>
              </a:xfrm>
            </p:grpSpPr>
            <p:sp>
              <p:nvSpPr>
                <p:cNvPr id="313" name="Oval 93"/>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14" name="Oval 94"/>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15" name="AutoShape 95"/>
                <p:cNvCxnSpPr>
                  <a:cxnSpLocks noChangeShapeType="1"/>
                  <a:stCxn id="313" idx="2"/>
                  <a:endCxn id="314"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16" name="AutoShape 96"/>
                <p:cNvCxnSpPr>
                  <a:cxnSpLocks noChangeShapeType="1"/>
                  <a:stCxn id="313" idx="6"/>
                  <a:endCxn id="314"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nvGrpSpPr>
              <p:cNvPr id="298" name="Group 97"/>
              <p:cNvGrpSpPr>
                <a:grpSpLocks/>
              </p:cNvGrpSpPr>
              <p:nvPr/>
            </p:nvGrpSpPr>
            <p:grpSpPr bwMode="auto">
              <a:xfrm>
                <a:off x="4638" y="2402"/>
                <a:ext cx="306" cy="480"/>
                <a:chOff x="2382" y="768"/>
                <a:chExt cx="306" cy="480"/>
              </a:xfrm>
            </p:grpSpPr>
            <p:sp>
              <p:nvSpPr>
                <p:cNvPr id="309" name="Oval 98"/>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10" name="Oval 99"/>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11" name="AutoShape 100"/>
                <p:cNvCxnSpPr>
                  <a:cxnSpLocks noChangeShapeType="1"/>
                  <a:stCxn id="309" idx="2"/>
                  <a:endCxn id="310"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12" name="AutoShape 101"/>
                <p:cNvCxnSpPr>
                  <a:cxnSpLocks noChangeShapeType="1"/>
                  <a:stCxn id="309" idx="6"/>
                  <a:endCxn id="310"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nvGrpSpPr>
              <p:cNvPr id="299" name="Group 102"/>
              <p:cNvGrpSpPr>
                <a:grpSpLocks/>
              </p:cNvGrpSpPr>
              <p:nvPr/>
            </p:nvGrpSpPr>
            <p:grpSpPr bwMode="auto">
              <a:xfrm>
                <a:off x="4638" y="2810"/>
                <a:ext cx="306" cy="480"/>
                <a:chOff x="2382" y="768"/>
                <a:chExt cx="306" cy="480"/>
              </a:xfrm>
            </p:grpSpPr>
            <p:sp>
              <p:nvSpPr>
                <p:cNvPr id="305" name="Oval 103"/>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06" name="Oval 104"/>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07" name="AutoShape 105"/>
                <p:cNvCxnSpPr>
                  <a:cxnSpLocks noChangeShapeType="1"/>
                  <a:stCxn id="305" idx="2"/>
                  <a:endCxn id="306"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08" name="AutoShape 106"/>
                <p:cNvCxnSpPr>
                  <a:cxnSpLocks noChangeShapeType="1"/>
                  <a:stCxn id="305" idx="6"/>
                  <a:endCxn id="306"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nvGrpSpPr>
              <p:cNvPr id="300" name="Group 107"/>
              <p:cNvGrpSpPr>
                <a:grpSpLocks/>
              </p:cNvGrpSpPr>
              <p:nvPr/>
            </p:nvGrpSpPr>
            <p:grpSpPr bwMode="auto">
              <a:xfrm>
                <a:off x="4638" y="3218"/>
                <a:ext cx="306" cy="480"/>
                <a:chOff x="2382" y="768"/>
                <a:chExt cx="306" cy="480"/>
              </a:xfrm>
            </p:grpSpPr>
            <p:sp>
              <p:nvSpPr>
                <p:cNvPr id="301" name="Oval 108"/>
                <p:cNvSpPr>
                  <a:spLocks noChangeArrowheads="1"/>
                </p:cNvSpPr>
                <p:nvPr/>
              </p:nvSpPr>
              <p:spPr bwMode="auto">
                <a:xfrm>
                  <a:off x="2490" y="768"/>
                  <a:ext cx="66" cy="48"/>
                </a:xfrm>
                <a:prstGeom prst="ellipse">
                  <a:avLst/>
                </a:prstGeom>
                <a:solidFill>
                  <a:srgbClr val="CCCCFF"/>
                </a:solidFill>
                <a:ln w="9525">
                  <a:solidFill>
                    <a:schemeClr val="tx1"/>
                  </a:solidFill>
                  <a:round/>
                  <a:headEnd/>
                  <a:tailEnd/>
                </a:ln>
                <a:effectLst/>
              </p:spPr>
              <p:txBody>
                <a:bodyPr wrap="none" anchor="ctr"/>
                <a:lstStyle/>
                <a:p>
                  <a:endParaRPr lang="ja-JP" altLang="ja-JP"/>
                </a:p>
              </p:txBody>
            </p:sp>
            <p:sp>
              <p:nvSpPr>
                <p:cNvPr id="302" name="Oval 109"/>
                <p:cNvSpPr>
                  <a:spLocks noChangeArrowheads="1"/>
                </p:cNvSpPr>
                <p:nvPr/>
              </p:nvSpPr>
              <p:spPr bwMode="auto">
                <a:xfrm>
                  <a:off x="2382" y="1152"/>
                  <a:ext cx="306" cy="96"/>
                </a:xfrm>
                <a:prstGeom prst="ellipse">
                  <a:avLst/>
                </a:prstGeom>
                <a:gradFill rotWithShape="1">
                  <a:gsLst>
                    <a:gs pos="0">
                      <a:srgbClr val="99CCFF"/>
                    </a:gs>
                    <a:gs pos="100000">
                      <a:srgbClr val="99CCFF">
                        <a:gamma/>
                        <a:tint val="41176"/>
                        <a:invGamma/>
                      </a:srgbClr>
                    </a:gs>
                  </a:gsLst>
                  <a:lin ang="2700000" scaled="1"/>
                </a:gradFill>
                <a:ln w="9525">
                  <a:solidFill>
                    <a:schemeClr val="tx1"/>
                  </a:solidFill>
                  <a:round/>
                  <a:headEnd/>
                  <a:tailEnd/>
                </a:ln>
                <a:effectLst/>
              </p:spPr>
              <p:txBody>
                <a:bodyPr wrap="none" anchor="ctr"/>
                <a:lstStyle/>
                <a:p>
                  <a:endParaRPr lang="ja-JP" altLang="en-US"/>
                </a:p>
              </p:txBody>
            </p:sp>
            <p:cxnSp>
              <p:nvCxnSpPr>
                <p:cNvPr id="303" name="AutoShape 110"/>
                <p:cNvCxnSpPr>
                  <a:cxnSpLocks noChangeShapeType="1"/>
                  <a:stCxn id="301" idx="2"/>
                  <a:endCxn id="302" idx="2"/>
                </p:cNvCxnSpPr>
                <p:nvPr/>
              </p:nvCxnSpPr>
              <p:spPr bwMode="auto">
                <a:xfrm flipH="1">
                  <a:off x="2382" y="792"/>
                  <a:ext cx="108" cy="408"/>
                </a:xfrm>
                <a:prstGeom prst="straightConnector1">
                  <a:avLst/>
                </a:prstGeom>
                <a:noFill/>
                <a:ln w="12700">
                  <a:solidFill>
                    <a:schemeClr val="tx1"/>
                  </a:solidFill>
                  <a:prstDash val="sysDot"/>
                  <a:round/>
                  <a:headEnd/>
                  <a:tailEnd/>
                </a:ln>
                <a:effectLst/>
              </p:spPr>
            </p:cxnSp>
            <p:cxnSp>
              <p:nvCxnSpPr>
                <p:cNvPr id="304" name="AutoShape 111"/>
                <p:cNvCxnSpPr>
                  <a:cxnSpLocks noChangeShapeType="1"/>
                  <a:stCxn id="301" idx="6"/>
                  <a:endCxn id="302" idx="6"/>
                </p:cNvCxnSpPr>
                <p:nvPr/>
              </p:nvCxnSpPr>
              <p:spPr bwMode="auto">
                <a:xfrm>
                  <a:off x="2556" y="792"/>
                  <a:ext cx="132" cy="408"/>
                </a:xfrm>
                <a:prstGeom prst="straightConnector1">
                  <a:avLst/>
                </a:prstGeom>
                <a:noFill/>
                <a:ln w="12700">
                  <a:solidFill>
                    <a:schemeClr val="tx1"/>
                  </a:solidFill>
                  <a:prstDash val="sysDot"/>
                  <a:round/>
                  <a:headEnd/>
                  <a:tailEnd/>
                </a:ln>
                <a:effectLst/>
              </p:spPr>
            </p:cxnSp>
          </p:grpSp>
        </p:grpSp>
        <p:sp>
          <p:nvSpPr>
            <p:cNvPr id="277" name="Text Box 112"/>
            <p:cNvSpPr txBox="1">
              <a:spLocks noChangeArrowheads="1"/>
            </p:cNvSpPr>
            <p:nvPr/>
          </p:nvSpPr>
          <p:spPr bwMode="auto">
            <a:xfrm>
              <a:off x="234950" y="3425586"/>
              <a:ext cx="950913" cy="701675"/>
            </a:xfrm>
            <a:prstGeom prst="rect">
              <a:avLst/>
            </a:prstGeom>
            <a:noFill/>
            <a:ln w="9525">
              <a:noFill/>
              <a:miter lim="800000"/>
              <a:headEnd/>
              <a:tailEnd/>
            </a:ln>
            <a:effectLst/>
          </p:spPr>
          <p:txBody>
            <a:bodyPr wrap="none">
              <a:spAutoFit/>
            </a:bodyPr>
            <a:lstStyle/>
            <a:p>
              <a:r>
                <a:rPr lang="ja-JP" altLang="en-US" sz="2000" b="1"/>
                <a:t>表現の</a:t>
              </a:r>
              <a:br>
                <a:rPr lang="ja-JP" altLang="en-US" sz="2000" b="1"/>
              </a:br>
              <a:r>
                <a:rPr lang="ja-JP" altLang="en-US" sz="2000" b="1"/>
                <a:t>ゆれ</a:t>
              </a:r>
            </a:p>
          </p:txBody>
        </p:sp>
        <p:sp>
          <p:nvSpPr>
            <p:cNvPr id="278" name="Line 114"/>
            <p:cNvSpPr>
              <a:spLocks noChangeShapeType="1"/>
            </p:cNvSpPr>
            <p:nvPr/>
          </p:nvSpPr>
          <p:spPr bwMode="auto">
            <a:xfrm>
              <a:off x="3657600" y="2130186"/>
              <a:ext cx="1905000" cy="0"/>
            </a:xfrm>
            <a:prstGeom prst="line">
              <a:avLst/>
            </a:prstGeom>
            <a:noFill/>
            <a:ln w="38100">
              <a:solidFill>
                <a:srgbClr val="99CCFF"/>
              </a:solidFill>
              <a:prstDash val="sysDot"/>
              <a:round/>
              <a:headEnd type="triangle" w="med" len="med"/>
              <a:tailEnd type="triangle" w="med" len="med"/>
            </a:ln>
            <a:effectLst/>
          </p:spPr>
          <p:txBody>
            <a:bodyPr/>
            <a:lstStyle/>
            <a:p>
              <a:endParaRPr lang="ja-JP" altLang="en-US"/>
            </a:p>
          </p:txBody>
        </p:sp>
        <p:sp>
          <p:nvSpPr>
            <p:cNvPr id="279" name="Line 115"/>
            <p:cNvSpPr>
              <a:spLocks noChangeShapeType="1"/>
            </p:cNvSpPr>
            <p:nvPr/>
          </p:nvSpPr>
          <p:spPr bwMode="auto">
            <a:xfrm>
              <a:off x="3657600" y="2739786"/>
              <a:ext cx="1905000" cy="0"/>
            </a:xfrm>
            <a:prstGeom prst="line">
              <a:avLst/>
            </a:prstGeom>
            <a:noFill/>
            <a:ln w="38100">
              <a:solidFill>
                <a:srgbClr val="99CCFF"/>
              </a:solidFill>
              <a:prstDash val="sysDot"/>
              <a:round/>
              <a:headEnd type="triangle" w="med" len="med"/>
              <a:tailEnd type="triangle" w="med" len="med"/>
            </a:ln>
            <a:effectLst/>
          </p:spPr>
          <p:txBody>
            <a:bodyPr/>
            <a:lstStyle/>
            <a:p>
              <a:endParaRPr lang="ja-JP" altLang="en-US"/>
            </a:p>
          </p:txBody>
        </p:sp>
        <p:sp>
          <p:nvSpPr>
            <p:cNvPr id="280" name="Line 116"/>
            <p:cNvSpPr>
              <a:spLocks noChangeShapeType="1"/>
            </p:cNvSpPr>
            <p:nvPr/>
          </p:nvSpPr>
          <p:spPr bwMode="auto">
            <a:xfrm>
              <a:off x="3657600" y="3349386"/>
              <a:ext cx="1905000" cy="0"/>
            </a:xfrm>
            <a:prstGeom prst="line">
              <a:avLst/>
            </a:prstGeom>
            <a:noFill/>
            <a:ln w="38100">
              <a:solidFill>
                <a:srgbClr val="99CCFF"/>
              </a:solidFill>
              <a:prstDash val="sysDot"/>
              <a:round/>
              <a:headEnd type="triangle" w="med" len="med"/>
              <a:tailEnd type="triangle" w="med" len="med"/>
            </a:ln>
            <a:effectLst/>
          </p:spPr>
          <p:txBody>
            <a:bodyPr/>
            <a:lstStyle/>
            <a:p>
              <a:endParaRPr lang="ja-JP" altLang="en-US"/>
            </a:p>
          </p:txBody>
        </p:sp>
        <p:sp>
          <p:nvSpPr>
            <p:cNvPr id="281" name="Line 117"/>
            <p:cNvSpPr>
              <a:spLocks noChangeShapeType="1"/>
            </p:cNvSpPr>
            <p:nvPr/>
          </p:nvSpPr>
          <p:spPr bwMode="auto">
            <a:xfrm>
              <a:off x="3657600" y="4035186"/>
              <a:ext cx="1905000" cy="0"/>
            </a:xfrm>
            <a:prstGeom prst="line">
              <a:avLst/>
            </a:prstGeom>
            <a:noFill/>
            <a:ln w="38100">
              <a:solidFill>
                <a:srgbClr val="99CCFF"/>
              </a:solidFill>
              <a:prstDash val="sysDot"/>
              <a:round/>
              <a:headEnd type="triangle" w="med" len="med"/>
              <a:tailEnd type="triangle" w="med" len="med"/>
            </a:ln>
            <a:effectLst/>
          </p:spPr>
          <p:txBody>
            <a:bodyPr/>
            <a:lstStyle/>
            <a:p>
              <a:endParaRPr lang="ja-JP" altLang="en-US"/>
            </a:p>
          </p:txBody>
        </p:sp>
        <p:sp>
          <p:nvSpPr>
            <p:cNvPr id="282" name="Line 118"/>
            <p:cNvSpPr>
              <a:spLocks noChangeShapeType="1"/>
            </p:cNvSpPr>
            <p:nvPr/>
          </p:nvSpPr>
          <p:spPr bwMode="auto">
            <a:xfrm>
              <a:off x="3657600" y="4644786"/>
              <a:ext cx="1905000" cy="0"/>
            </a:xfrm>
            <a:prstGeom prst="line">
              <a:avLst/>
            </a:prstGeom>
            <a:noFill/>
            <a:ln w="38100">
              <a:solidFill>
                <a:srgbClr val="99CCFF"/>
              </a:solidFill>
              <a:prstDash val="sysDot"/>
              <a:round/>
              <a:headEnd type="triangle" w="med" len="med"/>
              <a:tailEnd type="triangle" w="med" len="med"/>
            </a:ln>
            <a:effectLst/>
          </p:spPr>
          <p:txBody>
            <a:bodyPr/>
            <a:lstStyle/>
            <a:p>
              <a:endParaRPr lang="ja-JP" altLang="en-US"/>
            </a:p>
          </p:txBody>
        </p:sp>
        <p:sp>
          <p:nvSpPr>
            <p:cNvPr id="283" name="Line 119"/>
            <p:cNvSpPr>
              <a:spLocks noChangeShapeType="1"/>
            </p:cNvSpPr>
            <p:nvPr/>
          </p:nvSpPr>
          <p:spPr bwMode="auto">
            <a:xfrm>
              <a:off x="3657600" y="5254386"/>
              <a:ext cx="1905000" cy="0"/>
            </a:xfrm>
            <a:prstGeom prst="line">
              <a:avLst/>
            </a:prstGeom>
            <a:noFill/>
            <a:ln w="38100">
              <a:solidFill>
                <a:srgbClr val="99CCFF"/>
              </a:solidFill>
              <a:prstDash val="sysDot"/>
              <a:round/>
              <a:headEnd type="triangle" w="med" len="med"/>
              <a:tailEnd type="triangle" w="med" len="med"/>
            </a:ln>
            <a:effectLst/>
          </p:spPr>
          <p:txBody>
            <a:bodyPr/>
            <a:lstStyle/>
            <a:p>
              <a:endParaRPr lang="ja-JP" altLang="en-US"/>
            </a:p>
          </p:txBody>
        </p:sp>
        <p:sp>
          <p:nvSpPr>
            <p:cNvPr id="284" name="Line 120"/>
            <p:cNvSpPr>
              <a:spLocks noChangeShapeType="1"/>
            </p:cNvSpPr>
            <p:nvPr/>
          </p:nvSpPr>
          <p:spPr bwMode="auto">
            <a:xfrm>
              <a:off x="3810000" y="5962764"/>
              <a:ext cx="1600200" cy="0"/>
            </a:xfrm>
            <a:prstGeom prst="line">
              <a:avLst/>
            </a:prstGeom>
            <a:noFill/>
            <a:ln w="76200">
              <a:solidFill>
                <a:schemeClr val="tx1"/>
              </a:solidFill>
              <a:round/>
              <a:headEnd/>
              <a:tailEnd type="triangle" w="med" len="med"/>
            </a:ln>
            <a:effectLst/>
          </p:spPr>
          <p:txBody>
            <a:bodyPr/>
            <a:lstStyle/>
            <a:p>
              <a:endParaRPr lang="ja-JP" altLang="en-US"/>
            </a:p>
          </p:txBody>
        </p:sp>
        <p:grpSp>
          <p:nvGrpSpPr>
            <p:cNvPr id="285" name="Group 139"/>
            <p:cNvGrpSpPr>
              <a:grpSpLocks/>
            </p:cNvGrpSpPr>
            <p:nvPr/>
          </p:nvGrpSpPr>
          <p:grpSpPr bwMode="auto">
            <a:xfrm>
              <a:off x="2286000" y="3654186"/>
              <a:ext cx="4648200" cy="1885950"/>
              <a:chOff x="1400" y="2208"/>
              <a:chExt cx="2928" cy="1188"/>
            </a:xfrm>
          </p:grpSpPr>
          <p:sp>
            <p:nvSpPr>
              <p:cNvPr id="293" name="Rectangle 122"/>
              <p:cNvSpPr>
                <a:spLocks noChangeArrowheads="1"/>
              </p:cNvSpPr>
              <p:nvPr/>
            </p:nvSpPr>
            <p:spPr bwMode="auto">
              <a:xfrm>
                <a:off x="1400" y="2237"/>
                <a:ext cx="2928" cy="1159"/>
              </a:xfrm>
              <a:prstGeom prst="rect">
                <a:avLst/>
              </a:prstGeom>
              <a:noFill/>
              <a:ln w="38100">
                <a:solidFill>
                  <a:schemeClr val="accent2"/>
                </a:solidFill>
                <a:miter lim="800000"/>
                <a:headEnd/>
                <a:tailEnd/>
              </a:ln>
              <a:effectLst/>
            </p:spPr>
            <p:txBody>
              <a:bodyPr wrap="none" anchor="ctr"/>
              <a:lstStyle/>
              <a:p>
                <a:endParaRPr lang="ja-JP" altLang="en-US"/>
              </a:p>
            </p:txBody>
          </p:sp>
          <p:sp>
            <p:nvSpPr>
              <p:cNvPr id="294" name="Text Box 123"/>
              <p:cNvSpPr txBox="1">
                <a:spLocks noChangeArrowheads="1"/>
              </p:cNvSpPr>
              <p:nvPr/>
            </p:nvSpPr>
            <p:spPr bwMode="auto">
              <a:xfrm>
                <a:off x="2602" y="2208"/>
                <a:ext cx="548" cy="231"/>
              </a:xfrm>
              <a:prstGeom prst="rect">
                <a:avLst/>
              </a:prstGeom>
              <a:noFill/>
              <a:ln w="9525">
                <a:noFill/>
                <a:miter lim="800000"/>
                <a:headEnd/>
                <a:tailEnd/>
              </a:ln>
              <a:effectLst/>
            </p:spPr>
            <p:txBody>
              <a:bodyPr wrap="none">
                <a:spAutoFit/>
              </a:bodyPr>
              <a:lstStyle/>
              <a:p>
                <a:r>
                  <a:rPr lang="ja-JP" altLang="en-US">
                    <a:solidFill>
                      <a:schemeClr val="accent2"/>
                    </a:solidFill>
                  </a:rPr>
                  <a:t>記号層</a:t>
                </a:r>
              </a:p>
            </p:txBody>
          </p:sp>
        </p:grpSp>
        <p:grpSp>
          <p:nvGrpSpPr>
            <p:cNvPr id="286" name="Group 138"/>
            <p:cNvGrpSpPr>
              <a:grpSpLocks/>
            </p:cNvGrpSpPr>
            <p:nvPr/>
          </p:nvGrpSpPr>
          <p:grpSpPr bwMode="auto">
            <a:xfrm>
              <a:off x="2282825" y="5595703"/>
              <a:ext cx="4648200" cy="661988"/>
              <a:chOff x="1398" y="3431"/>
              <a:chExt cx="2928" cy="417"/>
            </a:xfrm>
          </p:grpSpPr>
          <p:sp>
            <p:nvSpPr>
              <p:cNvPr id="291" name="Rectangle 129"/>
              <p:cNvSpPr>
                <a:spLocks noChangeArrowheads="1"/>
              </p:cNvSpPr>
              <p:nvPr/>
            </p:nvSpPr>
            <p:spPr bwMode="auto">
              <a:xfrm>
                <a:off x="1398" y="3450"/>
                <a:ext cx="2928" cy="398"/>
              </a:xfrm>
              <a:prstGeom prst="rect">
                <a:avLst/>
              </a:prstGeom>
              <a:noFill/>
              <a:ln w="38100">
                <a:solidFill>
                  <a:schemeClr val="accent2"/>
                </a:solidFill>
                <a:miter lim="800000"/>
                <a:headEnd/>
                <a:tailEnd/>
              </a:ln>
              <a:effectLst/>
            </p:spPr>
            <p:txBody>
              <a:bodyPr wrap="none" anchor="ctr"/>
              <a:lstStyle/>
              <a:p>
                <a:endParaRPr lang="ja-JP" altLang="en-US" dirty="0"/>
              </a:p>
            </p:txBody>
          </p:sp>
          <p:sp>
            <p:nvSpPr>
              <p:cNvPr id="292" name="Text Box 130"/>
              <p:cNvSpPr txBox="1">
                <a:spLocks noChangeArrowheads="1"/>
              </p:cNvSpPr>
              <p:nvPr/>
            </p:nvSpPr>
            <p:spPr bwMode="auto">
              <a:xfrm>
                <a:off x="2587" y="3431"/>
                <a:ext cx="548" cy="231"/>
              </a:xfrm>
              <a:prstGeom prst="rect">
                <a:avLst/>
              </a:prstGeom>
              <a:noFill/>
              <a:ln w="9525">
                <a:noFill/>
                <a:miter lim="800000"/>
                <a:headEnd/>
                <a:tailEnd/>
              </a:ln>
              <a:effectLst/>
            </p:spPr>
            <p:txBody>
              <a:bodyPr wrap="none">
                <a:spAutoFit/>
              </a:bodyPr>
              <a:lstStyle/>
              <a:p>
                <a:pPr algn="l"/>
                <a:r>
                  <a:rPr lang="ja-JP" altLang="en-US" dirty="0">
                    <a:solidFill>
                      <a:schemeClr val="accent2"/>
                    </a:solidFill>
                  </a:rPr>
                  <a:t>物理層</a:t>
                </a:r>
              </a:p>
            </p:txBody>
          </p:sp>
        </p:grpSp>
        <p:sp>
          <p:nvSpPr>
            <p:cNvPr id="287" name="Rectangle 131"/>
            <p:cNvSpPr>
              <a:spLocks noChangeArrowheads="1"/>
            </p:cNvSpPr>
            <p:nvPr/>
          </p:nvSpPr>
          <p:spPr bwMode="auto">
            <a:xfrm>
              <a:off x="2286000" y="1679583"/>
              <a:ext cx="4648200" cy="1947616"/>
            </a:xfrm>
            <a:prstGeom prst="rect">
              <a:avLst/>
            </a:prstGeom>
            <a:noFill/>
            <a:ln w="38100">
              <a:solidFill>
                <a:schemeClr val="accent2"/>
              </a:solidFill>
              <a:miter lim="800000"/>
              <a:headEnd/>
              <a:tailEnd/>
            </a:ln>
            <a:effectLst/>
          </p:spPr>
          <p:txBody>
            <a:bodyPr wrap="none" anchor="ctr"/>
            <a:lstStyle/>
            <a:p>
              <a:endParaRPr lang="ja-JP" altLang="en-US"/>
            </a:p>
          </p:txBody>
        </p:sp>
        <p:sp>
          <p:nvSpPr>
            <p:cNvPr id="288" name="Text Box 146"/>
            <p:cNvSpPr txBox="1">
              <a:spLocks noChangeArrowheads="1"/>
            </p:cNvSpPr>
            <p:nvPr/>
          </p:nvSpPr>
          <p:spPr bwMode="auto">
            <a:xfrm>
              <a:off x="2726619" y="1204851"/>
              <a:ext cx="894797" cy="400110"/>
            </a:xfrm>
            <a:prstGeom prst="rect">
              <a:avLst/>
            </a:prstGeom>
            <a:noFill/>
            <a:ln w="38100">
              <a:solidFill>
                <a:srgbClr val="FF0000"/>
              </a:solidFill>
              <a:miter lim="800000"/>
              <a:headEnd/>
              <a:tailEnd/>
            </a:ln>
            <a:effectLst/>
          </p:spPr>
          <p:txBody>
            <a:bodyPr wrap="none">
              <a:spAutoFit/>
            </a:bodyPr>
            <a:lstStyle/>
            <a:p>
              <a:pPr algn="l"/>
              <a:r>
                <a:rPr lang="ja-JP" altLang="en-US" sz="2000" dirty="0"/>
                <a:t>話し手</a:t>
              </a:r>
            </a:p>
          </p:txBody>
        </p:sp>
        <p:sp>
          <p:nvSpPr>
            <p:cNvPr id="289" name="Text Box 147"/>
            <p:cNvSpPr txBox="1">
              <a:spLocks noChangeArrowheads="1"/>
            </p:cNvSpPr>
            <p:nvPr/>
          </p:nvSpPr>
          <p:spPr bwMode="auto">
            <a:xfrm>
              <a:off x="5540904" y="1204851"/>
              <a:ext cx="914033" cy="400110"/>
            </a:xfrm>
            <a:prstGeom prst="rect">
              <a:avLst/>
            </a:prstGeom>
            <a:noFill/>
            <a:ln w="38100">
              <a:solidFill>
                <a:srgbClr val="FF0000"/>
              </a:solidFill>
              <a:miter lim="800000"/>
              <a:headEnd/>
              <a:tailEnd/>
            </a:ln>
            <a:effectLst/>
          </p:spPr>
          <p:txBody>
            <a:bodyPr wrap="none">
              <a:spAutoFit/>
            </a:bodyPr>
            <a:lstStyle/>
            <a:p>
              <a:pPr algn="l"/>
              <a:r>
                <a:rPr lang="ja-JP" altLang="en-US" sz="2000"/>
                <a:t>聞き手</a:t>
              </a:r>
            </a:p>
          </p:txBody>
        </p:sp>
        <p:pic>
          <p:nvPicPr>
            <p:cNvPr id="290" name="Picture 3" descr="C:\Users\ri\AppData\Local\Microsoft\Windows\Temporary Internet Files\Content.IE5\XSCYX408\MC90030429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5571" y="956293"/>
              <a:ext cx="1457941" cy="69254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スライド番号プレースホルダー 22"/>
          <p:cNvSpPr>
            <a:spLocks noGrp="1"/>
          </p:cNvSpPr>
          <p:nvPr>
            <p:ph type="sldNum" sz="quarter" idx="12"/>
          </p:nvPr>
        </p:nvSpPr>
        <p:spPr/>
        <p:txBody>
          <a:bodyPr/>
          <a:lstStyle/>
          <a:p>
            <a:fld id="{D2D8002D-B5B0-4BAC-B1F6-782DDCCE6D9C}" type="slidenum">
              <a:rPr kumimoji="1" lang="ja-JP" altLang="en-US" smtClean="0"/>
              <a:t>6</a:t>
            </a:fld>
            <a:endParaRPr kumimoji="1" lang="ja-JP" altLang="en-US"/>
          </a:p>
        </p:txBody>
      </p:sp>
    </p:spTree>
    <p:extLst>
      <p:ext uri="{BB962C8B-B14F-4D97-AF65-F5344CB8AC3E}">
        <p14:creationId xmlns:p14="http://schemas.microsoft.com/office/powerpoint/2010/main" val="423991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演習課題１</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メイちゃんの発話文を変更しよう</a:t>
            </a:r>
            <a:endParaRPr lang="en-US" altLang="ja-JP" dirty="0" smtClean="0"/>
          </a:p>
          <a:p>
            <a:r>
              <a:rPr kumimoji="1" lang="ja-JP" altLang="en-US" dirty="0" smtClean="0"/>
              <a:t>例）</a:t>
            </a:r>
            <a:endParaRPr kumimoji="1" lang="en-US" altLang="ja-JP" dirty="0" smtClean="0"/>
          </a:p>
          <a:p>
            <a:pPr lvl="1"/>
            <a:r>
              <a:rPr lang="ja-JP" altLang="en-US" dirty="0" smtClean="0"/>
              <a:t>ユーザ　：「こんにちは」</a:t>
            </a:r>
            <a:endParaRPr lang="en-US" altLang="ja-JP" dirty="0" smtClean="0"/>
          </a:p>
          <a:p>
            <a:pPr lvl="1"/>
            <a:r>
              <a:rPr lang="ja-JP" altLang="en-US" dirty="0" smtClean="0"/>
              <a:t>システム：「こんにちは、ご機嫌いかが？」</a:t>
            </a:r>
            <a:endParaRPr lang="en-US" altLang="ja-JP" dirty="0" smtClean="0"/>
          </a:p>
          <a:p>
            <a:r>
              <a:rPr lang="ja-JP" altLang="en-US" dirty="0" smtClean="0"/>
              <a:t>ヒント</a:t>
            </a:r>
            <a:endParaRPr lang="en-US" altLang="ja-JP" dirty="0" smtClean="0"/>
          </a:p>
          <a:p>
            <a:pPr lvl="1"/>
            <a:r>
              <a:rPr lang="en-US" altLang="ja-JP" dirty="0" smtClean="0"/>
              <a:t>SYNTH_START</a:t>
            </a:r>
            <a:r>
              <a:rPr lang="ja-JP" altLang="en-US" dirty="0" smtClean="0"/>
              <a:t>の一部を変更</a:t>
            </a:r>
            <a:endParaRPr lang="en-US" altLang="ja-JP" dirty="0" smtClean="0"/>
          </a:p>
          <a:p>
            <a:pPr lvl="1"/>
            <a:endParaRPr lang="ja-JP" altLang="en-US" dirty="0"/>
          </a:p>
          <a:p>
            <a:pPr lvl="1"/>
            <a:endParaRPr kumimoji="1"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60</a:t>
            </a:fld>
            <a:endParaRPr kumimoji="1" lang="ja-JP" altLang="en-US"/>
          </a:p>
        </p:txBody>
      </p:sp>
    </p:spTree>
    <p:extLst>
      <p:ext uri="{BB962C8B-B14F-4D97-AF65-F5344CB8AC3E}">
        <p14:creationId xmlns:p14="http://schemas.microsoft.com/office/powerpoint/2010/main" val="207735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演習課題２</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メイちゃんの声を変更しよう</a:t>
            </a:r>
            <a:endParaRPr lang="en-US" altLang="ja-JP" dirty="0" smtClean="0"/>
          </a:p>
          <a:p>
            <a:r>
              <a:rPr lang="ja-JP" altLang="en-US" dirty="0"/>
              <a:t>例</a:t>
            </a:r>
            <a:r>
              <a:rPr lang="ja-JP" altLang="en-US" dirty="0" smtClean="0"/>
              <a:t>）</a:t>
            </a:r>
            <a:endParaRPr lang="ja-JP" altLang="en-US" dirty="0"/>
          </a:p>
          <a:p>
            <a:pPr lvl="1"/>
            <a:r>
              <a:rPr lang="ja-JP" altLang="en-US" dirty="0" smtClean="0"/>
              <a:t>ユーザ　：「こんにちは」</a:t>
            </a:r>
            <a:endParaRPr lang="en-US" altLang="ja-JP" dirty="0" smtClean="0"/>
          </a:p>
          <a:p>
            <a:pPr lvl="1"/>
            <a:r>
              <a:rPr lang="ja-JP" altLang="en-US" dirty="0" smtClean="0"/>
              <a:t>システム：「こんにちは。ご機嫌いかが？」（恥ずかしい声で）</a:t>
            </a:r>
            <a:endParaRPr lang="en-US" altLang="ja-JP" dirty="0" smtClean="0"/>
          </a:p>
          <a:p>
            <a:r>
              <a:rPr lang="ja-JP" altLang="en-US" dirty="0" smtClean="0"/>
              <a:t>ヒント</a:t>
            </a:r>
            <a:endParaRPr lang="en-US" altLang="ja-JP" dirty="0" smtClean="0"/>
          </a:p>
          <a:p>
            <a:pPr lvl="1"/>
            <a:r>
              <a:rPr lang="en-US" altLang="ja-JP" dirty="0" err="1" smtClean="0"/>
              <a:t>SYNTH_START|mei|</a:t>
            </a:r>
            <a:r>
              <a:rPr lang="en-US" altLang="ja-JP" b="1" dirty="0" err="1" smtClean="0">
                <a:solidFill>
                  <a:srgbClr val="FF0000"/>
                </a:solidFill>
              </a:rPr>
              <a:t>xxx</a:t>
            </a:r>
            <a:r>
              <a:rPr lang="en-US" altLang="ja-JP" dirty="0" smtClean="0"/>
              <a:t>|… </a:t>
            </a:r>
            <a:r>
              <a:rPr lang="ja-JP" altLang="en-US" dirty="0" smtClean="0"/>
              <a:t>の</a:t>
            </a:r>
            <a:r>
              <a:rPr lang="en-US" altLang="ja-JP" b="1" dirty="0" smtClean="0">
                <a:solidFill>
                  <a:srgbClr val="FF0000"/>
                </a:solidFill>
              </a:rPr>
              <a:t>xxx</a:t>
            </a:r>
            <a:r>
              <a:rPr lang="ja-JP" altLang="en-US" dirty="0" smtClean="0"/>
              <a:t>を変更</a:t>
            </a:r>
            <a:endParaRPr lang="en-US" altLang="ja-JP" dirty="0"/>
          </a:p>
          <a:p>
            <a:pPr lvl="1"/>
            <a:endParaRPr lang="en-US" altLang="ja-JP" dirty="0" smtClean="0"/>
          </a:p>
          <a:p>
            <a:pPr lvl="1"/>
            <a:endParaRPr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61</a:t>
            </a:fld>
            <a:endParaRPr kumimoji="1" lang="ja-JP" altLang="en-US"/>
          </a:p>
        </p:txBody>
      </p:sp>
    </p:spTree>
    <p:extLst>
      <p:ext uri="{BB962C8B-B14F-4D97-AF65-F5344CB8AC3E}">
        <p14:creationId xmlns:p14="http://schemas.microsoft.com/office/powerpoint/2010/main" val="363156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a:t>
            </a:r>
            <a:r>
              <a:rPr lang="ja-JP" altLang="en-US" dirty="0" smtClean="0"/>
              <a:t>３</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動きを変更しよう</a:t>
            </a:r>
            <a:endParaRPr lang="en-US" altLang="ja-JP" dirty="0" smtClean="0"/>
          </a:p>
          <a:p>
            <a:r>
              <a:rPr kumimoji="1" lang="ja-JP" altLang="en-US" dirty="0" smtClean="0"/>
              <a:t>例</a:t>
            </a:r>
            <a:endParaRPr kumimoji="1" lang="en-US" altLang="ja-JP" dirty="0" smtClean="0"/>
          </a:p>
          <a:p>
            <a:pPr lvl="1"/>
            <a:r>
              <a:rPr lang="ja-JP" altLang="en-US" dirty="0" smtClean="0"/>
              <a:t>ユーザ「バイバイ」</a:t>
            </a:r>
            <a:endParaRPr lang="en-US" altLang="ja-JP" dirty="0" smtClean="0"/>
          </a:p>
          <a:p>
            <a:pPr lvl="1"/>
            <a:r>
              <a:rPr kumimoji="1" lang="ja-JP" altLang="en-US" dirty="0" smtClean="0"/>
              <a:t>システム「さいようなら」（おじぎしながら）</a:t>
            </a:r>
            <a:endParaRPr kumimoji="1" lang="en-US" altLang="ja-JP" dirty="0" smtClean="0"/>
          </a:p>
          <a:p>
            <a:r>
              <a:rPr lang="ja-JP" altLang="en-US" dirty="0" smtClean="0"/>
              <a:t>ヒント</a:t>
            </a:r>
            <a:endParaRPr lang="en-US" altLang="ja-JP" dirty="0" smtClean="0"/>
          </a:p>
          <a:p>
            <a:pPr lvl="1"/>
            <a:r>
              <a:rPr kumimoji="1" lang="en-US" altLang="ja-JP" dirty="0" err="1" smtClean="0"/>
              <a:t>MOTION_ADD|mei|action|</a:t>
            </a:r>
            <a:r>
              <a:rPr kumimoji="1" lang="en-US" altLang="ja-JP" b="1" dirty="0" err="1" smtClean="0">
                <a:solidFill>
                  <a:srgbClr val="FF0000"/>
                </a:solidFill>
              </a:rPr>
              <a:t>xxx</a:t>
            </a:r>
            <a:r>
              <a:rPr kumimoji="1" lang="en-US" altLang="ja-JP" dirty="0" smtClean="0"/>
              <a:t>|… </a:t>
            </a:r>
            <a:r>
              <a:rPr kumimoji="1" lang="ja-JP" altLang="en-US" dirty="0" smtClean="0"/>
              <a:t>の</a:t>
            </a:r>
            <a:r>
              <a:rPr kumimoji="1" lang="en-US" altLang="ja-JP" b="1" dirty="0" smtClean="0">
                <a:solidFill>
                  <a:srgbClr val="FF0000"/>
                </a:solidFill>
              </a:rPr>
              <a:t>xxx</a:t>
            </a:r>
            <a:r>
              <a:rPr kumimoji="1" lang="ja-JP" altLang="en-US" dirty="0" smtClean="0"/>
              <a:t>を変更</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62</a:t>
            </a:fld>
            <a:endParaRPr kumimoji="1" lang="ja-JP" altLang="en-US"/>
          </a:p>
        </p:txBody>
      </p:sp>
    </p:spTree>
    <p:extLst>
      <p:ext uri="{BB962C8B-B14F-4D97-AF65-F5344CB8AC3E}">
        <p14:creationId xmlns:p14="http://schemas.microsoft.com/office/powerpoint/2010/main" val="2093739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a:t>
            </a:r>
            <a:r>
              <a:rPr lang="ja-JP" altLang="en-US" dirty="0"/>
              <a:t>４</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モーションを追加しよう</a:t>
            </a:r>
            <a:endParaRPr kumimoji="1" lang="en-US" altLang="ja-JP" dirty="0" smtClean="0"/>
          </a:p>
          <a:p>
            <a:r>
              <a:rPr lang="ja-JP" altLang="en-US" dirty="0" smtClean="0"/>
              <a:t>例</a:t>
            </a:r>
            <a:endParaRPr lang="en-US" altLang="ja-JP" dirty="0" smtClean="0"/>
          </a:p>
          <a:p>
            <a:pPr lvl="1"/>
            <a:r>
              <a:rPr kumimoji="1" lang="ja-JP" altLang="en-US" dirty="0" smtClean="0"/>
              <a:t>ユーザ「かわいい」</a:t>
            </a:r>
            <a:endParaRPr kumimoji="1" lang="en-US" altLang="ja-JP" dirty="0" smtClean="0"/>
          </a:p>
          <a:p>
            <a:pPr lvl="1"/>
            <a:r>
              <a:rPr lang="ja-JP" altLang="en-US" dirty="0" smtClean="0"/>
              <a:t>システム「恥ずかしいです。」（驚きながら）</a:t>
            </a:r>
            <a:endParaRPr lang="en-US" altLang="ja-JP" dirty="0" smtClean="0"/>
          </a:p>
          <a:p>
            <a:r>
              <a:rPr lang="ja-JP" altLang="en-US" dirty="0" smtClean="0"/>
              <a:t>ヒント</a:t>
            </a:r>
            <a:endParaRPr lang="en-US" altLang="ja-JP" dirty="0" smtClean="0"/>
          </a:p>
          <a:p>
            <a:pPr lvl="1"/>
            <a:r>
              <a:rPr lang="en-US" altLang="ja-JP" dirty="0" smtClean="0"/>
              <a:t>MOTION_ADD</a:t>
            </a:r>
            <a:r>
              <a:rPr lang="ja-JP" altLang="en-US" dirty="0" smtClean="0"/>
              <a:t>を追加する</a:t>
            </a:r>
            <a:endParaRPr lang="en-US" altLang="ja-JP" dirty="0" smtClean="0"/>
          </a:p>
          <a:p>
            <a:pPr lvl="1"/>
            <a:r>
              <a:rPr lang="ja-JP" altLang="en-US" dirty="0" smtClean="0"/>
              <a:t>状態</a:t>
            </a:r>
            <a:r>
              <a:rPr lang="ja-JP" altLang="en-US" dirty="0"/>
              <a:t>番号</a:t>
            </a:r>
            <a:r>
              <a:rPr lang="ja-JP" altLang="en-US" dirty="0" smtClean="0"/>
              <a:t>を追加する必要あり</a:t>
            </a:r>
            <a:endParaRPr lang="en-US" altLang="ja-JP" dirty="0" smtClean="0"/>
          </a:p>
          <a:p>
            <a:pPr lvl="1"/>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63</a:t>
            </a:fld>
            <a:endParaRPr kumimoji="1" lang="ja-JP" altLang="en-US"/>
          </a:p>
        </p:txBody>
      </p:sp>
    </p:spTree>
    <p:extLst>
      <p:ext uri="{BB962C8B-B14F-4D97-AF65-F5344CB8AC3E}">
        <p14:creationId xmlns:p14="http://schemas.microsoft.com/office/powerpoint/2010/main" val="2107872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a:t>
            </a:r>
            <a:r>
              <a:rPr kumimoji="1" lang="en-US" altLang="ja-JP" dirty="0" smtClean="0"/>
              <a:t>5</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メイちゃんの対話を追加しよう</a:t>
            </a:r>
            <a:endParaRPr lang="en-US" altLang="ja-JP" dirty="0" smtClean="0"/>
          </a:p>
          <a:p>
            <a:r>
              <a:rPr kumimoji="1" lang="ja-JP" altLang="en-US" dirty="0" smtClean="0"/>
              <a:t>例）</a:t>
            </a:r>
            <a:endParaRPr kumimoji="1" lang="en-US" altLang="ja-JP" dirty="0" smtClean="0"/>
          </a:p>
          <a:p>
            <a:pPr lvl="1"/>
            <a:r>
              <a:rPr lang="ja-JP" altLang="en-US" dirty="0" smtClean="0"/>
              <a:t>ユーザ　：「こんばんは」</a:t>
            </a:r>
            <a:endParaRPr lang="en-US" altLang="ja-JP" dirty="0" smtClean="0"/>
          </a:p>
          <a:p>
            <a:pPr lvl="1"/>
            <a:r>
              <a:rPr lang="ja-JP" altLang="en-US" dirty="0" smtClean="0"/>
              <a:t>システム：「こんばんは。」（おじぎしながら）</a:t>
            </a:r>
            <a:endParaRPr lang="en-US" altLang="ja-JP" dirty="0" smtClean="0"/>
          </a:p>
          <a:p>
            <a:r>
              <a:rPr lang="ja-JP" altLang="en-US" dirty="0" smtClean="0"/>
              <a:t>ヒント</a:t>
            </a:r>
            <a:endParaRPr lang="en-US" altLang="ja-JP" dirty="0" smtClean="0"/>
          </a:p>
          <a:p>
            <a:pPr lvl="1"/>
            <a:r>
              <a:rPr lang="ja-JP" altLang="en-US" dirty="0" smtClean="0"/>
              <a:t>こんにちは、の対話をコピーしたあと、状態番号を変更して、対話文の内容を変更するとよい。</a:t>
            </a:r>
            <a:endParaRPr lang="ja-JP" altLang="en-US" dirty="0"/>
          </a:p>
          <a:p>
            <a:pPr lvl="1"/>
            <a:endParaRPr kumimoji="1"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64</a:t>
            </a:fld>
            <a:endParaRPr kumimoji="1" lang="ja-JP" altLang="en-US"/>
          </a:p>
        </p:txBody>
      </p:sp>
    </p:spTree>
    <p:extLst>
      <p:ext uri="{BB962C8B-B14F-4D97-AF65-F5344CB8AC3E}">
        <p14:creationId xmlns:p14="http://schemas.microsoft.com/office/powerpoint/2010/main" val="1119697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en-US" altLang="ja-JP" dirty="0" smtClean="0"/>
              <a:t/>
            </a:r>
            <a:br>
              <a:rPr lang="en-US" altLang="ja-JP" dirty="0" smtClean="0"/>
            </a:br>
            <a:r>
              <a:rPr lang="en-US" altLang="ja-JP" dirty="0" smtClean="0"/>
              <a:t>3. MMDAgent</a:t>
            </a:r>
            <a:r>
              <a:rPr lang="ja-JP" altLang="en-US" dirty="0" smtClean="0"/>
              <a:t>の応用編</a:t>
            </a:r>
            <a:endParaRPr kumimoji="1" lang="ja-JP" altLang="en-US" dirty="0"/>
          </a:p>
        </p:txBody>
      </p:sp>
      <p:sp>
        <p:nvSpPr>
          <p:cNvPr id="3" name="テキス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65</a:t>
            </a:fld>
            <a:endParaRPr kumimoji="1" lang="ja-JP" altLang="en-US"/>
          </a:p>
        </p:txBody>
      </p:sp>
    </p:spTree>
    <p:extLst>
      <p:ext uri="{BB962C8B-B14F-4D97-AF65-F5344CB8AC3E}">
        <p14:creationId xmlns:p14="http://schemas.microsoft.com/office/powerpoint/2010/main" val="2247483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3-1 MMDAgent</a:t>
            </a:r>
            <a:r>
              <a:rPr kumimoji="1" lang="ja-JP" altLang="en-US" dirty="0" smtClean="0"/>
              <a:t>の仕組み</a:t>
            </a:r>
            <a:endParaRPr kumimoji="1" lang="ja-JP" altLang="en-US" dirty="0"/>
          </a:p>
        </p:txBody>
      </p:sp>
      <p:sp>
        <p:nvSpPr>
          <p:cNvPr id="6" name="テキスト プレースホルダー 5"/>
          <p:cNvSpPr>
            <a:spLocks noGrp="1"/>
          </p:cNvSpPr>
          <p:nvPr>
            <p:ph type="body" idx="1"/>
          </p:nvPr>
        </p:nvSpPr>
        <p:spPr/>
        <p:txBody>
          <a:bodyPr/>
          <a:lstStyle/>
          <a:p>
            <a:r>
              <a:rPr kumimoji="1" lang="en-US" altLang="ja-JP" dirty="0" smtClean="0"/>
              <a:t>MMDAgent</a:t>
            </a:r>
            <a:r>
              <a:rPr kumimoji="1" lang="ja-JP" altLang="en-US" dirty="0" smtClean="0"/>
              <a:t>の内部動作について理解を深めます</a:t>
            </a:r>
            <a:endParaRPr kumimoji="1" lang="ja-JP" altLang="en-US" dirty="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66</a:t>
            </a:fld>
            <a:endParaRPr kumimoji="1" lang="ja-JP" altLang="en-US"/>
          </a:p>
        </p:txBody>
      </p:sp>
    </p:spTree>
    <p:extLst>
      <p:ext uri="{BB962C8B-B14F-4D97-AF65-F5344CB8AC3E}">
        <p14:creationId xmlns:p14="http://schemas.microsoft.com/office/powerpoint/2010/main" val="4190219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781050" y="385018"/>
            <a:ext cx="7886700" cy="1325563"/>
          </a:xfrm>
        </p:spPr>
        <p:txBody>
          <a:bodyPr>
            <a:normAutofit/>
          </a:bodyPr>
          <a:lstStyle/>
          <a:p>
            <a:r>
              <a:rPr kumimoji="1" lang="en-US" altLang="ja-JP" dirty="0" err="1" smtClean="0">
                <a:solidFill>
                  <a:schemeClr val="accent1"/>
                </a:solidFill>
              </a:rPr>
              <a:t>MMDAgent</a:t>
            </a:r>
            <a:r>
              <a:rPr kumimoji="1" lang="ja-JP" altLang="en-US" dirty="0" smtClean="0">
                <a:solidFill>
                  <a:schemeClr val="accent1"/>
                </a:solidFill>
              </a:rPr>
              <a:t>内の情報のやりとり</a:t>
            </a:r>
            <a:endParaRPr kumimoji="1" lang="ja-JP" altLang="en-US" dirty="0">
              <a:solidFill>
                <a:schemeClr val="accent1"/>
              </a:solidFill>
            </a:endParaRPr>
          </a:p>
        </p:txBody>
      </p:sp>
      <p:sp>
        <p:nvSpPr>
          <p:cNvPr id="5" name="コンテンツ プレースホルダー 4"/>
          <p:cNvSpPr txBox="1">
            <a:spLocks/>
          </p:cNvSpPr>
          <p:nvPr/>
        </p:nvSpPr>
        <p:spPr>
          <a:xfrm>
            <a:off x="781050" y="1845516"/>
            <a:ext cx="7886700" cy="1504315"/>
          </a:xfrm>
          <a:prstGeom prst="rect">
            <a:avLst/>
          </a:prstGeom>
        </p:spPr>
        <p:txBody>
          <a:bodyPr>
            <a:normAutofit fontScale="85000" lnSpcReduction="10000"/>
          </a:bodyPr>
          <a:lstStyle>
            <a:lvl1pPr marL="358775" indent="-358775" algn="l" defTabSz="685800" rtl="0" eaLnBrk="1" latinLnBrk="0" hangingPunct="1">
              <a:lnSpc>
                <a:spcPct val="120000"/>
              </a:lnSpc>
              <a:spcBef>
                <a:spcPts val="750"/>
              </a:spcBef>
              <a:buClr>
                <a:schemeClr val="accent5"/>
              </a:buClr>
              <a:buSzPct val="70000"/>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715963" indent="-373063" algn="l" defTabSz="685800" rtl="0" eaLnBrk="1" latinLnBrk="0" hangingPunct="1">
              <a:lnSpc>
                <a:spcPct val="120000"/>
              </a:lnSpc>
              <a:spcBef>
                <a:spcPts val="375"/>
              </a:spcBef>
              <a:buClr>
                <a:schemeClr val="accent5"/>
              </a:buClr>
              <a:buSzPct val="70000"/>
              <a:buFont typeface="Wingdings" panose="05000000000000000000" pitchFamily="2" charset="2"/>
              <a:buChar char="p"/>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982663" indent="-296863" algn="l" defTabSz="685800" rtl="0" eaLnBrk="1" latinLnBrk="0" hangingPunct="1">
              <a:lnSpc>
                <a:spcPct val="120000"/>
              </a:lnSpc>
              <a:spcBef>
                <a:spcPts val="375"/>
              </a:spcBef>
              <a:buClr>
                <a:schemeClr val="accent5"/>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57300" indent="-228600" algn="l" defTabSz="685800" rtl="0" eaLnBrk="1" latinLnBrk="0" hangingPunct="1">
              <a:lnSpc>
                <a:spcPct val="120000"/>
              </a:lnSpc>
              <a:spcBef>
                <a:spcPts val="375"/>
              </a:spcBef>
              <a:buClr>
                <a:schemeClr val="accent5"/>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714500" indent="-342900" algn="l" defTabSz="685800" rtl="0" eaLnBrk="1" latinLnBrk="0" hangingPunct="1">
              <a:lnSpc>
                <a:spcPct val="120000"/>
              </a:lnSpc>
              <a:spcBef>
                <a:spcPts val="375"/>
              </a:spcBef>
              <a:buClr>
                <a:schemeClr val="accent5"/>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buClr>
                <a:schemeClr val="accent3">
                  <a:lumMod val="75000"/>
                </a:schemeClr>
              </a:buClr>
            </a:pPr>
            <a:r>
              <a:rPr lang="ja-JP" altLang="en-US" dirty="0" smtClean="0"/>
              <a:t>対話シナリオとモジュール（プラグイン）間の連携</a:t>
            </a:r>
            <a:endParaRPr lang="en-US" altLang="ja-JP" dirty="0" smtClean="0"/>
          </a:p>
          <a:p>
            <a:pPr lvl="1">
              <a:buClr>
                <a:schemeClr val="accent3">
                  <a:lumMod val="75000"/>
                </a:schemeClr>
              </a:buClr>
            </a:pPr>
            <a:r>
              <a:rPr lang="ja-JP" altLang="en-US" dirty="0" smtClean="0"/>
              <a:t>それぞれが並列かつ独立で動作</a:t>
            </a:r>
            <a:endParaRPr lang="en-US" altLang="ja-JP" dirty="0" smtClean="0"/>
          </a:p>
          <a:p>
            <a:pPr lvl="1">
              <a:buClr>
                <a:schemeClr val="accent3">
                  <a:lumMod val="75000"/>
                </a:schemeClr>
              </a:buClr>
            </a:pPr>
            <a:r>
              <a:rPr lang="ja-JP" altLang="en-US" dirty="0" smtClean="0"/>
              <a:t>「メッセージ」を通じて連携</a:t>
            </a:r>
            <a:endParaRPr lang="ja-JP" altLang="en-US" dirty="0"/>
          </a:p>
        </p:txBody>
      </p:sp>
      <p:grpSp>
        <p:nvGrpSpPr>
          <p:cNvPr id="6" name="グループ化 5"/>
          <p:cNvGrpSpPr/>
          <p:nvPr/>
        </p:nvGrpSpPr>
        <p:grpSpPr>
          <a:xfrm>
            <a:off x="1042056" y="4995751"/>
            <a:ext cx="1567172" cy="1318755"/>
            <a:chOff x="335280" y="4312920"/>
            <a:chExt cx="1946910" cy="1638300"/>
          </a:xfrm>
        </p:grpSpPr>
        <p:sp>
          <p:nvSpPr>
            <p:cNvPr id="7" name="円/楕円 6"/>
            <p:cNvSpPr/>
            <p:nvPr/>
          </p:nvSpPr>
          <p:spPr>
            <a:xfrm>
              <a:off x="1196340" y="489585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円/楕円 7"/>
            <p:cNvSpPr/>
            <p:nvPr/>
          </p:nvSpPr>
          <p:spPr>
            <a:xfrm>
              <a:off x="1809750" y="524256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円/楕円 8"/>
            <p:cNvSpPr/>
            <p:nvPr/>
          </p:nvSpPr>
          <p:spPr>
            <a:xfrm>
              <a:off x="906780" y="547878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円/楕円 9"/>
            <p:cNvSpPr/>
            <p:nvPr/>
          </p:nvSpPr>
          <p:spPr>
            <a:xfrm>
              <a:off x="596265" y="465963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円/楕円 10"/>
            <p:cNvSpPr/>
            <p:nvPr/>
          </p:nvSpPr>
          <p:spPr>
            <a:xfrm>
              <a:off x="1524000" y="431292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2" name="直線矢印コネクタ 11"/>
            <p:cNvCxnSpPr>
              <a:stCxn id="11" idx="5"/>
              <a:endCxn id="8" idx="0"/>
            </p:cNvCxnSpPr>
            <p:nvPr/>
          </p:nvCxnSpPr>
          <p:spPr>
            <a:xfrm>
              <a:off x="1927253" y="4716173"/>
              <a:ext cx="118717" cy="52638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3" name="直線矢印コネクタ 12"/>
            <p:cNvCxnSpPr>
              <a:stCxn id="7" idx="5"/>
              <a:endCxn id="8" idx="1"/>
            </p:cNvCxnSpPr>
            <p:nvPr/>
          </p:nvCxnSpPr>
          <p:spPr>
            <a:xfrm>
              <a:off x="1599593" y="5299103"/>
              <a:ext cx="279344" cy="1264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 name="直線矢印コネクタ 13"/>
            <p:cNvCxnSpPr>
              <a:stCxn id="10" idx="7"/>
              <a:endCxn id="11" idx="2"/>
            </p:cNvCxnSpPr>
            <p:nvPr/>
          </p:nvCxnSpPr>
          <p:spPr>
            <a:xfrm flipV="1">
              <a:off x="999518" y="4549140"/>
              <a:ext cx="524482" cy="17967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5" name="直線矢印コネクタ 14"/>
            <p:cNvCxnSpPr>
              <a:stCxn id="9" idx="0"/>
              <a:endCxn id="7" idx="3"/>
            </p:cNvCxnSpPr>
            <p:nvPr/>
          </p:nvCxnSpPr>
          <p:spPr>
            <a:xfrm flipV="1">
              <a:off x="1143000" y="5299103"/>
              <a:ext cx="122527" cy="17967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6" name="直線矢印コネクタ 15"/>
            <p:cNvCxnSpPr>
              <a:stCxn id="10" idx="4"/>
              <a:endCxn id="9" idx="1"/>
            </p:cNvCxnSpPr>
            <p:nvPr/>
          </p:nvCxnSpPr>
          <p:spPr>
            <a:xfrm>
              <a:off x="832485" y="5132070"/>
              <a:ext cx="143482" cy="41589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7" name="直線矢印コネクタ 16"/>
            <p:cNvCxnSpPr>
              <a:endCxn id="10" idx="2"/>
            </p:cNvCxnSpPr>
            <p:nvPr/>
          </p:nvCxnSpPr>
          <p:spPr>
            <a:xfrm>
              <a:off x="335280" y="4895850"/>
              <a:ext cx="260985"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sp>
        <p:nvSpPr>
          <p:cNvPr id="18" name="角丸四角形 17"/>
          <p:cNvSpPr/>
          <p:nvPr/>
        </p:nvSpPr>
        <p:spPr>
          <a:xfrm>
            <a:off x="1735169" y="3313342"/>
            <a:ext cx="1666268" cy="61420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dirty="0" smtClean="0"/>
              <a:t>音声認識</a:t>
            </a:r>
            <a:endParaRPr kumimoji="1" lang="ja-JP" altLang="en-US" dirty="0"/>
          </a:p>
        </p:txBody>
      </p:sp>
      <p:sp>
        <p:nvSpPr>
          <p:cNvPr id="19" name="角丸四角形 18"/>
          <p:cNvSpPr/>
          <p:nvPr/>
        </p:nvSpPr>
        <p:spPr>
          <a:xfrm>
            <a:off x="3906729" y="3305574"/>
            <a:ext cx="1666268" cy="61420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dirty="0" smtClean="0"/>
              <a:t>音声合成</a:t>
            </a:r>
            <a:endParaRPr kumimoji="1" lang="ja-JP" altLang="en-US" dirty="0"/>
          </a:p>
        </p:txBody>
      </p:sp>
      <p:sp>
        <p:nvSpPr>
          <p:cNvPr id="20" name="角丸四角形 19"/>
          <p:cNvSpPr/>
          <p:nvPr/>
        </p:nvSpPr>
        <p:spPr>
          <a:xfrm>
            <a:off x="6089720" y="3299502"/>
            <a:ext cx="1666268" cy="61420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ja-JP" altLang="en-US" dirty="0"/>
              <a:t>プラグイン</a:t>
            </a:r>
            <a:endParaRPr kumimoji="1" lang="ja-JP" altLang="en-US" dirty="0"/>
          </a:p>
        </p:txBody>
      </p:sp>
      <p:cxnSp>
        <p:nvCxnSpPr>
          <p:cNvPr id="21" name="直線コネクタ 20"/>
          <p:cNvCxnSpPr/>
          <p:nvPr/>
        </p:nvCxnSpPr>
        <p:spPr>
          <a:xfrm flipV="1">
            <a:off x="522619" y="4431871"/>
            <a:ext cx="7958441" cy="7620"/>
          </a:xfrm>
          <a:prstGeom prst="line">
            <a:avLst/>
          </a:prstGeom>
        </p:spPr>
        <p:style>
          <a:lnRef idx="2">
            <a:schemeClr val="dk1"/>
          </a:lnRef>
          <a:fillRef idx="1">
            <a:schemeClr val="lt1"/>
          </a:fillRef>
          <a:effectRef idx="0">
            <a:schemeClr val="dk1"/>
          </a:effectRef>
          <a:fontRef idx="minor">
            <a:schemeClr val="dk1"/>
          </a:fontRef>
        </p:style>
      </p:cxnSp>
      <p:cxnSp>
        <p:nvCxnSpPr>
          <p:cNvPr id="22" name="直線コネクタ 21"/>
          <p:cNvCxnSpPr/>
          <p:nvPr/>
        </p:nvCxnSpPr>
        <p:spPr>
          <a:xfrm>
            <a:off x="621679" y="4492831"/>
            <a:ext cx="7966061" cy="0"/>
          </a:xfrm>
          <a:prstGeom prst="line">
            <a:avLst/>
          </a:prstGeom>
        </p:spPr>
        <p:style>
          <a:lnRef idx="2">
            <a:schemeClr val="dk1"/>
          </a:lnRef>
          <a:fillRef idx="1">
            <a:schemeClr val="lt1"/>
          </a:fillRef>
          <a:effectRef idx="0">
            <a:schemeClr val="dk1"/>
          </a:effectRef>
          <a:fontRef idx="minor">
            <a:schemeClr val="dk1"/>
          </a:fontRef>
        </p:style>
      </p:cxnSp>
      <p:cxnSp>
        <p:nvCxnSpPr>
          <p:cNvPr id="23" name="直線コネクタ 22"/>
          <p:cNvCxnSpPr>
            <a:stCxn id="18" idx="2"/>
          </p:cNvCxnSpPr>
          <p:nvPr/>
        </p:nvCxnSpPr>
        <p:spPr>
          <a:xfrm>
            <a:off x="2568303" y="3927551"/>
            <a:ext cx="5715" cy="494805"/>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a:stCxn id="19" idx="2"/>
          </p:cNvCxnSpPr>
          <p:nvPr/>
        </p:nvCxnSpPr>
        <p:spPr>
          <a:xfrm flipH="1">
            <a:off x="4737005" y="3919783"/>
            <a:ext cx="2858" cy="490055"/>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a:stCxn id="20" idx="2"/>
          </p:cNvCxnSpPr>
          <p:nvPr/>
        </p:nvCxnSpPr>
        <p:spPr>
          <a:xfrm flipH="1">
            <a:off x="6917139" y="3913711"/>
            <a:ext cx="5715" cy="522577"/>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flipV="1">
            <a:off x="1688479" y="4492831"/>
            <a:ext cx="0" cy="525780"/>
          </a:xfrm>
          <a:prstGeom prst="line">
            <a:avLst/>
          </a:prstGeom>
        </p:spPr>
        <p:style>
          <a:lnRef idx="2">
            <a:schemeClr val="dk1"/>
          </a:lnRef>
          <a:fillRef idx="1">
            <a:schemeClr val="lt1"/>
          </a:fillRef>
          <a:effectRef idx="0">
            <a:schemeClr val="dk1"/>
          </a:effectRef>
          <a:fontRef idx="minor">
            <a:schemeClr val="dk1"/>
          </a:fontRef>
        </p:style>
      </p:cxnSp>
      <p:cxnSp>
        <p:nvCxnSpPr>
          <p:cNvPr id="27" name="直線コネクタ 26"/>
          <p:cNvCxnSpPr/>
          <p:nvPr/>
        </p:nvCxnSpPr>
        <p:spPr>
          <a:xfrm flipV="1">
            <a:off x="4330086" y="4492831"/>
            <a:ext cx="0" cy="579120"/>
          </a:xfrm>
          <a:prstGeom prst="line">
            <a:avLst/>
          </a:prstGeom>
        </p:spPr>
        <p:style>
          <a:lnRef idx="2">
            <a:schemeClr val="dk1"/>
          </a:lnRef>
          <a:fillRef idx="1">
            <a:schemeClr val="lt1"/>
          </a:fillRef>
          <a:effectRef idx="0">
            <a:schemeClr val="dk1"/>
          </a:effectRef>
          <a:fontRef idx="minor">
            <a:schemeClr val="dk1"/>
          </a:fontRef>
        </p:style>
      </p:cxnSp>
      <p:cxnSp>
        <p:nvCxnSpPr>
          <p:cNvPr id="28" name="直線コネクタ 27"/>
          <p:cNvCxnSpPr/>
          <p:nvPr/>
        </p:nvCxnSpPr>
        <p:spPr>
          <a:xfrm flipV="1">
            <a:off x="6796570" y="4492831"/>
            <a:ext cx="0" cy="579120"/>
          </a:xfrm>
          <a:prstGeom prst="line">
            <a:avLst/>
          </a:prstGeom>
        </p:spPr>
        <p:style>
          <a:lnRef idx="2">
            <a:schemeClr val="dk1"/>
          </a:lnRef>
          <a:fillRef idx="1">
            <a:schemeClr val="lt1"/>
          </a:fillRef>
          <a:effectRef idx="0">
            <a:schemeClr val="dk1"/>
          </a:effectRef>
          <a:fontRef idx="minor">
            <a:schemeClr val="dk1"/>
          </a:fontRef>
        </p:style>
      </p:cxnSp>
      <p:sp>
        <p:nvSpPr>
          <p:cNvPr id="29" name="テキスト ボックス 28"/>
          <p:cNvSpPr txBox="1"/>
          <p:nvPr/>
        </p:nvSpPr>
        <p:spPr>
          <a:xfrm>
            <a:off x="1124000" y="6343247"/>
            <a:ext cx="1574470" cy="369332"/>
          </a:xfrm>
          <a:prstGeom prst="rect">
            <a:avLst/>
          </a:prstGeom>
          <a:noFill/>
        </p:spPr>
        <p:txBody>
          <a:bodyPr wrap="none" rtlCol="0">
            <a:spAutoFit/>
          </a:bodyPr>
          <a:lstStyle/>
          <a:p>
            <a:r>
              <a:rPr kumimoji="1" lang="ja-JP" altLang="en-US" dirty="0" smtClean="0"/>
              <a:t>対話シナリオ</a:t>
            </a:r>
            <a:r>
              <a:rPr kumimoji="1" lang="en-US" altLang="ja-JP" dirty="0" smtClean="0"/>
              <a:t>1</a:t>
            </a:r>
            <a:endParaRPr kumimoji="1" lang="ja-JP" altLang="en-US" dirty="0"/>
          </a:p>
        </p:txBody>
      </p:sp>
      <p:sp>
        <p:nvSpPr>
          <p:cNvPr id="30" name="テキスト ボックス 29"/>
          <p:cNvSpPr txBox="1"/>
          <p:nvPr/>
        </p:nvSpPr>
        <p:spPr>
          <a:xfrm>
            <a:off x="3725994" y="6360375"/>
            <a:ext cx="1574470" cy="369332"/>
          </a:xfrm>
          <a:prstGeom prst="rect">
            <a:avLst/>
          </a:prstGeom>
          <a:noFill/>
        </p:spPr>
        <p:txBody>
          <a:bodyPr wrap="none" rtlCol="0">
            <a:spAutoFit/>
          </a:bodyPr>
          <a:lstStyle/>
          <a:p>
            <a:r>
              <a:rPr lang="ja-JP" altLang="en-US" dirty="0"/>
              <a:t>対話</a:t>
            </a:r>
            <a:r>
              <a:rPr lang="ja-JP" altLang="en-US" dirty="0" smtClean="0"/>
              <a:t>シナリオ</a:t>
            </a:r>
            <a:r>
              <a:rPr kumimoji="1" lang="en-US" altLang="ja-JP" dirty="0" smtClean="0"/>
              <a:t>2</a:t>
            </a:r>
            <a:endParaRPr kumimoji="1" lang="ja-JP" altLang="en-US" dirty="0"/>
          </a:p>
        </p:txBody>
      </p:sp>
      <p:sp>
        <p:nvSpPr>
          <p:cNvPr id="31" name="テキスト ボックス 30"/>
          <p:cNvSpPr txBox="1"/>
          <p:nvPr/>
        </p:nvSpPr>
        <p:spPr>
          <a:xfrm>
            <a:off x="6308576" y="6349528"/>
            <a:ext cx="1627369" cy="369332"/>
          </a:xfrm>
          <a:prstGeom prst="rect">
            <a:avLst/>
          </a:prstGeom>
          <a:noFill/>
        </p:spPr>
        <p:txBody>
          <a:bodyPr wrap="none" rtlCol="0">
            <a:spAutoFit/>
          </a:bodyPr>
          <a:lstStyle/>
          <a:p>
            <a:r>
              <a:rPr lang="ja-JP" altLang="en-US" dirty="0"/>
              <a:t>対話</a:t>
            </a:r>
            <a:r>
              <a:rPr lang="ja-JP" altLang="en-US" dirty="0" smtClean="0"/>
              <a:t>シナリオ</a:t>
            </a:r>
            <a:r>
              <a:rPr kumimoji="1" lang="en-US" altLang="ja-JP" dirty="0" smtClean="0"/>
              <a:t>3</a:t>
            </a:r>
            <a:endParaRPr kumimoji="1" lang="ja-JP" altLang="en-US" dirty="0"/>
          </a:p>
        </p:txBody>
      </p:sp>
      <p:sp>
        <p:nvSpPr>
          <p:cNvPr id="32" name="テキスト ボックス 31"/>
          <p:cNvSpPr txBox="1"/>
          <p:nvPr/>
        </p:nvSpPr>
        <p:spPr>
          <a:xfrm>
            <a:off x="92439" y="4101134"/>
            <a:ext cx="2351606" cy="369332"/>
          </a:xfrm>
          <a:prstGeom prst="rect">
            <a:avLst/>
          </a:prstGeom>
          <a:noFill/>
        </p:spPr>
        <p:txBody>
          <a:bodyPr wrap="none" rtlCol="0">
            <a:spAutoFit/>
          </a:bodyPr>
          <a:lstStyle/>
          <a:p>
            <a:r>
              <a:rPr lang="en-US" altLang="ja-JP" dirty="0" smtClean="0"/>
              <a:t>Global Message Queue</a:t>
            </a:r>
            <a:endParaRPr kumimoji="1" lang="ja-JP" altLang="en-US" dirty="0"/>
          </a:p>
        </p:txBody>
      </p:sp>
      <p:grpSp>
        <p:nvGrpSpPr>
          <p:cNvPr id="33" name="グループ化 32"/>
          <p:cNvGrpSpPr/>
          <p:nvPr/>
        </p:nvGrpSpPr>
        <p:grpSpPr>
          <a:xfrm>
            <a:off x="3525551" y="5010991"/>
            <a:ext cx="1567172" cy="1318755"/>
            <a:chOff x="335280" y="4312920"/>
            <a:chExt cx="1946910" cy="1638300"/>
          </a:xfrm>
        </p:grpSpPr>
        <p:sp>
          <p:nvSpPr>
            <p:cNvPr id="34" name="円/楕円 33"/>
            <p:cNvSpPr/>
            <p:nvPr/>
          </p:nvSpPr>
          <p:spPr>
            <a:xfrm>
              <a:off x="1196340" y="489585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1809750" y="524256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906780" y="547878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6265" y="465963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1524000" y="431292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9" name="直線矢印コネクタ 38"/>
            <p:cNvCxnSpPr>
              <a:stCxn id="38" idx="5"/>
              <a:endCxn id="35" idx="0"/>
            </p:cNvCxnSpPr>
            <p:nvPr/>
          </p:nvCxnSpPr>
          <p:spPr>
            <a:xfrm>
              <a:off x="1927253" y="4716173"/>
              <a:ext cx="118717" cy="52638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0" name="直線矢印コネクタ 39"/>
            <p:cNvCxnSpPr>
              <a:stCxn id="34" idx="5"/>
              <a:endCxn id="35" idx="1"/>
            </p:cNvCxnSpPr>
            <p:nvPr/>
          </p:nvCxnSpPr>
          <p:spPr>
            <a:xfrm>
              <a:off x="1599593" y="5299103"/>
              <a:ext cx="279344" cy="1264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1" name="直線矢印コネクタ 40"/>
            <p:cNvCxnSpPr>
              <a:stCxn id="37" idx="7"/>
              <a:endCxn id="38" idx="2"/>
            </p:cNvCxnSpPr>
            <p:nvPr/>
          </p:nvCxnSpPr>
          <p:spPr>
            <a:xfrm flipV="1">
              <a:off x="999518" y="4549140"/>
              <a:ext cx="524482" cy="17967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2" name="直線矢印コネクタ 41"/>
            <p:cNvCxnSpPr>
              <a:stCxn id="36" idx="0"/>
              <a:endCxn id="34" idx="3"/>
            </p:cNvCxnSpPr>
            <p:nvPr/>
          </p:nvCxnSpPr>
          <p:spPr>
            <a:xfrm flipV="1">
              <a:off x="1143000" y="5299103"/>
              <a:ext cx="122527" cy="17967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3" name="直線矢印コネクタ 42"/>
            <p:cNvCxnSpPr>
              <a:stCxn id="37" idx="4"/>
              <a:endCxn id="36" idx="1"/>
            </p:cNvCxnSpPr>
            <p:nvPr/>
          </p:nvCxnSpPr>
          <p:spPr>
            <a:xfrm>
              <a:off x="832485" y="5132070"/>
              <a:ext cx="143482" cy="41589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4" name="直線矢印コネクタ 43"/>
            <p:cNvCxnSpPr>
              <a:endCxn id="37" idx="2"/>
            </p:cNvCxnSpPr>
            <p:nvPr/>
          </p:nvCxnSpPr>
          <p:spPr>
            <a:xfrm>
              <a:off x="335280" y="4895850"/>
              <a:ext cx="260985"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grpSp>
        <p:nvGrpSpPr>
          <p:cNvPr id="45" name="グループ化 44"/>
          <p:cNvGrpSpPr/>
          <p:nvPr/>
        </p:nvGrpSpPr>
        <p:grpSpPr>
          <a:xfrm>
            <a:off x="6190253" y="5009740"/>
            <a:ext cx="1567172" cy="1318755"/>
            <a:chOff x="335280" y="4312920"/>
            <a:chExt cx="1946910" cy="1638300"/>
          </a:xfrm>
        </p:grpSpPr>
        <p:sp>
          <p:nvSpPr>
            <p:cNvPr id="46" name="円/楕円 45"/>
            <p:cNvSpPr/>
            <p:nvPr/>
          </p:nvSpPr>
          <p:spPr>
            <a:xfrm>
              <a:off x="1196340" y="489585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 name="円/楕円 46"/>
            <p:cNvSpPr/>
            <p:nvPr/>
          </p:nvSpPr>
          <p:spPr>
            <a:xfrm>
              <a:off x="1809750" y="524256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8" name="円/楕円 47"/>
            <p:cNvSpPr/>
            <p:nvPr/>
          </p:nvSpPr>
          <p:spPr>
            <a:xfrm>
              <a:off x="906780" y="547878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9" name="円/楕円 48"/>
            <p:cNvSpPr/>
            <p:nvPr/>
          </p:nvSpPr>
          <p:spPr>
            <a:xfrm>
              <a:off x="596265" y="465963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0" name="円/楕円 49"/>
            <p:cNvSpPr/>
            <p:nvPr/>
          </p:nvSpPr>
          <p:spPr>
            <a:xfrm>
              <a:off x="1524000" y="4312920"/>
              <a:ext cx="472440" cy="472440"/>
            </a:xfrm>
            <a:prstGeom prst="ellipse">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1" name="直線矢印コネクタ 50"/>
            <p:cNvCxnSpPr>
              <a:stCxn id="50" idx="5"/>
              <a:endCxn id="47" idx="0"/>
            </p:cNvCxnSpPr>
            <p:nvPr/>
          </p:nvCxnSpPr>
          <p:spPr>
            <a:xfrm>
              <a:off x="1927253" y="4716173"/>
              <a:ext cx="118717" cy="52638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2" name="直線矢印コネクタ 51"/>
            <p:cNvCxnSpPr>
              <a:stCxn id="46" idx="5"/>
              <a:endCxn id="47" idx="1"/>
            </p:cNvCxnSpPr>
            <p:nvPr/>
          </p:nvCxnSpPr>
          <p:spPr>
            <a:xfrm>
              <a:off x="1599593" y="5299103"/>
              <a:ext cx="279344" cy="1264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3" name="直線矢印コネクタ 52"/>
            <p:cNvCxnSpPr>
              <a:stCxn id="49" idx="7"/>
              <a:endCxn id="50" idx="2"/>
            </p:cNvCxnSpPr>
            <p:nvPr/>
          </p:nvCxnSpPr>
          <p:spPr>
            <a:xfrm flipV="1">
              <a:off x="999518" y="4549140"/>
              <a:ext cx="524482" cy="17967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4" name="直線矢印コネクタ 53"/>
            <p:cNvCxnSpPr>
              <a:stCxn id="48" idx="0"/>
              <a:endCxn id="46" idx="3"/>
            </p:cNvCxnSpPr>
            <p:nvPr/>
          </p:nvCxnSpPr>
          <p:spPr>
            <a:xfrm flipV="1">
              <a:off x="1143000" y="5299103"/>
              <a:ext cx="122527" cy="17967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5" name="直線矢印コネクタ 54"/>
            <p:cNvCxnSpPr>
              <a:stCxn id="49" idx="4"/>
              <a:endCxn id="48" idx="1"/>
            </p:cNvCxnSpPr>
            <p:nvPr/>
          </p:nvCxnSpPr>
          <p:spPr>
            <a:xfrm>
              <a:off x="832485" y="5132070"/>
              <a:ext cx="143482" cy="415897"/>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6" name="直線矢印コネクタ 55"/>
            <p:cNvCxnSpPr>
              <a:endCxn id="49" idx="2"/>
            </p:cNvCxnSpPr>
            <p:nvPr/>
          </p:nvCxnSpPr>
          <p:spPr>
            <a:xfrm>
              <a:off x="335280" y="4895850"/>
              <a:ext cx="260985"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67</a:t>
            </a:fld>
            <a:endParaRPr kumimoji="1" lang="ja-JP" altLang="en-US"/>
          </a:p>
        </p:txBody>
      </p:sp>
    </p:spTree>
    <p:extLst>
      <p:ext uri="{BB962C8B-B14F-4D97-AF65-F5344CB8AC3E}">
        <p14:creationId xmlns:p14="http://schemas.microsoft.com/office/powerpoint/2010/main" val="2834688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chemeClr val="accent1"/>
                </a:solidFill>
              </a:rPr>
              <a:t>対話制御モジュール</a:t>
            </a:r>
            <a:endParaRPr kumimoji="1" lang="ja-JP" altLang="en-US" dirty="0">
              <a:solidFill>
                <a:schemeClr val="accent1"/>
              </a:solidFill>
            </a:endParaRPr>
          </a:p>
        </p:txBody>
      </p:sp>
      <p:sp>
        <p:nvSpPr>
          <p:cNvPr id="3" name="コンテンツ プレースホルダー 2"/>
          <p:cNvSpPr>
            <a:spLocks noGrp="1"/>
          </p:cNvSpPr>
          <p:nvPr>
            <p:ph idx="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68</a:t>
            </a:fld>
            <a:endParaRPr kumimoji="1" lang="ja-JP" altLang="en-US"/>
          </a:p>
        </p:txBody>
      </p:sp>
      <p:sp>
        <p:nvSpPr>
          <p:cNvPr id="6" name="角丸四角形 5"/>
          <p:cNvSpPr/>
          <p:nvPr/>
        </p:nvSpPr>
        <p:spPr>
          <a:xfrm>
            <a:off x="2971800" y="5138928"/>
            <a:ext cx="3282696" cy="1353312"/>
          </a:xfrm>
          <a:prstGeom prst="round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tIns="108000" rtlCol="0" anchor="ctr"/>
          <a:lstStyle/>
          <a:p>
            <a:pPr algn="ct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その他のモジュール群</a:t>
            </a:r>
            <a:r>
              <a:rPr kumimoji="1"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画面表示</a:t>
            </a:r>
            <a:endParaRPr kumimoji="1"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エージェント表示</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動作・表情</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2971800" y="1708977"/>
            <a:ext cx="3282696" cy="1353312"/>
          </a:xfrm>
          <a:prstGeom prst="round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tIns="108000" rtlCol="0" anchor="ctr"/>
          <a:lstStyle/>
          <a:p>
            <a:pPr algn="ct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対話制御モジュール</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2971800" y="3374136"/>
            <a:ext cx="3282696" cy="621792"/>
          </a:xfrm>
          <a:prstGeom prst="roundRect">
            <a:avLst/>
          </a:prstGeom>
          <a:solidFill>
            <a:srgbClr val="2593B5"/>
          </a:solidFill>
          <a:ln>
            <a:solidFill>
              <a:srgbClr val="2593B5"/>
            </a:solidFill>
          </a:ln>
        </p:spPr>
        <p:style>
          <a:lnRef idx="2">
            <a:schemeClr val="accent5">
              <a:shade val="50000"/>
            </a:schemeClr>
          </a:lnRef>
          <a:fillRef idx="1">
            <a:schemeClr val="accent5"/>
          </a:fillRef>
          <a:effectRef idx="0">
            <a:schemeClr val="accent5"/>
          </a:effectRef>
          <a:fontRef idx="minor">
            <a:schemeClr val="lt1"/>
          </a:fontRef>
        </p:style>
        <p:txBody>
          <a:bodyPr tIns="108000" rtlCol="0" anchor="ctr"/>
          <a:lstStyle/>
          <a:p>
            <a:pPr algn="ct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音声認識</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a:xfrm>
            <a:off x="2971800" y="4233672"/>
            <a:ext cx="3282696" cy="621792"/>
          </a:xfrm>
          <a:prstGeom prst="roundRect">
            <a:avLst/>
          </a:prstGeom>
          <a:solidFill>
            <a:srgbClr val="2470B6"/>
          </a:solidFill>
          <a:ln>
            <a:solidFill>
              <a:srgbClr val="2470B6"/>
            </a:solidFill>
          </a:ln>
        </p:spPr>
        <p:style>
          <a:lnRef idx="2">
            <a:schemeClr val="accent6">
              <a:shade val="50000"/>
            </a:schemeClr>
          </a:lnRef>
          <a:fillRef idx="1">
            <a:schemeClr val="accent6"/>
          </a:fillRef>
          <a:effectRef idx="0">
            <a:schemeClr val="accent6"/>
          </a:effectRef>
          <a:fontRef idx="minor">
            <a:schemeClr val="lt1"/>
          </a:fontRef>
        </p:style>
        <p:txBody>
          <a:bodyPr tIns="108000" rtlCol="0" anchor="ctr"/>
          <a:lstStyle/>
          <a:p>
            <a:pPr algn="ct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音声合成</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234343" y="3284984"/>
            <a:ext cx="1338828" cy="646331"/>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音声認識</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パラメータ</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230750" y="4246205"/>
            <a:ext cx="1569660"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合成テキスト</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 name="曲線コネクタ 3"/>
          <p:cNvCxnSpPr>
            <a:stCxn id="7" idx="1"/>
            <a:endCxn id="8" idx="1"/>
          </p:cNvCxnSpPr>
          <p:nvPr/>
        </p:nvCxnSpPr>
        <p:spPr>
          <a:xfrm rot="10800000" flipV="1">
            <a:off x="2971800" y="2385632"/>
            <a:ext cx="12700" cy="1299399"/>
          </a:xfrm>
          <a:prstGeom prst="curvedConnector3">
            <a:avLst>
              <a:gd name="adj1" fmla="val 5596362"/>
            </a:avLst>
          </a:prstGeom>
          <a:ln w="50800">
            <a:tailEnd type="triangle" w="lg" len="lg"/>
          </a:ln>
        </p:spPr>
        <p:style>
          <a:lnRef idx="1">
            <a:schemeClr val="accent1"/>
          </a:lnRef>
          <a:fillRef idx="0">
            <a:schemeClr val="accent1"/>
          </a:fillRef>
          <a:effectRef idx="0">
            <a:schemeClr val="accent1"/>
          </a:effectRef>
          <a:fontRef idx="minor">
            <a:schemeClr val="tx1"/>
          </a:fontRef>
        </p:style>
      </p:cxnSp>
      <p:cxnSp>
        <p:nvCxnSpPr>
          <p:cNvPr id="22" name="曲線コネクタ 21"/>
          <p:cNvCxnSpPr>
            <a:stCxn id="7" idx="1"/>
            <a:endCxn id="9" idx="1"/>
          </p:cNvCxnSpPr>
          <p:nvPr/>
        </p:nvCxnSpPr>
        <p:spPr>
          <a:xfrm rot="10800000" flipV="1">
            <a:off x="2971800" y="2385632"/>
            <a:ext cx="12700" cy="2158935"/>
          </a:xfrm>
          <a:prstGeom prst="curvedConnector3">
            <a:avLst>
              <a:gd name="adj1" fmla="val 7036362"/>
            </a:avLst>
          </a:prstGeom>
          <a:ln w="50800">
            <a:tailEnd type="triangle" w="lg" len="lg"/>
          </a:ln>
        </p:spPr>
        <p:style>
          <a:lnRef idx="1">
            <a:schemeClr val="accent1"/>
          </a:lnRef>
          <a:fillRef idx="0">
            <a:schemeClr val="accent1"/>
          </a:fillRef>
          <a:effectRef idx="0">
            <a:schemeClr val="accent1"/>
          </a:effectRef>
          <a:fontRef idx="minor">
            <a:schemeClr val="tx1"/>
          </a:fontRef>
        </p:style>
      </p:cxnSp>
      <p:cxnSp>
        <p:nvCxnSpPr>
          <p:cNvPr id="23" name="曲線コネクタ 22"/>
          <p:cNvCxnSpPr>
            <a:stCxn id="7" idx="1"/>
            <a:endCxn id="6" idx="1"/>
          </p:cNvCxnSpPr>
          <p:nvPr/>
        </p:nvCxnSpPr>
        <p:spPr>
          <a:xfrm rot="10800000" flipV="1">
            <a:off x="2971800" y="2385632"/>
            <a:ext cx="12700" cy="3429951"/>
          </a:xfrm>
          <a:prstGeom prst="curvedConnector3">
            <a:avLst>
              <a:gd name="adj1" fmla="val 9130906"/>
            </a:avLst>
          </a:prstGeom>
          <a:ln w="50800">
            <a:tailEnd type="triangle" w="lg" len="lg"/>
          </a:ln>
        </p:spPr>
        <p:style>
          <a:lnRef idx="1">
            <a:schemeClr val="accent1"/>
          </a:lnRef>
          <a:fillRef idx="0">
            <a:schemeClr val="accent1"/>
          </a:fillRef>
          <a:effectRef idx="0">
            <a:schemeClr val="accent1"/>
          </a:effectRef>
          <a:fontRef idx="minor">
            <a:schemeClr val="tx1"/>
          </a:fontRef>
        </p:style>
      </p:cxnSp>
      <p:cxnSp>
        <p:nvCxnSpPr>
          <p:cNvPr id="29" name="曲線コネクタ 28"/>
          <p:cNvCxnSpPr>
            <a:stCxn id="8" idx="3"/>
            <a:endCxn id="7" idx="3"/>
          </p:cNvCxnSpPr>
          <p:nvPr/>
        </p:nvCxnSpPr>
        <p:spPr>
          <a:xfrm flipV="1">
            <a:off x="6254496" y="2385633"/>
            <a:ext cx="12700" cy="1299399"/>
          </a:xfrm>
          <a:prstGeom prst="curvedConnector3">
            <a:avLst>
              <a:gd name="adj1" fmla="val 2847276"/>
            </a:avLst>
          </a:prstGeom>
          <a:ln w="50800">
            <a:tailEnd type="triangle" w="lg" len="lg"/>
          </a:ln>
        </p:spPr>
        <p:style>
          <a:lnRef idx="1">
            <a:schemeClr val="accent1"/>
          </a:lnRef>
          <a:fillRef idx="0">
            <a:schemeClr val="accent1"/>
          </a:fillRef>
          <a:effectRef idx="0">
            <a:schemeClr val="accent1"/>
          </a:effectRef>
          <a:fontRef idx="minor">
            <a:schemeClr val="tx1"/>
          </a:fontRef>
        </p:style>
      </p:cxnSp>
      <p:cxnSp>
        <p:nvCxnSpPr>
          <p:cNvPr id="30" name="曲線コネクタ 29"/>
          <p:cNvCxnSpPr>
            <a:stCxn id="9" idx="3"/>
            <a:endCxn id="7" idx="3"/>
          </p:cNvCxnSpPr>
          <p:nvPr/>
        </p:nvCxnSpPr>
        <p:spPr>
          <a:xfrm flipV="1">
            <a:off x="6254496" y="2385633"/>
            <a:ext cx="12700" cy="2158935"/>
          </a:xfrm>
          <a:prstGeom prst="curvedConnector3">
            <a:avLst>
              <a:gd name="adj1" fmla="val 3240000"/>
            </a:avLst>
          </a:prstGeom>
          <a:ln w="50800">
            <a:tailEnd type="triangle" w="lg" len="lg"/>
          </a:ln>
        </p:spPr>
        <p:style>
          <a:lnRef idx="1">
            <a:schemeClr val="accent1"/>
          </a:lnRef>
          <a:fillRef idx="0">
            <a:schemeClr val="accent1"/>
          </a:fillRef>
          <a:effectRef idx="0">
            <a:schemeClr val="accent1"/>
          </a:effectRef>
          <a:fontRef idx="minor">
            <a:schemeClr val="tx1"/>
          </a:fontRef>
        </p:style>
      </p:cxnSp>
      <p:cxnSp>
        <p:nvCxnSpPr>
          <p:cNvPr id="31" name="曲線コネクタ 30"/>
          <p:cNvCxnSpPr>
            <a:stCxn id="6" idx="3"/>
            <a:endCxn id="7" idx="3"/>
          </p:cNvCxnSpPr>
          <p:nvPr/>
        </p:nvCxnSpPr>
        <p:spPr>
          <a:xfrm flipV="1">
            <a:off x="6254496" y="2385633"/>
            <a:ext cx="12700" cy="3429951"/>
          </a:xfrm>
          <a:prstGeom prst="curvedConnector3">
            <a:avLst>
              <a:gd name="adj1" fmla="val 4287268"/>
            </a:avLst>
          </a:prstGeom>
          <a:ln w="50800">
            <a:tailEnd type="triangle" w="lg" len="lg"/>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6420177" y="5280139"/>
            <a:ext cx="2492990" cy="923330"/>
          </a:xfrm>
          <a:prstGeom prst="rect">
            <a:avLst/>
          </a:prstGeom>
          <a:solidFill>
            <a:schemeClr val="bg1">
              <a:alpha val="66000"/>
            </a:schemeClr>
          </a:solid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モーション開始・終了</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移動開始・終了</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音楽</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再生開始・終了</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6420177" y="4153240"/>
            <a:ext cx="2723823" cy="923330"/>
          </a:xfrm>
          <a:prstGeom prst="rect">
            <a:avLst/>
          </a:prstGeom>
          <a:solidFill>
            <a:schemeClr val="bg1">
              <a:alpha val="66000"/>
            </a:schemeClr>
          </a:solidFill>
        </p:spPr>
        <p:txBody>
          <a:bodyPr wrap="non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合成音声</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出力</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開始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合成音声出力終了</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リップシンクシーケンス</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6407477" y="3403884"/>
            <a:ext cx="1569660" cy="646331"/>
          </a:xfrm>
          <a:prstGeom prst="rect">
            <a:avLst/>
          </a:prstGeom>
          <a:solidFill>
            <a:schemeClr val="bg1">
              <a:alpha val="66000"/>
            </a:schemeClr>
          </a:solid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音声認識開始</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音声認識結果</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191993" y="5182309"/>
            <a:ext cx="2723823" cy="1200329"/>
          </a:xfrm>
          <a:prstGeom prst="rect">
            <a:avLst/>
          </a:prstGeom>
          <a:solidFill>
            <a:schemeClr val="bg1">
              <a:alpha val="68000"/>
            </a:schemeClr>
          </a:solid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リップシンクシーケンス</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モーション再生</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移動・回転</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音楽再生</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4378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3635896" y="4365104"/>
            <a:ext cx="715198" cy="1899295"/>
          </a:xfrm>
          <a:prstGeom prst="roundRect">
            <a:avLst>
              <a:gd name="adj" fmla="val 0"/>
            </a:avLst>
          </a:prstGeom>
          <a:solidFill>
            <a:schemeClr val="accent2">
              <a:lumMod val="40000"/>
              <a:lumOff val="60000"/>
            </a:schemeClr>
          </a:solidFill>
          <a:ln w="19050">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smtClean="0"/>
          </a:p>
        </p:txBody>
      </p:sp>
      <p:sp>
        <p:nvSpPr>
          <p:cNvPr id="2" name="タイトル 1"/>
          <p:cNvSpPr>
            <a:spLocks noGrp="1"/>
          </p:cNvSpPr>
          <p:nvPr>
            <p:ph type="title"/>
          </p:nvPr>
        </p:nvSpPr>
        <p:spPr/>
        <p:txBody>
          <a:bodyPr/>
          <a:lstStyle/>
          <a:p>
            <a:r>
              <a:rPr lang="ja-JP" altLang="en-US" dirty="0" smtClean="0"/>
              <a:t>入力・出力メッセージ</a:t>
            </a:r>
            <a:endParaRPr kumimoji="1" lang="ja-JP" altLang="en-US" dirty="0"/>
          </a:p>
        </p:txBody>
      </p:sp>
      <p:sp>
        <p:nvSpPr>
          <p:cNvPr id="9" name="コンテンツ プレースホルダー 8"/>
          <p:cNvSpPr>
            <a:spLocks noGrp="1"/>
          </p:cNvSpPr>
          <p:nvPr>
            <p:ph idx="1"/>
          </p:nvPr>
        </p:nvSpPr>
        <p:spPr>
          <a:xfrm>
            <a:off x="628650" y="1412776"/>
            <a:ext cx="7886700" cy="2467471"/>
          </a:xfrm>
        </p:spPr>
        <p:txBody>
          <a:bodyPr>
            <a:normAutofit fontScale="92500" lnSpcReduction="20000"/>
          </a:bodyPr>
          <a:lstStyle/>
          <a:p>
            <a:r>
              <a:rPr lang="en-US" altLang="ja-JP" dirty="0" err="1" smtClean="0"/>
              <a:t>XXX_YYY|alias</a:t>
            </a:r>
            <a:r>
              <a:rPr lang="en-US" altLang="ja-JP" dirty="0" smtClean="0"/>
              <a:t>|…</a:t>
            </a:r>
          </a:p>
          <a:p>
            <a:pPr lvl="1"/>
            <a:r>
              <a:rPr lang="en-US" altLang="ja-JP" dirty="0" smtClean="0"/>
              <a:t>XXX : </a:t>
            </a:r>
            <a:r>
              <a:rPr lang="ja-JP" altLang="en-US" dirty="0" smtClean="0"/>
              <a:t>モジュール名 </a:t>
            </a:r>
            <a:r>
              <a:rPr lang="en-US" altLang="ja-JP" dirty="0" smtClean="0"/>
              <a:t>(SYNTH, MOTION</a:t>
            </a:r>
            <a:r>
              <a:rPr lang="ja-JP" altLang="en-US" dirty="0" smtClean="0"/>
              <a:t>など</a:t>
            </a:r>
            <a:r>
              <a:rPr lang="en-US" altLang="ja-JP" dirty="0" smtClean="0"/>
              <a:t>)</a:t>
            </a:r>
          </a:p>
          <a:p>
            <a:pPr lvl="1"/>
            <a:r>
              <a:rPr lang="en-US" altLang="ja-JP" dirty="0" smtClean="0"/>
              <a:t>YYY : </a:t>
            </a:r>
            <a:r>
              <a:rPr lang="ja-JP" altLang="en-US" dirty="0" smtClean="0"/>
              <a:t>コマンド </a:t>
            </a:r>
            <a:r>
              <a:rPr lang="en-US" altLang="ja-JP" dirty="0" smtClean="0"/>
              <a:t>(START, STOP</a:t>
            </a:r>
            <a:r>
              <a:rPr lang="ja-JP" altLang="en-US" dirty="0" smtClean="0"/>
              <a:t>など</a:t>
            </a:r>
            <a:r>
              <a:rPr lang="en-US" altLang="ja-JP" dirty="0" smtClean="0"/>
              <a:t>)</a:t>
            </a:r>
          </a:p>
          <a:p>
            <a:pPr lvl="1"/>
            <a:r>
              <a:rPr lang="en-US" altLang="ja-JP" dirty="0" smtClean="0"/>
              <a:t>… : </a:t>
            </a:r>
            <a:r>
              <a:rPr lang="ja-JP" altLang="en-US" dirty="0" smtClean="0"/>
              <a:t>パラメータ</a:t>
            </a:r>
            <a:r>
              <a:rPr lang="en-US" altLang="ja-JP" dirty="0" smtClean="0"/>
              <a:t>(|</a:t>
            </a:r>
            <a:r>
              <a:rPr lang="ja-JP" altLang="en-US" dirty="0" smtClean="0"/>
              <a:t>で区切る）</a:t>
            </a:r>
            <a:endParaRPr lang="en-US" altLang="ja-JP" dirty="0" smtClean="0"/>
          </a:p>
          <a:p>
            <a:pPr lvl="1"/>
            <a:r>
              <a:rPr lang="en-US" altLang="ja-JP" dirty="0" smtClean="0"/>
              <a:t>alias</a:t>
            </a:r>
            <a:r>
              <a:rPr lang="ja-JP" altLang="en-US" dirty="0" smtClean="0"/>
              <a:t>はインスタンス名（モデル名や任意の文字列）</a:t>
            </a:r>
            <a:endParaRPr lang="en-US" altLang="ja-JP" dirty="0" smtClean="0"/>
          </a:p>
          <a:p>
            <a:pPr lvl="1"/>
            <a:r>
              <a:rPr lang="ja-JP" altLang="en-US" dirty="0" smtClean="0"/>
              <a:t>モジュール開始時と終了時などに</a:t>
            </a:r>
            <a:r>
              <a:rPr lang="en-US" altLang="ja-JP" dirty="0" smtClean="0"/>
              <a:t>EVENT</a:t>
            </a:r>
            <a:endParaRPr kumimoji="1" lang="ja-JP" altLang="en-US" dirty="0"/>
          </a:p>
        </p:txBody>
      </p:sp>
      <p:grpSp>
        <p:nvGrpSpPr>
          <p:cNvPr id="39" name="グループ化 38"/>
          <p:cNvGrpSpPr/>
          <p:nvPr/>
        </p:nvGrpSpPr>
        <p:grpSpPr>
          <a:xfrm>
            <a:off x="251520" y="4386589"/>
            <a:ext cx="8712968" cy="1850721"/>
            <a:chOff x="251520" y="3774341"/>
            <a:chExt cx="8712968" cy="2462971"/>
          </a:xfrm>
        </p:grpSpPr>
        <p:grpSp>
          <p:nvGrpSpPr>
            <p:cNvPr id="37" name="グループ化 36"/>
            <p:cNvGrpSpPr/>
            <p:nvPr/>
          </p:nvGrpSpPr>
          <p:grpSpPr>
            <a:xfrm>
              <a:off x="971600" y="3774341"/>
              <a:ext cx="7992888" cy="2353832"/>
              <a:chOff x="461473" y="3665204"/>
              <a:chExt cx="7992888" cy="2353832"/>
            </a:xfrm>
          </p:grpSpPr>
          <p:cxnSp>
            <p:nvCxnSpPr>
              <p:cNvPr id="11" name="直線矢印コネクタ 10"/>
              <p:cNvCxnSpPr/>
              <p:nvPr/>
            </p:nvCxnSpPr>
            <p:spPr>
              <a:xfrm>
                <a:off x="1109545" y="4148242"/>
                <a:ext cx="1964769"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124298" y="3665204"/>
                <a:ext cx="1964769" cy="450553"/>
              </a:xfrm>
              <a:prstGeom prst="rect">
                <a:avLst/>
              </a:prstGeom>
              <a:noFill/>
            </p:spPr>
            <p:txBody>
              <a:bodyPr wrap="none" rtlCol="0">
                <a:spAutoFit/>
              </a:bodyPr>
              <a:lstStyle/>
              <a:p>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SYNTH_START|…</a:t>
                </a:r>
                <a:endPar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3765554" y="4831327"/>
                <a:ext cx="3176639" cy="338555"/>
              </a:xfrm>
              <a:prstGeom prst="rect">
                <a:avLst/>
              </a:prstGeom>
              <a:noFill/>
            </p:spPr>
            <p:txBody>
              <a:bodyPr wrap="none" rtlCol="0">
                <a:spAutoFit/>
              </a:bodyPr>
              <a:lstStyle/>
              <a:p>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SYNTH_EVENT_START|(alias)</a:t>
                </a:r>
                <a:endPar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3883471" y="5649704"/>
                <a:ext cx="3058722" cy="338555"/>
              </a:xfrm>
              <a:prstGeom prst="rect">
                <a:avLst/>
              </a:prstGeom>
              <a:noFill/>
            </p:spPr>
            <p:txBody>
              <a:bodyPr wrap="none" rtlCol="0">
                <a:spAutoFit/>
              </a:bodyPr>
              <a:lstStyle/>
              <a:p>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SYNTH_EVENT_STOP|(alias)</a:t>
                </a:r>
                <a:endPar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角丸四角形 22"/>
              <p:cNvSpPr/>
              <p:nvPr/>
            </p:nvSpPr>
            <p:spPr>
              <a:xfrm>
                <a:off x="461473" y="3778910"/>
                <a:ext cx="662825" cy="2240126"/>
              </a:xfrm>
              <a:prstGeom prst="roundRect">
                <a:avLst/>
              </a:prstGeom>
              <a:ln w="19050">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t>FST</a:t>
                </a:r>
                <a:endParaRPr kumimoji="1" lang="ja-JP" altLang="en-US" sz="2000" dirty="0" smtClean="0"/>
              </a:p>
            </p:txBody>
          </p:sp>
          <p:sp>
            <p:nvSpPr>
              <p:cNvPr id="24" name="角丸四角形 23"/>
              <p:cNvSpPr/>
              <p:nvPr/>
            </p:nvSpPr>
            <p:spPr>
              <a:xfrm>
                <a:off x="6840681" y="3778910"/>
                <a:ext cx="908352" cy="2240126"/>
              </a:xfrm>
              <a:prstGeom prst="roundRect">
                <a:avLst/>
              </a:prstGeom>
              <a:ln w="19050">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t>Open</a:t>
                </a:r>
                <a:br>
                  <a:rPr kumimoji="1" lang="en-US" altLang="ja-JP" sz="2000" dirty="0" smtClean="0"/>
                </a:br>
                <a:r>
                  <a:rPr kumimoji="1" lang="en-US" altLang="ja-JP" sz="2000" dirty="0" err="1" smtClean="0"/>
                  <a:t>JTalk</a:t>
                </a:r>
                <a:endParaRPr kumimoji="1" lang="ja-JP" altLang="en-US" sz="2000" dirty="0" smtClean="0"/>
              </a:p>
            </p:txBody>
          </p:sp>
          <p:sp>
            <p:nvSpPr>
              <p:cNvPr id="29" name="テキスト ボックス 28"/>
              <p:cNvSpPr txBox="1"/>
              <p:nvPr/>
            </p:nvSpPr>
            <p:spPr>
              <a:xfrm>
                <a:off x="8064511" y="4407946"/>
                <a:ext cx="389850" cy="1077218"/>
              </a:xfrm>
              <a:prstGeom prst="rect">
                <a:avLst/>
              </a:prstGeom>
              <a:noFill/>
            </p:spPr>
            <p:txBody>
              <a:bodyPr wrap="none" rtlCol="0">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音</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声</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合</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成</a:t>
                </a:r>
                <a:endPar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右中かっこ 33"/>
              <p:cNvSpPr/>
              <p:nvPr/>
            </p:nvSpPr>
            <p:spPr>
              <a:xfrm>
                <a:off x="7791537" y="4407946"/>
                <a:ext cx="302784" cy="120032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grpSp>
        <p:cxnSp>
          <p:nvCxnSpPr>
            <p:cNvPr id="36" name="直線矢印コネクタ 35"/>
            <p:cNvCxnSpPr/>
            <p:nvPr/>
          </p:nvCxnSpPr>
          <p:spPr>
            <a:xfrm>
              <a:off x="683568" y="3778910"/>
              <a:ext cx="0" cy="245840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51520" y="4794081"/>
              <a:ext cx="389850" cy="584776"/>
            </a:xfrm>
            <a:prstGeom prst="rect">
              <a:avLst/>
            </a:prstGeom>
            <a:noFill/>
          </p:spPr>
          <p:txBody>
            <a:bodyPr wrap="none" rtlCol="0">
              <a:spAutoFit/>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時</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間</a:t>
              </a:r>
            </a:p>
          </p:txBody>
        </p:sp>
      </p:grpSp>
      <p:sp>
        <p:nvSpPr>
          <p:cNvPr id="3" name="テキスト ボックス 2"/>
          <p:cNvSpPr txBox="1"/>
          <p:nvPr/>
        </p:nvSpPr>
        <p:spPr>
          <a:xfrm>
            <a:off x="3216092" y="6444044"/>
            <a:ext cx="2637197" cy="369332"/>
          </a:xfrm>
          <a:prstGeom prst="rect">
            <a:avLst/>
          </a:prstGeom>
          <a:noFill/>
        </p:spPr>
        <p:txBody>
          <a:bodyPr wrap="none" rtlCol="0">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音声</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合成</a:t>
            </a: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(SYNTH)</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の例</a:t>
            </a:r>
            <a:endPar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5" name="直線矢印コネクタ 24"/>
          <p:cNvCxnSpPr/>
          <p:nvPr/>
        </p:nvCxnSpPr>
        <p:spPr>
          <a:xfrm>
            <a:off x="4393598" y="4749553"/>
            <a:ext cx="2914706"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4393598" y="5152841"/>
            <a:ext cx="2957211"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4423101" y="5805264"/>
            <a:ext cx="2957211"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H="1">
            <a:off x="1691681" y="5152841"/>
            <a:ext cx="1892760" cy="4351"/>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a:off x="1691680" y="5805264"/>
            <a:ext cx="1892760" cy="4351"/>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3635896" y="4365104"/>
            <a:ext cx="0" cy="1847288"/>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4355976" y="4365104"/>
            <a:ext cx="0" cy="1847288"/>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3491880" y="4750544"/>
            <a:ext cx="864096" cy="0"/>
          </a:xfrm>
          <a:prstGeom prst="straightConnector1">
            <a:avLst/>
          </a:prstGeom>
          <a:ln w="31750">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3491880" y="5157192"/>
            <a:ext cx="864096" cy="0"/>
          </a:xfrm>
          <a:prstGeom prst="straightConnector1">
            <a:avLst/>
          </a:prstGeom>
          <a:ln w="31750">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3563888" y="5805264"/>
            <a:ext cx="864096" cy="0"/>
          </a:xfrm>
          <a:prstGeom prst="straightConnector1">
            <a:avLst/>
          </a:prstGeom>
          <a:ln w="31750">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347864" y="3933056"/>
            <a:ext cx="1415772" cy="461665"/>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グローバル</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メッセージキュー</a:t>
            </a: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69</a:t>
            </a:fld>
            <a:endParaRPr kumimoji="1" lang="ja-JP" altLang="en-US"/>
          </a:p>
        </p:txBody>
      </p:sp>
    </p:spTree>
    <p:extLst>
      <p:ext uri="{BB962C8B-B14F-4D97-AF65-F5344CB8AC3E}">
        <p14:creationId xmlns:p14="http://schemas.microsoft.com/office/powerpoint/2010/main" val="2325662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ja-JP" altLang="en-US" smtClean="0"/>
              <a:t>音声対話システムの基本構成</a:t>
            </a:r>
            <a:endParaRPr lang="ja-JP" altLang="en-US" dirty="0" smtClean="0"/>
          </a:p>
        </p:txBody>
      </p:sp>
      <p:grpSp>
        <p:nvGrpSpPr>
          <p:cNvPr id="4" name="グループ化 3"/>
          <p:cNvGrpSpPr/>
          <p:nvPr/>
        </p:nvGrpSpPr>
        <p:grpSpPr>
          <a:xfrm>
            <a:off x="564716" y="1772816"/>
            <a:ext cx="7950633" cy="4472408"/>
            <a:chOff x="228600" y="1371599"/>
            <a:chExt cx="8663880" cy="4873625"/>
          </a:xfrm>
        </p:grpSpPr>
        <p:sp>
          <p:nvSpPr>
            <p:cNvPr id="16386" name="Rectangle 19"/>
            <p:cNvSpPr>
              <a:spLocks noChangeArrowheads="1"/>
            </p:cNvSpPr>
            <p:nvPr/>
          </p:nvSpPr>
          <p:spPr bwMode="auto">
            <a:xfrm>
              <a:off x="228600" y="1371599"/>
              <a:ext cx="8663880" cy="4873625"/>
            </a:xfrm>
            <a:prstGeom prst="rect">
              <a:avLst/>
            </a:prstGeom>
            <a:gradFill rotWithShape="1">
              <a:gsLst>
                <a:gs pos="0">
                  <a:srgbClr val="FFFFFF"/>
                </a:gs>
                <a:gs pos="100000">
                  <a:srgbClr val="3399FF"/>
                </a:gs>
              </a:gsLst>
              <a:lin ang="0" scaled="1"/>
            </a:gradFill>
            <a:ln w="9525">
              <a:solidFill>
                <a:schemeClr val="tx1"/>
              </a:solidFill>
              <a:miter lim="800000"/>
              <a:headEnd/>
              <a:tailEnd/>
            </a:ln>
          </p:spPr>
          <p:txBody>
            <a:bodyPr wrap="none" anchor="ctr"/>
            <a:lstStyle/>
            <a:p>
              <a:endParaRPr lang="ja-JP" altLang="en-US">
                <a:latin typeface="Calibri" pitchFamily="34" charset="0"/>
              </a:endParaRPr>
            </a:p>
          </p:txBody>
        </p:sp>
        <p:sp>
          <p:nvSpPr>
            <p:cNvPr id="16388" name="AutoShape 4"/>
            <p:cNvSpPr>
              <a:spLocks noChangeArrowheads="1"/>
            </p:cNvSpPr>
            <p:nvPr/>
          </p:nvSpPr>
          <p:spPr bwMode="auto">
            <a:xfrm>
              <a:off x="2362200" y="1752600"/>
              <a:ext cx="1981200" cy="5334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ja-JP" altLang="en-US" sz="2400" dirty="0">
                  <a:latin typeface="Calibri" pitchFamily="34" charset="0"/>
                </a:rPr>
                <a:t>音声認識</a:t>
              </a:r>
            </a:p>
          </p:txBody>
        </p:sp>
        <p:sp>
          <p:nvSpPr>
            <p:cNvPr id="16389" name="AutoShape 5"/>
            <p:cNvSpPr>
              <a:spLocks noChangeArrowheads="1"/>
            </p:cNvSpPr>
            <p:nvPr/>
          </p:nvSpPr>
          <p:spPr bwMode="auto">
            <a:xfrm>
              <a:off x="4800600" y="1752600"/>
              <a:ext cx="1981200" cy="5334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ja-JP" altLang="en-US" sz="2400" dirty="0" smtClean="0">
                  <a:latin typeface="Calibri" pitchFamily="34" charset="0"/>
                </a:rPr>
                <a:t>発話理解</a:t>
              </a:r>
              <a:endParaRPr lang="ja-JP" altLang="en-US" sz="2400" dirty="0">
                <a:latin typeface="Calibri" pitchFamily="34" charset="0"/>
              </a:endParaRPr>
            </a:p>
          </p:txBody>
        </p:sp>
        <p:sp>
          <p:nvSpPr>
            <p:cNvPr id="16391" name="AutoShape 7"/>
            <p:cNvSpPr>
              <a:spLocks noChangeArrowheads="1"/>
            </p:cNvSpPr>
            <p:nvPr/>
          </p:nvSpPr>
          <p:spPr bwMode="auto">
            <a:xfrm>
              <a:off x="4800600" y="3761504"/>
              <a:ext cx="1981200" cy="5334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ja-JP" altLang="en-US" sz="2400">
                  <a:latin typeface="Calibri" pitchFamily="34" charset="0"/>
                </a:rPr>
                <a:t>応答文生成</a:t>
              </a:r>
            </a:p>
          </p:txBody>
        </p:sp>
        <p:sp>
          <p:nvSpPr>
            <p:cNvPr id="16392" name="AutoShape 8"/>
            <p:cNvSpPr>
              <a:spLocks noChangeArrowheads="1"/>
            </p:cNvSpPr>
            <p:nvPr/>
          </p:nvSpPr>
          <p:spPr bwMode="auto">
            <a:xfrm>
              <a:off x="2362200" y="3771232"/>
              <a:ext cx="1981200" cy="5334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ja-JP" altLang="en-US" sz="2400" dirty="0" smtClean="0">
                  <a:latin typeface="Calibri" pitchFamily="34" charset="0"/>
                </a:rPr>
                <a:t>音声合成</a:t>
              </a:r>
              <a:endParaRPr lang="ja-JP" altLang="en-US" sz="2400" dirty="0">
                <a:latin typeface="Calibri" pitchFamily="34" charset="0"/>
              </a:endParaRPr>
            </a:p>
          </p:txBody>
        </p:sp>
        <p:sp>
          <p:nvSpPr>
            <p:cNvPr id="16393" name="Line 9"/>
            <p:cNvSpPr>
              <a:spLocks noChangeShapeType="1"/>
            </p:cNvSpPr>
            <p:nvPr/>
          </p:nvSpPr>
          <p:spPr bwMode="auto">
            <a:xfrm>
              <a:off x="4343400" y="1981200"/>
              <a:ext cx="457200" cy="0"/>
            </a:xfrm>
            <a:prstGeom prst="line">
              <a:avLst/>
            </a:prstGeom>
            <a:noFill/>
            <a:ln w="38100">
              <a:solidFill>
                <a:schemeClr val="tx1"/>
              </a:solidFill>
              <a:round/>
              <a:headEnd/>
              <a:tailEnd type="triangle" w="med" len="med"/>
            </a:ln>
          </p:spPr>
          <p:txBody>
            <a:bodyPr/>
            <a:lstStyle/>
            <a:p>
              <a:endParaRPr lang="ja-JP" altLang="en-US"/>
            </a:p>
          </p:txBody>
        </p:sp>
        <p:sp>
          <p:nvSpPr>
            <p:cNvPr id="16396" name="Line 12"/>
            <p:cNvSpPr>
              <a:spLocks noChangeShapeType="1"/>
            </p:cNvSpPr>
            <p:nvPr/>
          </p:nvSpPr>
          <p:spPr bwMode="auto">
            <a:xfrm flipH="1">
              <a:off x="4343400" y="4048472"/>
              <a:ext cx="457200" cy="0"/>
            </a:xfrm>
            <a:prstGeom prst="line">
              <a:avLst/>
            </a:prstGeom>
            <a:noFill/>
            <a:ln w="38100">
              <a:solidFill>
                <a:schemeClr val="tx1"/>
              </a:solidFill>
              <a:round/>
              <a:headEnd/>
              <a:tailEnd type="triangle" w="med" len="med"/>
            </a:ln>
          </p:spPr>
          <p:txBody>
            <a:bodyPr/>
            <a:lstStyle/>
            <a:p>
              <a:endParaRPr lang="ja-JP" altLang="en-US"/>
            </a:p>
          </p:txBody>
        </p:sp>
        <p:sp>
          <p:nvSpPr>
            <p:cNvPr id="16397" name="Line 13"/>
            <p:cNvSpPr>
              <a:spLocks noChangeShapeType="1"/>
            </p:cNvSpPr>
            <p:nvPr/>
          </p:nvSpPr>
          <p:spPr bwMode="auto">
            <a:xfrm>
              <a:off x="2005938" y="1981200"/>
              <a:ext cx="356262" cy="0"/>
            </a:xfrm>
            <a:prstGeom prst="line">
              <a:avLst/>
            </a:prstGeom>
            <a:noFill/>
            <a:ln w="38100">
              <a:solidFill>
                <a:schemeClr val="tx1"/>
              </a:solidFill>
              <a:round/>
              <a:headEnd/>
              <a:tailEnd type="triangle" w="med" len="med"/>
            </a:ln>
          </p:spPr>
          <p:txBody>
            <a:bodyPr/>
            <a:lstStyle/>
            <a:p>
              <a:endParaRPr lang="ja-JP" altLang="en-US"/>
            </a:p>
          </p:txBody>
        </p:sp>
        <p:sp>
          <p:nvSpPr>
            <p:cNvPr id="16398" name="Line 14"/>
            <p:cNvSpPr>
              <a:spLocks noChangeShapeType="1"/>
            </p:cNvSpPr>
            <p:nvPr/>
          </p:nvSpPr>
          <p:spPr bwMode="auto">
            <a:xfrm flipH="1">
              <a:off x="1905000" y="3999832"/>
              <a:ext cx="457200" cy="0"/>
            </a:xfrm>
            <a:prstGeom prst="line">
              <a:avLst/>
            </a:prstGeom>
            <a:noFill/>
            <a:ln w="38100">
              <a:solidFill>
                <a:schemeClr val="tx1"/>
              </a:solidFill>
              <a:round/>
              <a:headEnd/>
              <a:tailEnd type="triangle" w="med" len="med"/>
            </a:ln>
          </p:spPr>
          <p:txBody>
            <a:bodyPr/>
            <a:lstStyle/>
            <a:p>
              <a:endParaRPr lang="ja-JP" altLang="en-US"/>
            </a:p>
          </p:txBody>
        </p:sp>
        <p:sp>
          <p:nvSpPr>
            <p:cNvPr id="16399" name="Text Box 15"/>
            <p:cNvSpPr txBox="1">
              <a:spLocks noChangeArrowheads="1"/>
            </p:cNvSpPr>
            <p:nvPr/>
          </p:nvSpPr>
          <p:spPr bwMode="auto">
            <a:xfrm>
              <a:off x="228600" y="1751013"/>
              <a:ext cx="1685925" cy="457200"/>
            </a:xfrm>
            <a:prstGeom prst="rect">
              <a:avLst/>
            </a:prstGeom>
            <a:noFill/>
            <a:ln w="9525">
              <a:noFill/>
              <a:miter lim="800000"/>
              <a:headEnd/>
              <a:tailEnd/>
            </a:ln>
          </p:spPr>
          <p:txBody>
            <a:bodyPr wrap="none">
              <a:spAutoFit/>
            </a:bodyPr>
            <a:lstStyle/>
            <a:p>
              <a:r>
                <a:rPr lang="ja-JP" altLang="en-US" sz="2400" dirty="0">
                  <a:latin typeface="Calibri" pitchFamily="34" charset="0"/>
                </a:rPr>
                <a:t>ユーザ発話</a:t>
              </a:r>
            </a:p>
          </p:txBody>
        </p:sp>
        <p:sp>
          <p:nvSpPr>
            <p:cNvPr id="16400" name="Text Box 16"/>
            <p:cNvSpPr txBox="1">
              <a:spLocks noChangeArrowheads="1"/>
            </p:cNvSpPr>
            <p:nvPr/>
          </p:nvSpPr>
          <p:spPr bwMode="auto">
            <a:xfrm>
              <a:off x="402080" y="3769645"/>
              <a:ext cx="1415772" cy="461665"/>
            </a:xfrm>
            <a:prstGeom prst="rect">
              <a:avLst/>
            </a:prstGeom>
            <a:noFill/>
            <a:ln w="9525">
              <a:noFill/>
              <a:miter lim="800000"/>
              <a:headEnd/>
              <a:tailEnd/>
            </a:ln>
          </p:spPr>
          <p:txBody>
            <a:bodyPr wrap="none">
              <a:spAutoFit/>
            </a:bodyPr>
            <a:lstStyle/>
            <a:p>
              <a:r>
                <a:rPr lang="ja-JP" altLang="en-US" sz="2400" dirty="0" smtClean="0">
                  <a:latin typeface="Calibri" pitchFamily="34" charset="0"/>
                </a:rPr>
                <a:t>応答音声</a:t>
              </a:r>
              <a:endParaRPr lang="ja-JP" altLang="en-US" sz="2400" dirty="0">
                <a:latin typeface="Calibri" pitchFamily="34" charset="0"/>
              </a:endParaRPr>
            </a:p>
          </p:txBody>
        </p:sp>
        <p:sp>
          <p:nvSpPr>
            <p:cNvPr id="31" name="円柱 30"/>
            <p:cNvSpPr/>
            <p:nvPr/>
          </p:nvSpPr>
          <p:spPr bwMode="auto">
            <a:xfrm>
              <a:off x="2732798" y="2827824"/>
              <a:ext cx="1343089" cy="587216"/>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Arial" charset="0"/>
                  <a:ea typeface="ＭＳ Ｐゴシック" pitchFamily="50" charset="-128"/>
                </a:rPr>
                <a:t>音韻モデル</a:t>
              </a:r>
            </a:p>
          </p:txBody>
        </p:sp>
        <p:sp>
          <p:nvSpPr>
            <p:cNvPr id="32" name="円柱 31"/>
            <p:cNvSpPr/>
            <p:nvPr/>
          </p:nvSpPr>
          <p:spPr bwMode="auto">
            <a:xfrm>
              <a:off x="2732798" y="2393008"/>
              <a:ext cx="1343089" cy="587216"/>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600" dirty="0" smtClean="0">
                  <a:solidFill>
                    <a:schemeClr val="bg1"/>
                  </a:solidFill>
                </a:rPr>
                <a:t>言語モデル</a:t>
              </a:r>
              <a:endParaRPr kumimoji="0" lang="ja-JP" altLang="en-US" sz="1600" b="0" i="0" u="none" strike="noStrike" cap="none" normalizeH="0" baseline="0" dirty="0" smtClean="0">
                <a:ln>
                  <a:noFill/>
                </a:ln>
                <a:solidFill>
                  <a:schemeClr val="bg1"/>
                </a:solidFill>
                <a:effectLst/>
                <a:latin typeface="Arial" charset="0"/>
                <a:ea typeface="ＭＳ Ｐゴシック" pitchFamily="50" charset="-128"/>
              </a:endParaRPr>
            </a:p>
          </p:txBody>
        </p:sp>
        <p:cxnSp>
          <p:nvCxnSpPr>
            <p:cNvPr id="33" name="直線コネクタ 32"/>
            <p:cNvCxnSpPr/>
            <p:nvPr/>
          </p:nvCxnSpPr>
          <p:spPr bwMode="auto">
            <a:xfrm rot="5400000" flipH="1" flipV="1">
              <a:off x="3288839" y="2379308"/>
              <a:ext cx="163592"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6" name="円柱 35"/>
            <p:cNvSpPr/>
            <p:nvPr/>
          </p:nvSpPr>
          <p:spPr bwMode="auto">
            <a:xfrm>
              <a:off x="2703614" y="5226010"/>
              <a:ext cx="1343089" cy="654362"/>
            </a:xfrm>
            <a:prstGeom prst="can">
              <a:avLst>
                <a:gd name="adj" fmla="val 2944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Arial" charset="0"/>
                  <a:ea typeface="ＭＳ Ｐゴシック" pitchFamily="50" charset="-128"/>
                </a:rPr>
                <a:t>音韻モデル</a:t>
              </a:r>
            </a:p>
          </p:txBody>
        </p:sp>
        <p:sp>
          <p:nvSpPr>
            <p:cNvPr id="37" name="円柱 36"/>
            <p:cNvSpPr/>
            <p:nvPr/>
          </p:nvSpPr>
          <p:spPr bwMode="auto">
            <a:xfrm>
              <a:off x="2703614" y="4370150"/>
              <a:ext cx="1343089" cy="1027628"/>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dirty="0" smtClean="0">
                  <a:ln>
                    <a:noFill/>
                  </a:ln>
                  <a:solidFill>
                    <a:schemeClr val="bg1"/>
                  </a:solidFill>
                  <a:effectLst/>
                  <a:latin typeface="Arial" charset="0"/>
                  <a:ea typeface="ＭＳ Ｐゴシック" pitchFamily="50" charset="-128"/>
                </a:rPr>
                <a:t>アクセント・韻律ラベル</a:t>
              </a:r>
            </a:p>
          </p:txBody>
        </p:sp>
        <p:cxnSp>
          <p:nvCxnSpPr>
            <p:cNvPr id="38" name="直線コネクタ 37"/>
            <p:cNvCxnSpPr/>
            <p:nvPr/>
          </p:nvCxnSpPr>
          <p:spPr bwMode="auto">
            <a:xfrm rot="5400000" flipH="1" flipV="1">
              <a:off x="3288839" y="4385634"/>
              <a:ext cx="163592"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1" name="円柱 40"/>
            <p:cNvSpPr/>
            <p:nvPr/>
          </p:nvSpPr>
          <p:spPr bwMode="auto">
            <a:xfrm>
              <a:off x="4946521" y="2827824"/>
              <a:ext cx="1694232" cy="587216"/>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Arial" charset="0"/>
                  <a:ea typeface="ＭＳ Ｐゴシック" pitchFamily="50" charset="-128"/>
                </a:rPr>
                <a:t>係り受け解析</a:t>
              </a:r>
            </a:p>
          </p:txBody>
        </p:sp>
        <p:sp>
          <p:nvSpPr>
            <p:cNvPr id="42" name="円柱 41"/>
            <p:cNvSpPr/>
            <p:nvPr/>
          </p:nvSpPr>
          <p:spPr bwMode="auto">
            <a:xfrm>
              <a:off x="4946521" y="2393008"/>
              <a:ext cx="1694232" cy="587216"/>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Arial" charset="0"/>
                  <a:ea typeface="ＭＳ Ｐゴシック" pitchFamily="50" charset="-128"/>
                </a:rPr>
                <a:t>キーワード</a:t>
              </a:r>
              <a:r>
                <a:rPr kumimoji="0" lang="en-US" altLang="ja-JP" sz="1800" b="0" i="0" u="none" strike="noStrike" cap="none" normalizeH="0" baseline="0" dirty="0" smtClean="0">
                  <a:ln>
                    <a:noFill/>
                  </a:ln>
                  <a:solidFill>
                    <a:schemeClr val="bg1"/>
                  </a:solidFill>
                  <a:effectLst/>
                  <a:latin typeface="Arial" charset="0"/>
                  <a:ea typeface="ＭＳ Ｐゴシック" pitchFamily="50" charset="-128"/>
                </a:rPr>
                <a:t>DB</a:t>
              </a:r>
              <a:endParaRPr kumimoji="0" lang="ja-JP" altLang="en-US" sz="1800" b="0" i="0" u="none" strike="noStrike" cap="none" normalizeH="0" baseline="0" dirty="0" smtClean="0">
                <a:ln>
                  <a:noFill/>
                </a:ln>
                <a:solidFill>
                  <a:schemeClr val="bg1"/>
                </a:solidFill>
                <a:effectLst/>
                <a:latin typeface="Arial" charset="0"/>
                <a:ea typeface="ＭＳ Ｐゴシック" pitchFamily="50" charset="-128"/>
              </a:endParaRPr>
            </a:p>
          </p:txBody>
        </p:sp>
        <p:cxnSp>
          <p:nvCxnSpPr>
            <p:cNvPr id="43" name="直線コネクタ 42"/>
            <p:cNvCxnSpPr/>
            <p:nvPr/>
          </p:nvCxnSpPr>
          <p:spPr bwMode="auto">
            <a:xfrm rot="5400000" flipH="1" flipV="1">
              <a:off x="5707784" y="2379308"/>
              <a:ext cx="163592"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9" name="円柱 48"/>
            <p:cNvSpPr/>
            <p:nvPr/>
          </p:nvSpPr>
          <p:spPr bwMode="auto">
            <a:xfrm>
              <a:off x="4946521" y="4824422"/>
              <a:ext cx="1694232" cy="587216"/>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1800" b="0" i="0" u="none" strike="noStrike" cap="none" normalizeH="0" baseline="0" dirty="0" smtClean="0">
                  <a:ln>
                    <a:noFill/>
                  </a:ln>
                  <a:solidFill>
                    <a:schemeClr val="bg1"/>
                  </a:solidFill>
                  <a:effectLst/>
                  <a:latin typeface="Arial" charset="0"/>
                  <a:ea typeface="ＭＳ Ｐゴシック" pitchFamily="50" charset="-128"/>
                </a:rPr>
                <a:t>RDB</a:t>
              </a:r>
              <a:endParaRPr kumimoji="0" lang="ja-JP" altLang="en-US" sz="1800" b="0" i="0" u="none" strike="noStrike" cap="none" normalizeH="0" baseline="0" dirty="0" smtClean="0">
                <a:ln>
                  <a:noFill/>
                </a:ln>
                <a:solidFill>
                  <a:schemeClr val="bg1"/>
                </a:solidFill>
                <a:effectLst/>
                <a:latin typeface="Arial" charset="0"/>
                <a:ea typeface="ＭＳ Ｐゴシック" pitchFamily="50" charset="-128"/>
              </a:endParaRPr>
            </a:p>
          </p:txBody>
        </p:sp>
        <p:sp>
          <p:nvSpPr>
            <p:cNvPr id="50" name="円柱 49"/>
            <p:cNvSpPr/>
            <p:nvPr/>
          </p:nvSpPr>
          <p:spPr bwMode="auto">
            <a:xfrm>
              <a:off x="4946521" y="4389606"/>
              <a:ext cx="1694232" cy="587216"/>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Arial" charset="0"/>
                  <a:ea typeface="ＭＳ Ｐゴシック" pitchFamily="50" charset="-128"/>
                </a:rPr>
                <a:t>テンプレート</a:t>
              </a:r>
            </a:p>
          </p:txBody>
        </p:sp>
        <p:cxnSp>
          <p:nvCxnSpPr>
            <p:cNvPr id="51" name="直線コネクタ 50"/>
            <p:cNvCxnSpPr/>
            <p:nvPr/>
          </p:nvCxnSpPr>
          <p:spPr bwMode="auto">
            <a:xfrm rot="5400000" flipH="1" flipV="1">
              <a:off x="5707784" y="4375906"/>
              <a:ext cx="163592"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3" name="曲線コネクタ 52"/>
            <p:cNvCxnSpPr>
              <a:stCxn id="16389" idx="3"/>
              <a:endCxn id="16391" idx="3"/>
            </p:cNvCxnSpPr>
            <p:nvPr/>
          </p:nvCxnSpPr>
          <p:spPr bwMode="auto">
            <a:xfrm>
              <a:off x="6781800" y="2019300"/>
              <a:ext cx="1588" cy="2008904"/>
            </a:xfrm>
            <a:prstGeom prst="curvedConnector3">
              <a:avLst>
                <a:gd name="adj1" fmla="val 37673249"/>
              </a:avLst>
            </a:prstGeom>
            <a:solidFill>
              <a:schemeClr val="accent1"/>
            </a:solidFill>
            <a:ln w="38100" cap="flat" cmpd="sng" algn="ctr">
              <a:solidFill>
                <a:schemeClr val="tx1"/>
              </a:solidFill>
              <a:prstDash val="solid"/>
              <a:round/>
              <a:headEnd type="none" w="med" len="med"/>
              <a:tailEnd type="triangle" w="med" len="med"/>
            </a:ln>
            <a:effectLst/>
          </p:spPr>
        </p:cxnSp>
        <p:sp>
          <p:nvSpPr>
            <p:cNvPr id="16390" name="AutoShape 6"/>
            <p:cNvSpPr>
              <a:spLocks noChangeArrowheads="1"/>
            </p:cNvSpPr>
            <p:nvPr/>
          </p:nvSpPr>
          <p:spPr bwMode="auto">
            <a:xfrm>
              <a:off x="7210610" y="2746752"/>
              <a:ext cx="1524000" cy="5334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ja-JP" altLang="en-US" sz="2400">
                  <a:latin typeface="Calibri" pitchFamily="34" charset="0"/>
                </a:rPr>
                <a:t>対話制御</a:t>
              </a:r>
            </a:p>
          </p:txBody>
        </p:sp>
        <p:cxnSp>
          <p:nvCxnSpPr>
            <p:cNvPr id="27" name="直線コネクタ 26"/>
            <p:cNvCxnSpPr/>
            <p:nvPr/>
          </p:nvCxnSpPr>
          <p:spPr bwMode="auto">
            <a:xfrm rot="5400000" flipH="1" flipV="1">
              <a:off x="7820512" y="3438446"/>
              <a:ext cx="303970" cy="2951"/>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4" name="円柱 33"/>
            <p:cNvSpPr/>
            <p:nvPr/>
          </p:nvSpPr>
          <p:spPr bwMode="auto">
            <a:xfrm>
              <a:off x="7421531" y="4389606"/>
              <a:ext cx="1107996" cy="587216"/>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smtClean="0">
                  <a:solidFill>
                    <a:schemeClr val="bg1"/>
                  </a:solidFill>
                </a:rPr>
                <a:t>共有信念</a:t>
              </a:r>
              <a:endParaRPr kumimoji="0" lang="ja-JP" altLang="en-US" sz="1800" b="0" i="0" u="none" strike="noStrike" cap="none" normalizeH="0" baseline="0" dirty="0" smtClean="0">
                <a:ln>
                  <a:noFill/>
                </a:ln>
                <a:solidFill>
                  <a:schemeClr val="bg1"/>
                </a:solidFill>
                <a:effectLst/>
                <a:latin typeface="Arial" charset="0"/>
                <a:ea typeface="ＭＳ Ｐゴシック" pitchFamily="50" charset="-128"/>
              </a:endParaRPr>
            </a:p>
          </p:txBody>
        </p:sp>
        <p:sp>
          <p:nvSpPr>
            <p:cNvPr id="25" name="円柱 24"/>
            <p:cNvSpPr/>
            <p:nvPr/>
          </p:nvSpPr>
          <p:spPr bwMode="auto">
            <a:xfrm>
              <a:off x="7421531" y="3957832"/>
              <a:ext cx="1107997" cy="587216"/>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Arial" charset="0"/>
                  <a:ea typeface="ＭＳ Ｐゴシック" pitchFamily="50" charset="-128"/>
                </a:rPr>
                <a:t>対話履歴</a:t>
              </a:r>
            </a:p>
          </p:txBody>
        </p:sp>
        <p:sp>
          <p:nvSpPr>
            <p:cNvPr id="24" name="円柱 23"/>
            <p:cNvSpPr/>
            <p:nvPr/>
          </p:nvSpPr>
          <p:spPr bwMode="auto">
            <a:xfrm>
              <a:off x="7421531" y="3523016"/>
              <a:ext cx="1107997" cy="587216"/>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chemeClr val="bg1"/>
                  </a:solidFill>
                  <a:effectLst/>
                  <a:latin typeface="Arial" charset="0"/>
                  <a:ea typeface="ＭＳ Ｐゴシック" pitchFamily="50" charset="-128"/>
                </a:rPr>
                <a:t>知識</a:t>
              </a:r>
              <a:r>
                <a:rPr kumimoji="0" lang="en-US" altLang="ja-JP" sz="1800" b="0" i="0" u="none" strike="noStrike" cap="none" normalizeH="0" baseline="0" dirty="0" smtClean="0">
                  <a:ln>
                    <a:noFill/>
                  </a:ln>
                  <a:solidFill>
                    <a:schemeClr val="bg1"/>
                  </a:solidFill>
                  <a:effectLst/>
                  <a:latin typeface="Arial" charset="0"/>
                  <a:ea typeface="ＭＳ Ｐゴシック" pitchFamily="50" charset="-128"/>
                </a:rPr>
                <a:t>DB</a:t>
              </a:r>
              <a:endParaRPr kumimoji="0" lang="ja-JP" altLang="en-US" sz="1800" b="0" i="0" u="none" strike="noStrike" cap="none" normalizeH="0" baseline="0" dirty="0" smtClean="0">
                <a:ln>
                  <a:noFill/>
                </a:ln>
                <a:solidFill>
                  <a:schemeClr val="bg1"/>
                </a:solidFill>
                <a:effectLst/>
                <a:latin typeface="Arial" charset="0"/>
                <a:ea typeface="ＭＳ Ｐゴシック" pitchFamily="50" charset="-128"/>
              </a:endParaRPr>
            </a:p>
          </p:txBody>
        </p:sp>
      </p:gr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a:t>
            </a:fld>
            <a:endParaRPr kumimoji="1" lang="ja-JP" altLang="en-US"/>
          </a:p>
        </p:txBody>
      </p:sp>
    </p:spTree>
    <p:extLst>
      <p:ext uri="{BB962C8B-B14F-4D97-AF65-F5344CB8AC3E}">
        <p14:creationId xmlns:p14="http://schemas.microsoft.com/office/powerpoint/2010/main" val="1692060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メッセージの詳細</a:t>
            </a:r>
            <a:endParaRPr kumimoji="1" lang="ja-JP" altLang="en-US" dirty="0"/>
          </a:p>
        </p:txBody>
      </p:sp>
      <p:sp>
        <p:nvSpPr>
          <p:cNvPr id="3" name="コンテンツ プレースホルダー 2"/>
          <p:cNvSpPr>
            <a:spLocks noGrp="1"/>
          </p:cNvSpPr>
          <p:nvPr>
            <p:ph idx="1"/>
          </p:nvPr>
        </p:nvSpPr>
        <p:spPr>
          <a:xfrm>
            <a:off x="628650" y="1412776"/>
            <a:ext cx="7886700" cy="4824536"/>
          </a:xfrm>
        </p:spPr>
        <p:txBody>
          <a:bodyPr>
            <a:normAutofit/>
          </a:bodyPr>
          <a:lstStyle/>
          <a:p>
            <a:r>
              <a:rPr lang="ja-JP" altLang="en-US" dirty="0" smtClean="0"/>
              <a:t>サンプルスクリプト</a:t>
            </a:r>
            <a:endParaRPr lang="en-US" altLang="ja-JP" dirty="0" smtClean="0"/>
          </a:p>
          <a:p>
            <a:pPr lvl="1"/>
            <a:r>
              <a:rPr kumimoji="1" lang="en-US" altLang="ja-JP" dirty="0" err="1" smtClean="0"/>
              <a:t>MODEL_xxx</a:t>
            </a:r>
            <a:r>
              <a:rPr kumimoji="1" lang="en-US" altLang="ja-JP" dirty="0" smtClean="0"/>
              <a:t> 			</a:t>
            </a:r>
            <a:r>
              <a:rPr kumimoji="1" lang="ja-JP" altLang="en-US" dirty="0" smtClean="0"/>
              <a:t>モデルの追加・削除など</a:t>
            </a:r>
            <a:endParaRPr kumimoji="1" lang="en-US" altLang="ja-JP" dirty="0" smtClean="0"/>
          </a:p>
          <a:p>
            <a:pPr lvl="1"/>
            <a:r>
              <a:rPr lang="en-US" altLang="ja-JP" dirty="0" err="1" smtClean="0"/>
              <a:t>MOTION_xxx</a:t>
            </a:r>
            <a:r>
              <a:rPr lang="en-US" altLang="ja-JP" dirty="0"/>
              <a:t>	</a:t>
            </a:r>
            <a:r>
              <a:rPr lang="en-US" altLang="ja-JP" dirty="0" smtClean="0"/>
              <a:t>		</a:t>
            </a:r>
            <a:r>
              <a:rPr lang="ja-JP" altLang="en-US" dirty="0" smtClean="0"/>
              <a:t>動きの追加・削除など</a:t>
            </a:r>
            <a:endParaRPr lang="en-US" altLang="ja-JP" dirty="0" smtClean="0"/>
          </a:p>
          <a:p>
            <a:pPr lvl="1"/>
            <a:r>
              <a:rPr kumimoji="1" lang="en-US" altLang="ja-JP" dirty="0" err="1" smtClean="0"/>
              <a:t>SYNTH_xxx</a:t>
            </a:r>
            <a:r>
              <a:rPr kumimoji="1" lang="en-US" altLang="ja-JP" dirty="0" smtClean="0"/>
              <a:t> 			</a:t>
            </a:r>
            <a:r>
              <a:rPr kumimoji="1" lang="ja-JP" altLang="en-US" dirty="0" smtClean="0"/>
              <a:t>音声合成など</a:t>
            </a:r>
            <a:endParaRPr kumimoji="1" lang="en-US" altLang="ja-JP" dirty="0" smtClean="0"/>
          </a:p>
          <a:p>
            <a:pPr lvl="1"/>
            <a:r>
              <a:rPr lang="en-US" altLang="ja-JP" dirty="0" err="1" smtClean="0"/>
              <a:t>RECOG_EVENT_xxx</a:t>
            </a:r>
            <a:r>
              <a:rPr lang="en-US" altLang="ja-JP" dirty="0" smtClean="0"/>
              <a:t> 	</a:t>
            </a:r>
            <a:r>
              <a:rPr lang="ja-JP" altLang="en-US" dirty="0" smtClean="0"/>
              <a:t>音声認識のイベントなど</a:t>
            </a:r>
            <a:endParaRPr lang="en-US" altLang="ja-JP" dirty="0" smtClean="0"/>
          </a:p>
          <a:p>
            <a:pPr lvl="1"/>
            <a:r>
              <a:rPr lang="en-US" altLang="ja-JP" dirty="0" err="1" smtClean="0"/>
              <a:t>VALUE_xxx</a:t>
            </a:r>
            <a:r>
              <a:rPr lang="en-US" altLang="ja-JP" dirty="0" smtClean="0"/>
              <a:t>  			</a:t>
            </a:r>
            <a:r>
              <a:rPr lang="ja-JP" altLang="en-US" dirty="0" smtClean="0"/>
              <a:t>（簡易）変数など</a:t>
            </a:r>
            <a:endParaRPr lang="en-US" altLang="ja-JP" dirty="0" smtClean="0"/>
          </a:p>
          <a:p>
            <a:pPr lvl="1"/>
            <a:r>
              <a:rPr lang="ja-JP" altLang="en-US" dirty="0" smtClean="0"/>
              <a:t>他多数</a:t>
            </a:r>
            <a:endParaRPr lang="en-US" altLang="ja-JP" dirty="0" smtClean="0"/>
          </a:p>
          <a:p>
            <a:r>
              <a:rPr lang="ja-JP" altLang="en-US" dirty="0" smtClean="0"/>
              <a:t>詳細は</a:t>
            </a:r>
            <a:r>
              <a:rPr lang="en-US" altLang="ja-JP" dirty="0">
                <a:hlinkClick r:id="rId2"/>
              </a:rPr>
              <a:t>MMDAgent</a:t>
            </a:r>
            <a:r>
              <a:rPr lang="ja-JP" altLang="en-US" dirty="0">
                <a:hlinkClick r:id="rId2"/>
              </a:rPr>
              <a:t>クリエータ向けリファレンス・</a:t>
            </a:r>
            <a:r>
              <a:rPr lang="ja-JP" altLang="en-US" dirty="0" smtClean="0">
                <a:hlinkClick r:id="rId2"/>
              </a:rPr>
              <a:t>マニュアル</a:t>
            </a:r>
            <a:r>
              <a:rPr lang="ja-JP" altLang="en-US" dirty="0" smtClean="0"/>
              <a:t>を</a:t>
            </a:r>
            <a:r>
              <a:rPr lang="ja-JP" altLang="en-US" dirty="0"/>
              <a:t>参照の</a:t>
            </a:r>
            <a:r>
              <a:rPr lang="ja-JP" altLang="en-US" dirty="0" smtClean="0"/>
              <a:t>こと</a:t>
            </a:r>
            <a:endParaRPr lang="en-US" altLang="ja-JP"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70</a:t>
            </a:fld>
            <a:endParaRPr kumimoji="1" lang="ja-JP" altLang="en-US"/>
          </a:p>
        </p:txBody>
      </p:sp>
    </p:spTree>
    <p:extLst>
      <p:ext uri="{BB962C8B-B14F-4D97-AF65-F5344CB8AC3E}">
        <p14:creationId xmlns:p14="http://schemas.microsoft.com/office/powerpoint/2010/main" val="156379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音声認識キーワードの詳細</a:t>
            </a:r>
            <a:endParaRPr kumimoji="1" lang="ja-JP" altLang="en-US" dirty="0"/>
          </a:p>
        </p:txBody>
      </p:sp>
      <p:sp>
        <p:nvSpPr>
          <p:cNvPr id="3" name="コンテンツ プレースホルダー 2"/>
          <p:cNvSpPr>
            <a:spLocks noGrp="1"/>
          </p:cNvSpPr>
          <p:nvPr>
            <p:ph idx="1"/>
          </p:nvPr>
        </p:nvSpPr>
        <p:spPr/>
        <p:txBody>
          <a:bodyPr/>
          <a:lstStyle/>
          <a:p>
            <a:r>
              <a:rPr lang="ja-JP" altLang="en-US" dirty="0"/>
              <a:t>キーワードはコンマ</a:t>
            </a:r>
            <a:r>
              <a:rPr lang="en-US" altLang="ja-JP" dirty="0"/>
              <a:t>(</a:t>
            </a:r>
            <a:r>
              <a:rPr lang="ja-JP" altLang="en-US" dirty="0"/>
              <a:t>半角</a:t>
            </a:r>
            <a:r>
              <a:rPr lang="en-US" altLang="ja-JP" dirty="0"/>
              <a:t>)</a:t>
            </a:r>
            <a:r>
              <a:rPr lang="ja-JP" altLang="en-US" dirty="0"/>
              <a:t>で区切ると複数書ける</a:t>
            </a:r>
            <a:endParaRPr lang="en-US" altLang="ja-JP" dirty="0"/>
          </a:p>
          <a:p>
            <a:pPr lvl="1"/>
            <a:r>
              <a:rPr lang="ja-JP" altLang="en-US" dirty="0"/>
              <a:t>例：「今日の天気は」を認識したい場合「今日</a:t>
            </a:r>
            <a:r>
              <a:rPr lang="en-US" altLang="ja-JP" dirty="0"/>
              <a:t>,</a:t>
            </a:r>
            <a:r>
              <a:rPr lang="ja-JP" altLang="en-US" dirty="0"/>
              <a:t>天気」</a:t>
            </a:r>
            <a:endParaRPr lang="en-US" altLang="ja-JP" dirty="0"/>
          </a:p>
          <a:p>
            <a:r>
              <a:rPr lang="ja-JP" altLang="en-US" dirty="0"/>
              <a:t>キーワードは複数からなる場合があります</a:t>
            </a:r>
            <a:endParaRPr lang="en-US" altLang="ja-JP" dirty="0"/>
          </a:p>
          <a:p>
            <a:pPr lvl="1"/>
            <a:r>
              <a:rPr lang="ja-JP" altLang="en-US" dirty="0"/>
              <a:t>例：エビフライ </a:t>
            </a:r>
            <a:r>
              <a:rPr lang="en-US" altLang="ja-JP" dirty="0">
                <a:sym typeface="Wingdings" panose="05000000000000000000" pitchFamily="2" charset="2"/>
              </a:rPr>
              <a:t> </a:t>
            </a:r>
            <a:r>
              <a:rPr lang="ja-JP" altLang="en-US" dirty="0">
                <a:sym typeface="Wingdings" panose="05000000000000000000" pitchFamily="2" charset="2"/>
              </a:rPr>
              <a:t>「エビ</a:t>
            </a:r>
            <a:r>
              <a:rPr lang="en-US" altLang="ja-JP" dirty="0">
                <a:sym typeface="Wingdings" panose="05000000000000000000" pitchFamily="2" charset="2"/>
              </a:rPr>
              <a:t>,</a:t>
            </a:r>
            <a:r>
              <a:rPr lang="ja-JP" altLang="en-US" dirty="0">
                <a:sym typeface="Wingdings" panose="05000000000000000000" pitchFamily="2" charset="2"/>
              </a:rPr>
              <a:t>フライ」と</a:t>
            </a:r>
            <a:r>
              <a:rPr lang="ja-JP" altLang="en-US" dirty="0" smtClean="0">
                <a:sym typeface="Wingdings" panose="05000000000000000000" pitchFamily="2" charset="2"/>
              </a:rPr>
              <a:t>書く</a:t>
            </a:r>
            <a:endParaRPr lang="en-US" altLang="ja-JP" dirty="0" smtClean="0">
              <a:sym typeface="Wingdings" panose="05000000000000000000" pitchFamily="2" charset="2"/>
            </a:endParaRPr>
          </a:p>
          <a:p>
            <a:pPr lvl="1"/>
            <a:r>
              <a:rPr lang="ja-JP" altLang="en-US" dirty="0" smtClean="0">
                <a:sym typeface="Wingdings" panose="05000000000000000000" pitchFamily="2" charset="2"/>
              </a:rPr>
              <a:t>デバッグモードで話してみて確認する</a:t>
            </a:r>
            <a:endParaRPr lang="en-US" altLang="ja-JP"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71</a:t>
            </a:fld>
            <a:endParaRPr kumimoji="1" lang="ja-JP" altLang="en-US"/>
          </a:p>
        </p:txBody>
      </p:sp>
    </p:spTree>
    <p:extLst>
      <p:ext uri="{BB962C8B-B14F-4D97-AF65-F5344CB8AC3E}">
        <p14:creationId xmlns:p14="http://schemas.microsoft.com/office/powerpoint/2010/main" val="193179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受け付ける認識結果の書き方</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smtClean="0"/>
              <a:t>システムが受ける入力は，</a:t>
            </a:r>
            <a:r>
              <a:rPr lang="ja-JP" altLang="en-US" dirty="0" smtClean="0">
                <a:solidFill>
                  <a:srgbClr val="FF0000"/>
                </a:solidFill>
              </a:rPr>
              <a:t>単語単位</a:t>
            </a:r>
            <a:r>
              <a:rPr lang="ja-JP" altLang="en-US" dirty="0" smtClean="0"/>
              <a:t>で書く</a:t>
            </a:r>
            <a:endParaRPr lang="en-US" altLang="ja-JP" dirty="0" smtClean="0"/>
          </a:p>
          <a:p>
            <a:pPr lvl="1"/>
            <a:r>
              <a:rPr lang="ja-JP" altLang="en-US" dirty="0" smtClean="0"/>
              <a:t>ユーザ入力：「あなたは，誰ですか？」</a:t>
            </a:r>
            <a:endParaRPr lang="en-US" altLang="ja-JP" dirty="0" smtClean="0"/>
          </a:p>
          <a:p>
            <a:pPr marL="342900" lvl="1" indent="0">
              <a:buNone/>
            </a:pPr>
            <a:r>
              <a:rPr lang="ja-JP" altLang="en-US" dirty="0" smtClean="0"/>
              <a:t>　</a:t>
            </a:r>
            <a:r>
              <a:rPr lang="ja-JP" altLang="en-US" dirty="0"/>
              <a:t>　</a:t>
            </a:r>
            <a:r>
              <a:rPr lang="ja-JP" altLang="en-US" dirty="0" smtClean="0"/>
              <a:t>→あなた</a:t>
            </a:r>
            <a:r>
              <a:rPr lang="en-US" altLang="ja-JP" dirty="0" smtClean="0"/>
              <a:t>,</a:t>
            </a:r>
            <a:r>
              <a:rPr lang="ja-JP" altLang="en-US" dirty="0" smtClean="0"/>
              <a:t>誰　　と書く</a:t>
            </a:r>
            <a:endParaRPr lang="en-US" altLang="ja-JP" dirty="0" smtClean="0"/>
          </a:p>
          <a:p>
            <a:pPr lvl="2"/>
            <a:r>
              <a:rPr lang="ja-JP" altLang="en-US" dirty="0" smtClean="0"/>
              <a:t>認識単語を区切る</a:t>
            </a:r>
            <a:r>
              <a:rPr lang="ja-JP" altLang="en-US" b="1" dirty="0" smtClean="0">
                <a:solidFill>
                  <a:srgbClr val="FF0000"/>
                </a:solidFill>
              </a:rPr>
              <a:t>「</a:t>
            </a:r>
            <a:r>
              <a:rPr lang="en-US" altLang="ja-JP" b="1" dirty="0" smtClean="0">
                <a:solidFill>
                  <a:srgbClr val="FF0000"/>
                </a:solidFill>
              </a:rPr>
              <a:t>,</a:t>
            </a:r>
            <a:r>
              <a:rPr lang="ja-JP" altLang="en-US" b="1" dirty="0" smtClean="0">
                <a:solidFill>
                  <a:srgbClr val="FF0000"/>
                </a:solidFill>
              </a:rPr>
              <a:t>」は半角</a:t>
            </a:r>
            <a:r>
              <a:rPr lang="en-US" altLang="ja-JP" dirty="0" smtClean="0"/>
              <a:t>	</a:t>
            </a:r>
            <a:r>
              <a:rPr lang="ja-JP" altLang="en-US" dirty="0" smtClean="0"/>
              <a:t>→全角にすると動作しない</a:t>
            </a:r>
            <a:endParaRPr lang="en-US" altLang="ja-JP" dirty="0" smtClean="0"/>
          </a:p>
          <a:p>
            <a:pPr lvl="2"/>
            <a:r>
              <a:rPr lang="ja-JP" altLang="en-US" b="1" dirty="0" smtClean="0">
                <a:solidFill>
                  <a:srgbClr val="FF0000"/>
                </a:solidFill>
              </a:rPr>
              <a:t>全角スペースは使わない！</a:t>
            </a:r>
            <a:r>
              <a:rPr lang="en-US" altLang="ja-JP" dirty="0" smtClean="0"/>
              <a:t>		</a:t>
            </a:r>
            <a:r>
              <a:rPr lang="ja-JP" altLang="en-US" dirty="0" smtClean="0"/>
              <a:t>→含まれると動作しない</a:t>
            </a:r>
            <a:endParaRPr lang="en-US" altLang="ja-JP" dirty="0" smtClean="0"/>
          </a:p>
          <a:p>
            <a:pPr lvl="2"/>
            <a:r>
              <a:rPr lang="ja-JP" altLang="en-US" dirty="0"/>
              <a:t>ファイル</a:t>
            </a:r>
            <a:r>
              <a:rPr lang="ja-JP" altLang="en-US" dirty="0" smtClean="0"/>
              <a:t>の</a:t>
            </a:r>
            <a:r>
              <a:rPr lang="ja-JP" altLang="en-US" dirty="0"/>
              <a:t>保存</a:t>
            </a:r>
            <a:r>
              <a:rPr lang="ja-JP" altLang="en-US" dirty="0" smtClean="0"/>
              <a:t>を忘れずに</a:t>
            </a:r>
            <a:endParaRPr lang="en-US" altLang="ja-JP" dirty="0"/>
          </a:p>
          <a:p>
            <a:r>
              <a:rPr lang="ja-JP" altLang="en-US" dirty="0" smtClean="0"/>
              <a:t>デバッグ表示を使う</a:t>
            </a:r>
            <a:endParaRPr lang="en-US" altLang="ja-JP" dirty="0" smtClean="0"/>
          </a:p>
          <a:p>
            <a:pPr lvl="1"/>
            <a:r>
              <a:rPr lang="ja-JP" altLang="en-US" dirty="0" smtClean="0"/>
              <a:t>「</a:t>
            </a:r>
            <a:r>
              <a:rPr lang="en-US" altLang="ja-JP" dirty="0" smtClean="0"/>
              <a:t>D</a:t>
            </a:r>
            <a:r>
              <a:rPr lang="ja-JP" altLang="en-US" dirty="0" smtClean="0"/>
              <a:t>」キーを押してデバッグ表示</a:t>
            </a:r>
            <a:endParaRPr lang="en-US" altLang="ja-JP" dirty="0" smtClean="0"/>
          </a:p>
          <a:p>
            <a:pPr lvl="1"/>
            <a:r>
              <a:rPr lang="ja-JP" altLang="en-US" dirty="0"/>
              <a:t>認識</a:t>
            </a:r>
            <a:r>
              <a:rPr lang="ja-JP" altLang="en-US" dirty="0" smtClean="0"/>
              <a:t>結果が表示される</a:t>
            </a:r>
            <a:endParaRPr lang="en-US" altLang="ja-JP" dirty="0" smtClean="0"/>
          </a:p>
          <a:p>
            <a:pPr lvl="1"/>
            <a:r>
              <a:rPr lang="ja-JP" altLang="en-US" dirty="0" smtClean="0"/>
              <a:t>認識できる単語の確認</a:t>
            </a:r>
            <a:endParaRPr lang="en-US" altLang="ja-JP" dirty="0" smtClean="0"/>
          </a:p>
        </p:txBody>
      </p:sp>
      <p:pic>
        <p:nvPicPr>
          <p:cNvPr id="6" name="図 5"/>
          <p:cNvPicPr>
            <a:picLocks noChangeAspect="1"/>
          </p:cNvPicPr>
          <p:nvPr/>
        </p:nvPicPr>
        <p:blipFill>
          <a:blip r:embed="rId3"/>
          <a:stretch>
            <a:fillRect/>
          </a:stretch>
        </p:blipFill>
        <p:spPr>
          <a:xfrm>
            <a:off x="6169838" y="3774901"/>
            <a:ext cx="2794650" cy="2894459"/>
          </a:xfrm>
          <a:prstGeom prst="rect">
            <a:avLst/>
          </a:prstGeom>
        </p:spPr>
      </p:pic>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72</a:t>
            </a:fld>
            <a:endParaRPr kumimoji="1" lang="ja-JP" altLang="en-US"/>
          </a:p>
        </p:txBody>
      </p:sp>
    </p:spTree>
    <p:extLst>
      <p:ext uri="{BB962C8B-B14F-4D97-AF65-F5344CB8AC3E}">
        <p14:creationId xmlns:p14="http://schemas.microsoft.com/office/powerpoint/2010/main" val="673021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FST</a:t>
            </a:r>
            <a:r>
              <a:rPr kumimoji="1" lang="ja-JP" altLang="en-US" dirty="0" smtClean="0"/>
              <a:t>ログ表示</a:t>
            </a:r>
            <a:endParaRPr kumimoji="1" lang="ja-JP" altLang="en-US" dirty="0"/>
          </a:p>
        </p:txBody>
      </p:sp>
      <p:sp>
        <p:nvSpPr>
          <p:cNvPr id="5" name="コンテンツ プレースホルダー 2"/>
          <p:cNvSpPr>
            <a:spLocks noGrp="1"/>
          </p:cNvSpPr>
          <p:nvPr>
            <p:ph idx="1"/>
          </p:nvPr>
        </p:nvSpPr>
        <p:spPr>
          <a:xfrm>
            <a:off x="107504" y="1484784"/>
            <a:ext cx="7886700" cy="4351339"/>
          </a:xfrm>
        </p:spPr>
        <p:txBody>
          <a:bodyPr/>
          <a:lstStyle/>
          <a:p>
            <a:r>
              <a:rPr lang="en-US" altLang="ja-JP" dirty="0" smtClean="0"/>
              <a:t>FST</a:t>
            </a:r>
            <a:r>
              <a:rPr lang="ja-JP" altLang="en-US" dirty="0" smtClean="0"/>
              <a:t>のログが表示できる</a:t>
            </a:r>
            <a:endParaRPr lang="en-US" altLang="ja-JP" dirty="0" smtClean="0"/>
          </a:p>
          <a:p>
            <a:pPr lvl="1"/>
            <a:r>
              <a:rPr lang="ja-JP" altLang="en-US" dirty="0" smtClean="0"/>
              <a:t>「</a:t>
            </a:r>
            <a:r>
              <a:rPr lang="en-US" altLang="ja-JP" dirty="0" smtClean="0"/>
              <a:t>Shift</a:t>
            </a:r>
            <a:r>
              <a:rPr lang="ja-JP" altLang="en-US" dirty="0" smtClean="0"/>
              <a:t>」＋「</a:t>
            </a:r>
            <a:r>
              <a:rPr lang="en-US" altLang="ja-JP" dirty="0" smtClean="0"/>
              <a:t>F</a:t>
            </a:r>
            <a:r>
              <a:rPr lang="ja-JP" altLang="en-US" dirty="0" smtClean="0"/>
              <a:t>」キーを押す</a:t>
            </a:r>
            <a:endParaRPr lang="en-US" altLang="ja-JP" dirty="0" smtClean="0"/>
          </a:p>
          <a:p>
            <a:pPr lvl="1"/>
            <a:r>
              <a:rPr lang="ja-JP" altLang="en-US" dirty="0"/>
              <a:t>メイちゃん</a:t>
            </a:r>
            <a:r>
              <a:rPr lang="ja-JP" altLang="en-US" dirty="0" smtClean="0"/>
              <a:t>の右側に表示される</a:t>
            </a:r>
            <a:endParaRPr lang="en-US" altLang="ja-JP" dirty="0" smtClean="0"/>
          </a:p>
          <a:p>
            <a:pPr lvl="2"/>
            <a:r>
              <a:rPr lang="ja-JP" altLang="en-US" dirty="0"/>
              <a:t>画面</a:t>
            </a:r>
            <a:r>
              <a:rPr lang="ja-JP" altLang="en-US" dirty="0" smtClean="0"/>
              <a:t>をスクロールさせないと見えない</a:t>
            </a:r>
            <a:endParaRPr lang="en-US" altLang="ja-JP" dirty="0" smtClean="0"/>
          </a:p>
          <a:p>
            <a:pPr lvl="1"/>
            <a:r>
              <a:rPr kumimoji="1" lang="en-US" altLang="ja-JP" dirty="0" smtClean="0"/>
              <a:t>2</a:t>
            </a:r>
            <a:r>
              <a:rPr kumimoji="1" lang="ja-JP" altLang="en-US" dirty="0" err="1" smtClean="0"/>
              <a:t>つの</a:t>
            </a:r>
            <a:r>
              <a:rPr kumimoji="1" lang="ja-JP" altLang="en-US" dirty="0" smtClean="0"/>
              <a:t>画面が表示される</a:t>
            </a:r>
            <a:endParaRPr kumimoji="1" lang="en-US" altLang="ja-JP" dirty="0" smtClean="0"/>
          </a:p>
          <a:p>
            <a:pPr lvl="2"/>
            <a:r>
              <a:rPr lang="ja-JP" altLang="en-US" dirty="0" smtClean="0"/>
              <a:t>上画面：これまでの状態遷移の履歴</a:t>
            </a:r>
            <a:endParaRPr lang="en-US" altLang="ja-JP" dirty="0" smtClean="0"/>
          </a:p>
          <a:p>
            <a:pPr lvl="2"/>
            <a:r>
              <a:rPr kumimoji="1" lang="ja-JP" altLang="en-US" dirty="0" smtClean="0"/>
              <a:t>下画面：次に実行される遷移</a:t>
            </a:r>
            <a:endParaRPr kumimoji="1" lang="ja-JP" altLang="en-US" dirty="0"/>
          </a:p>
        </p:txBody>
      </p:sp>
      <p:pic>
        <p:nvPicPr>
          <p:cNvPr id="6" name="図 5"/>
          <p:cNvPicPr>
            <a:picLocks noChangeAspect="1"/>
          </p:cNvPicPr>
          <p:nvPr/>
        </p:nvPicPr>
        <p:blipFill>
          <a:blip r:embed="rId3"/>
          <a:stretch>
            <a:fillRect/>
          </a:stretch>
        </p:blipFill>
        <p:spPr>
          <a:xfrm>
            <a:off x="5569108" y="1484784"/>
            <a:ext cx="3489900" cy="3614539"/>
          </a:xfrm>
          <a:prstGeom prst="rect">
            <a:avLst/>
          </a:prstGeom>
        </p:spPr>
      </p:pic>
      <p:grpSp>
        <p:nvGrpSpPr>
          <p:cNvPr id="8" name="グループ化 7"/>
          <p:cNvGrpSpPr/>
          <p:nvPr/>
        </p:nvGrpSpPr>
        <p:grpSpPr>
          <a:xfrm>
            <a:off x="963723" y="5203108"/>
            <a:ext cx="6174262" cy="1289541"/>
            <a:chOff x="560708" y="4528142"/>
            <a:chExt cx="7740012" cy="1702384"/>
          </a:xfrm>
        </p:grpSpPr>
        <p:sp>
          <p:nvSpPr>
            <p:cNvPr id="9" name="円/楕円 8"/>
            <p:cNvSpPr/>
            <p:nvPr/>
          </p:nvSpPr>
          <p:spPr>
            <a:xfrm>
              <a:off x="560708" y="5149851"/>
              <a:ext cx="472440" cy="47244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400" dirty="0" smtClean="0">
                  <a:solidFill>
                    <a:schemeClr val="tx1"/>
                  </a:solidFill>
                </a:rPr>
                <a:t>1</a:t>
              </a:r>
              <a:endParaRPr kumimoji="1" lang="ja-JP" altLang="en-US" sz="1400" dirty="0">
                <a:solidFill>
                  <a:schemeClr val="tx1"/>
                </a:solidFill>
              </a:endParaRPr>
            </a:p>
          </p:txBody>
        </p:sp>
        <p:sp>
          <p:nvSpPr>
            <p:cNvPr id="10" name="円/楕円 9"/>
            <p:cNvSpPr/>
            <p:nvPr/>
          </p:nvSpPr>
          <p:spPr>
            <a:xfrm>
              <a:off x="2536808" y="5137149"/>
              <a:ext cx="472440" cy="47244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400" dirty="0" smtClean="0">
                  <a:solidFill>
                    <a:schemeClr val="tx1"/>
                  </a:solidFill>
                </a:rPr>
                <a:t>10</a:t>
              </a:r>
              <a:endParaRPr kumimoji="1" lang="ja-JP" altLang="en-US" sz="1400" dirty="0">
                <a:solidFill>
                  <a:schemeClr val="tx1"/>
                </a:solidFill>
              </a:endParaRPr>
            </a:p>
          </p:txBody>
        </p:sp>
        <p:sp>
          <p:nvSpPr>
            <p:cNvPr id="11" name="円/楕円 10"/>
            <p:cNvSpPr/>
            <p:nvPr/>
          </p:nvSpPr>
          <p:spPr>
            <a:xfrm>
              <a:off x="4880587" y="5143500"/>
              <a:ext cx="472440" cy="47244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400" dirty="0" smtClean="0">
                  <a:solidFill>
                    <a:schemeClr val="tx1"/>
                  </a:solidFill>
                </a:rPr>
                <a:t>11</a:t>
              </a:r>
              <a:endParaRPr kumimoji="1" lang="ja-JP" altLang="en-US" sz="1400" dirty="0">
                <a:solidFill>
                  <a:schemeClr val="tx1"/>
                </a:solidFill>
              </a:endParaRPr>
            </a:p>
          </p:txBody>
        </p:sp>
        <p:sp>
          <p:nvSpPr>
            <p:cNvPr id="12" name="円/楕円 11"/>
            <p:cNvSpPr/>
            <p:nvPr/>
          </p:nvSpPr>
          <p:spPr>
            <a:xfrm>
              <a:off x="7828280" y="5137149"/>
              <a:ext cx="472440" cy="47244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400" dirty="0" smtClean="0">
                  <a:solidFill>
                    <a:schemeClr val="tx1"/>
                  </a:solidFill>
                </a:rPr>
                <a:t>12</a:t>
              </a:r>
              <a:endParaRPr kumimoji="1" lang="ja-JP" altLang="en-US" sz="1400" dirty="0">
                <a:solidFill>
                  <a:schemeClr val="tx1"/>
                </a:solidFill>
              </a:endParaRPr>
            </a:p>
          </p:txBody>
        </p:sp>
        <p:cxnSp>
          <p:nvCxnSpPr>
            <p:cNvPr id="13" name="曲線コネクタ 12"/>
            <p:cNvCxnSpPr>
              <a:stCxn id="9" idx="0"/>
              <a:endCxn id="10" idx="0"/>
            </p:cNvCxnSpPr>
            <p:nvPr/>
          </p:nvCxnSpPr>
          <p:spPr>
            <a:xfrm rot="5400000" flipH="1" flipV="1">
              <a:off x="1778627" y="4155450"/>
              <a:ext cx="12702" cy="1976100"/>
            </a:xfrm>
            <a:prstGeom prst="curvedConnector3">
              <a:avLst>
                <a:gd name="adj1" fmla="val 189971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曲線コネクタ 13"/>
            <p:cNvCxnSpPr>
              <a:stCxn id="9" idx="4"/>
              <a:endCxn id="10" idx="4"/>
            </p:cNvCxnSpPr>
            <p:nvPr/>
          </p:nvCxnSpPr>
          <p:spPr>
            <a:xfrm rot="5400000" flipH="1" flipV="1">
              <a:off x="1778627" y="4627890"/>
              <a:ext cx="12702" cy="1976100"/>
            </a:xfrm>
            <a:prstGeom prst="curvedConnector3">
              <a:avLst>
                <a:gd name="adj1" fmla="val -179971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曲線コネクタ 14"/>
            <p:cNvCxnSpPr>
              <a:stCxn id="10" idx="6"/>
              <a:endCxn id="11" idx="2"/>
            </p:cNvCxnSpPr>
            <p:nvPr/>
          </p:nvCxnSpPr>
          <p:spPr>
            <a:xfrm>
              <a:off x="3009248" y="5373369"/>
              <a:ext cx="1871339" cy="6351"/>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曲線コネクタ 15"/>
            <p:cNvCxnSpPr>
              <a:stCxn id="11" idx="6"/>
              <a:endCxn id="12" idx="2"/>
            </p:cNvCxnSpPr>
            <p:nvPr/>
          </p:nvCxnSpPr>
          <p:spPr>
            <a:xfrm flipV="1">
              <a:off x="5353027" y="5373369"/>
              <a:ext cx="2475253" cy="6351"/>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015376" y="4528142"/>
              <a:ext cx="1497490" cy="406311"/>
            </a:xfrm>
            <a:prstGeom prst="rect">
              <a:avLst/>
            </a:prstGeom>
            <a:noFill/>
          </p:spPr>
          <p:txBody>
            <a:bodyPr wrap="none" rtlCol="0">
              <a:spAutoFit/>
            </a:bodyPr>
            <a:lstStyle/>
            <a:p>
              <a:r>
                <a:rPr lang="ja-JP" altLang="en-US" sz="1400" dirty="0" smtClean="0"/>
                <a:t>こんにちは</a:t>
              </a:r>
              <a:r>
                <a:rPr lang="en-US" altLang="ja-JP" sz="1400" dirty="0" smtClean="0"/>
                <a:t>/ </a:t>
              </a:r>
              <a:r>
                <a:rPr lang="en-US" altLang="ja-JP" sz="1400" dirty="0" smtClean="0">
                  <a:solidFill>
                    <a:schemeClr val="accent5"/>
                  </a:solidFill>
                </a:rPr>
                <a:t>ε</a:t>
              </a:r>
              <a:endParaRPr kumimoji="1" lang="ja-JP" altLang="en-US" sz="1400" dirty="0">
                <a:solidFill>
                  <a:schemeClr val="accent5"/>
                </a:solidFill>
              </a:endParaRPr>
            </a:p>
          </p:txBody>
        </p:sp>
        <p:sp>
          <p:nvSpPr>
            <p:cNvPr id="18" name="テキスト ボックス 17"/>
            <p:cNvSpPr txBox="1"/>
            <p:nvPr/>
          </p:nvSpPr>
          <p:spPr>
            <a:xfrm>
              <a:off x="1108183" y="5455506"/>
              <a:ext cx="1262377" cy="406311"/>
            </a:xfrm>
            <a:prstGeom prst="rect">
              <a:avLst/>
            </a:prstGeom>
            <a:noFill/>
          </p:spPr>
          <p:txBody>
            <a:bodyPr wrap="none" rtlCol="0">
              <a:spAutoFit/>
            </a:bodyPr>
            <a:lstStyle/>
            <a:p>
              <a:r>
                <a:rPr lang="ja-JP" altLang="en-US" sz="1400" dirty="0" smtClean="0"/>
                <a:t>おはよう</a:t>
              </a:r>
              <a:r>
                <a:rPr lang="en-US" altLang="ja-JP" sz="1400" dirty="0" smtClean="0"/>
                <a:t>/ </a:t>
              </a:r>
              <a:r>
                <a:rPr lang="en-US" altLang="ja-JP" sz="1400" dirty="0" smtClean="0">
                  <a:solidFill>
                    <a:schemeClr val="accent5"/>
                  </a:solidFill>
                </a:rPr>
                <a:t>ε</a:t>
              </a:r>
              <a:endParaRPr kumimoji="1" lang="ja-JP" altLang="en-US" sz="1400" dirty="0">
                <a:solidFill>
                  <a:schemeClr val="accent5"/>
                </a:solidFill>
              </a:endParaRPr>
            </a:p>
          </p:txBody>
        </p:sp>
        <p:sp>
          <p:nvSpPr>
            <p:cNvPr id="19" name="テキスト ボックス 18"/>
            <p:cNvSpPr txBox="1"/>
            <p:nvPr/>
          </p:nvSpPr>
          <p:spPr>
            <a:xfrm>
              <a:off x="3370926" y="4958832"/>
              <a:ext cx="1366711" cy="406311"/>
            </a:xfrm>
            <a:prstGeom prst="rect">
              <a:avLst/>
            </a:prstGeom>
            <a:noFill/>
          </p:spPr>
          <p:txBody>
            <a:bodyPr wrap="none" rtlCol="0">
              <a:spAutoFit/>
            </a:bodyPr>
            <a:lstStyle/>
            <a:p>
              <a:r>
                <a:rPr lang="en-US" altLang="ja-JP" sz="1400" dirty="0" smtClean="0"/>
                <a:t> </a:t>
              </a:r>
              <a:r>
                <a:rPr lang="en-US" altLang="ja-JP" sz="1400" dirty="0" smtClean="0">
                  <a:solidFill>
                    <a:schemeClr val="accent2"/>
                  </a:solidFill>
                </a:rPr>
                <a:t>ε</a:t>
              </a:r>
              <a:r>
                <a:rPr lang="en-US" altLang="ja-JP" sz="1400" dirty="0" smtClean="0"/>
                <a:t> / </a:t>
              </a:r>
              <a:r>
                <a:rPr lang="en-US" altLang="ja-JP" sz="1400" dirty="0" smtClean="0">
                  <a:solidFill>
                    <a:schemeClr val="accent5"/>
                  </a:solidFill>
                </a:rPr>
                <a:t>Greeting</a:t>
              </a:r>
              <a:endParaRPr kumimoji="1" lang="ja-JP" altLang="en-US" sz="1400" dirty="0">
                <a:solidFill>
                  <a:schemeClr val="accent5"/>
                </a:solidFill>
              </a:endParaRPr>
            </a:p>
          </p:txBody>
        </p:sp>
        <p:sp>
          <p:nvSpPr>
            <p:cNvPr id="20" name="テキスト ボックス 19"/>
            <p:cNvSpPr txBox="1"/>
            <p:nvPr/>
          </p:nvSpPr>
          <p:spPr>
            <a:xfrm>
              <a:off x="5353028" y="4958832"/>
              <a:ext cx="1597965" cy="406311"/>
            </a:xfrm>
            <a:prstGeom prst="rect">
              <a:avLst/>
            </a:prstGeom>
            <a:noFill/>
          </p:spPr>
          <p:txBody>
            <a:bodyPr wrap="none" rtlCol="0">
              <a:spAutoFit/>
            </a:bodyPr>
            <a:lstStyle/>
            <a:p>
              <a:r>
                <a:rPr lang="en-US" altLang="ja-JP" sz="1400" dirty="0" smtClean="0"/>
                <a:t> </a:t>
              </a:r>
              <a:r>
                <a:rPr lang="en-US" altLang="ja-JP" sz="1400" dirty="0" smtClean="0">
                  <a:solidFill>
                    <a:schemeClr val="accent2"/>
                  </a:solidFill>
                </a:rPr>
                <a:t>ε</a:t>
              </a:r>
              <a:r>
                <a:rPr lang="en-US" altLang="ja-JP" sz="1400" dirty="0" smtClean="0"/>
                <a:t> / </a:t>
              </a:r>
              <a:r>
                <a:rPr lang="ja-JP" altLang="en-US" sz="1400" dirty="0" smtClean="0"/>
                <a:t>こんにちは</a:t>
              </a:r>
              <a:endParaRPr kumimoji="1" lang="ja-JP" altLang="en-US" sz="1400" dirty="0">
                <a:solidFill>
                  <a:schemeClr val="accent5"/>
                </a:solidFill>
              </a:endParaRPr>
            </a:p>
          </p:txBody>
        </p:sp>
        <p:cxnSp>
          <p:nvCxnSpPr>
            <p:cNvPr id="21" name="曲線コネクタ 20"/>
            <p:cNvCxnSpPr>
              <a:stCxn id="12" idx="4"/>
              <a:endCxn id="9" idx="4"/>
            </p:cNvCxnSpPr>
            <p:nvPr/>
          </p:nvCxnSpPr>
          <p:spPr>
            <a:xfrm rot="5400000">
              <a:off x="4424363" y="1982154"/>
              <a:ext cx="12702" cy="7267572"/>
            </a:xfrm>
            <a:prstGeom prst="curvedConnector3">
              <a:avLst>
                <a:gd name="adj1" fmla="val 483925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636488" y="5824215"/>
              <a:ext cx="2049302" cy="406311"/>
            </a:xfrm>
            <a:prstGeom prst="rect">
              <a:avLst/>
            </a:prstGeom>
            <a:noFill/>
          </p:spPr>
          <p:txBody>
            <a:bodyPr wrap="none" rtlCol="0">
              <a:spAutoFit/>
            </a:bodyPr>
            <a:lstStyle/>
            <a:p>
              <a:r>
                <a:rPr lang="en-US" altLang="ja-JP" sz="1400" dirty="0" smtClean="0">
                  <a:solidFill>
                    <a:schemeClr val="accent2"/>
                  </a:solidFill>
                </a:rPr>
                <a:t>Synth event stop</a:t>
              </a:r>
              <a:r>
                <a:rPr lang="ja-JP" altLang="en-US" sz="1400" dirty="0" smtClean="0">
                  <a:solidFill>
                    <a:schemeClr val="accent2"/>
                  </a:solidFill>
                </a:rPr>
                <a:t> </a:t>
              </a:r>
              <a:r>
                <a:rPr lang="en-US" altLang="ja-JP" sz="1400" dirty="0" smtClean="0"/>
                <a:t>/ ε</a:t>
              </a:r>
              <a:endParaRPr kumimoji="1" lang="ja-JP" altLang="en-US" sz="1400" dirty="0"/>
            </a:p>
          </p:txBody>
        </p: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73</a:t>
            </a:fld>
            <a:endParaRPr kumimoji="1" lang="ja-JP" altLang="en-US"/>
          </a:p>
        </p:txBody>
      </p:sp>
    </p:spTree>
    <p:extLst>
      <p:ext uri="{BB962C8B-B14F-4D97-AF65-F5344CB8AC3E}">
        <p14:creationId xmlns:p14="http://schemas.microsoft.com/office/powerpoint/2010/main" val="593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認識単語を辞書に新規追加する</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t>FST</a:t>
            </a:r>
            <a:r>
              <a:rPr lang="ja-JP" altLang="en-US" dirty="0" smtClean="0"/>
              <a:t>と同名の</a:t>
            </a:r>
            <a:r>
              <a:rPr lang="en-US" altLang="ja-JP" dirty="0" smtClean="0"/>
              <a:t>.</a:t>
            </a:r>
            <a:r>
              <a:rPr lang="en-US" altLang="ja-JP" dirty="0" err="1" smtClean="0"/>
              <a:t>dic</a:t>
            </a:r>
            <a:r>
              <a:rPr lang="ja-JP" altLang="en-US" dirty="0" smtClean="0"/>
              <a:t>ファイルを編集</a:t>
            </a:r>
            <a:endParaRPr lang="en-US" altLang="ja-JP" dirty="0" smtClean="0"/>
          </a:p>
          <a:p>
            <a:pPr lvl="1"/>
            <a:r>
              <a:rPr lang="ja-JP" altLang="en-US" dirty="0" smtClean="0"/>
              <a:t>例</a:t>
            </a:r>
            <a:r>
              <a:rPr lang="en-US" altLang="ja-JP" dirty="0" smtClean="0"/>
              <a:t>: </a:t>
            </a:r>
            <a:r>
              <a:rPr lang="en-US" altLang="ja-JP" dirty="0" err="1" smtClean="0"/>
              <a:t>MMDAgent_Example.dic</a:t>
            </a:r>
            <a:endParaRPr lang="en-US" altLang="ja-JP" dirty="0" smtClean="0"/>
          </a:p>
          <a:p>
            <a:r>
              <a:rPr lang="ja-JP" altLang="en-US" dirty="0" smtClean="0"/>
              <a:t>記載形式</a:t>
            </a:r>
            <a:endParaRPr lang="en-US" altLang="ja-JP" dirty="0" smtClean="0"/>
          </a:p>
          <a:p>
            <a:pPr lvl="1"/>
            <a:r>
              <a:rPr lang="ja-JP" altLang="en-US" dirty="0" smtClean="0"/>
              <a:t>元</a:t>
            </a:r>
            <a:r>
              <a:rPr lang="ja-JP" altLang="en-US" b="1" dirty="0" smtClean="0">
                <a:solidFill>
                  <a:srgbClr val="FF0000"/>
                </a:solidFill>
              </a:rPr>
              <a:t>単語</a:t>
            </a:r>
            <a:r>
              <a:rPr lang="ja-JP" altLang="en-US" dirty="0" smtClean="0"/>
              <a:t> </a:t>
            </a:r>
            <a:r>
              <a:rPr lang="en-US" altLang="ja-JP" dirty="0" smtClean="0"/>
              <a:t>@</a:t>
            </a:r>
            <a:r>
              <a:rPr lang="ja-JP" altLang="en-US" dirty="0" smtClean="0"/>
              <a:t>出現確率 追加</a:t>
            </a:r>
            <a:r>
              <a:rPr lang="ja-JP" altLang="en-US" b="1" dirty="0" smtClean="0">
                <a:solidFill>
                  <a:srgbClr val="FF0000"/>
                </a:solidFill>
              </a:rPr>
              <a:t>単語</a:t>
            </a:r>
            <a:r>
              <a:rPr lang="ja-JP" altLang="en-US" dirty="0" smtClean="0"/>
              <a:t> </a:t>
            </a:r>
            <a:r>
              <a:rPr lang="en-US" altLang="ja-JP" dirty="0" smtClean="0"/>
              <a:t>[</a:t>
            </a:r>
            <a:r>
              <a:rPr lang="ja-JP" altLang="en-US" dirty="0" smtClean="0"/>
              <a:t>出力</a:t>
            </a:r>
            <a:r>
              <a:rPr lang="en-US" altLang="ja-JP" dirty="0" smtClean="0"/>
              <a:t>] </a:t>
            </a:r>
            <a:r>
              <a:rPr lang="ja-JP" altLang="en-US" dirty="0" smtClean="0"/>
              <a:t>発音記号</a:t>
            </a:r>
            <a:endParaRPr lang="en-US" altLang="ja-JP" dirty="0" smtClean="0"/>
          </a:p>
          <a:p>
            <a:pPr lvl="2"/>
            <a:r>
              <a:rPr lang="ja-JP" altLang="en-US" b="1" dirty="0" smtClean="0">
                <a:solidFill>
                  <a:srgbClr val="FF0000"/>
                </a:solidFill>
              </a:rPr>
              <a:t>単語</a:t>
            </a:r>
            <a:r>
              <a:rPr lang="ja-JP" altLang="en-US" dirty="0" smtClean="0"/>
              <a:t>の記載方法が分からない場合は</a:t>
            </a:r>
            <a:r>
              <a:rPr lang="en-US" altLang="ja-JP" dirty="0" smtClean="0"/>
              <a:t>&lt;</a:t>
            </a:r>
            <a:r>
              <a:rPr lang="en-US" altLang="ja-JP" dirty="0" err="1" smtClean="0"/>
              <a:t>unk</a:t>
            </a:r>
            <a:r>
              <a:rPr lang="en-US" altLang="ja-JP" dirty="0" smtClean="0"/>
              <a:t>&gt;</a:t>
            </a:r>
            <a:r>
              <a:rPr lang="ja-JP" altLang="en-US" dirty="0" smtClean="0"/>
              <a:t>でも</a:t>
            </a:r>
            <a:r>
              <a:rPr lang="en-US" altLang="ja-JP" dirty="0" smtClean="0"/>
              <a:t>OK</a:t>
            </a:r>
          </a:p>
          <a:p>
            <a:pPr lvl="1"/>
            <a:r>
              <a:rPr lang="ja-JP" altLang="en-US" dirty="0"/>
              <a:t>詳細</a:t>
            </a:r>
            <a:r>
              <a:rPr lang="ja-JP" altLang="en-US" dirty="0" smtClean="0"/>
              <a:t>は、</a:t>
            </a:r>
            <a:r>
              <a:rPr lang="ja-JP" altLang="en-US" dirty="0">
                <a:solidFill>
                  <a:srgbClr val="FF0000"/>
                </a:solidFill>
              </a:rPr>
              <a:t>クリエータマニュアル </a:t>
            </a:r>
            <a:r>
              <a:rPr lang="en-US" altLang="ja-JP" dirty="0">
                <a:solidFill>
                  <a:srgbClr val="FF0000"/>
                </a:solidFill>
              </a:rPr>
              <a:t>114</a:t>
            </a:r>
            <a:r>
              <a:rPr lang="ja-JP" altLang="en-US" dirty="0">
                <a:solidFill>
                  <a:srgbClr val="FF0000"/>
                </a:solidFill>
              </a:rPr>
              <a:t>ページ</a:t>
            </a:r>
            <a:r>
              <a:rPr lang="ja-JP" altLang="en-US" dirty="0" smtClean="0"/>
              <a:t>を</a:t>
            </a:r>
            <a:r>
              <a:rPr lang="ja-JP" altLang="en-US" dirty="0"/>
              <a:t>参照</a:t>
            </a:r>
            <a:endParaRPr lang="en-US" altLang="ja-JP" dirty="0"/>
          </a:p>
          <a:p>
            <a:pPr lvl="1"/>
            <a:endParaRPr lang="en-US" altLang="ja-JP" dirty="0" smtClean="0"/>
          </a:p>
          <a:p>
            <a:pPr lvl="1"/>
            <a:endParaRPr kumimoji="1" lang="ja-JP" altLang="en-US" dirty="0"/>
          </a:p>
        </p:txBody>
      </p:sp>
      <p:sp>
        <p:nvSpPr>
          <p:cNvPr id="5" name="正方形/長方形 4"/>
          <p:cNvSpPr/>
          <p:nvPr/>
        </p:nvSpPr>
        <p:spPr>
          <a:xfrm>
            <a:off x="251520" y="4797152"/>
            <a:ext cx="8640960" cy="1224136"/>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ja-JP" altLang="en-US" sz="2200" dirty="0" smtClean="0"/>
              <a:t>花子</a:t>
            </a:r>
            <a:r>
              <a:rPr lang="en-US" altLang="ja-JP" sz="2200" dirty="0"/>
              <a:t>:</a:t>
            </a:r>
            <a:r>
              <a:rPr lang="ja-JP" altLang="en-US" sz="2200" dirty="0"/>
              <a:t>ハナコ</a:t>
            </a:r>
            <a:r>
              <a:rPr lang="en-US" altLang="ja-JP" sz="2200" dirty="0"/>
              <a:t>:</a:t>
            </a:r>
            <a:r>
              <a:rPr lang="ja-JP" altLang="en-US" sz="2200" dirty="0"/>
              <a:t>花子</a:t>
            </a:r>
            <a:r>
              <a:rPr lang="en-US" altLang="ja-JP" sz="2200" dirty="0"/>
              <a:t>:513 </a:t>
            </a:r>
            <a:r>
              <a:rPr lang="en-US" altLang="ja-JP" sz="2200" dirty="0" smtClean="0"/>
              <a:t>	@</a:t>
            </a:r>
            <a:r>
              <a:rPr lang="en-US" altLang="ja-JP" sz="2200" dirty="0"/>
              <a:t>2.0 </a:t>
            </a:r>
            <a:r>
              <a:rPr lang="ja-JP" altLang="en-US" sz="2200" dirty="0"/>
              <a:t>メイ</a:t>
            </a:r>
            <a:r>
              <a:rPr lang="en-US" altLang="ja-JP" sz="2200" dirty="0"/>
              <a:t>:</a:t>
            </a:r>
            <a:r>
              <a:rPr lang="ja-JP" altLang="en-US" sz="2200" dirty="0"/>
              <a:t>メイ</a:t>
            </a:r>
            <a:r>
              <a:rPr lang="en-US" altLang="ja-JP" sz="2200" dirty="0"/>
              <a:t>:</a:t>
            </a:r>
            <a:r>
              <a:rPr lang="ja-JP" altLang="en-US" sz="2200" dirty="0"/>
              <a:t>メイ</a:t>
            </a:r>
            <a:r>
              <a:rPr lang="en-US" altLang="ja-JP" sz="2200" dirty="0"/>
              <a:t>:513 </a:t>
            </a:r>
            <a:r>
              <a:rPr lang="en-US" altLang="ja-JP" sz="2200" dirty="0" smtClean="0"/>
              <a:t>	[</a:t>
            </a:r>
            <a:r>
              <a:rPr lang="ja-JP" altLang="en-US" sz="2200" dirty="0"/>
              <a:t>メイ</a:t>
            </a:r>
            <a:r>
              <a:rPr lang="en-US" altLang="ja-JP" sz="2200" dirty="0"/>
              <a:t>] </a:t>
            </a:r>
            <a:r>
              <a:rPr lang="en-US" altLang="ja-JP" sz="2200" dirty="0" smtClean="0"/>
              <a:t>	m </a:t>
            </a:r>
            <a:r>
              <a:rPr lang="en-US" altLang="ja-JP" sz="2200" dirty="0"/>
              <a:t>e </a:t>
            </a:r>
            <a:r>
              <a:rPr lang="en-US" altLang="ja-JP" sz="2200" dirty="0" err="1"/>
              <a:t>i</a:t>
            </a:r>
            <a:endParaRPr lang="en-US" altLang="ja-JP" sz="2200" dirty="0"/>
          </a:p>
          <a:p>
            <a:r>
              <a:rPr lang="ja-JP" altLang="en-US" sz="2200" dirty="0"/>
              <a:t>花子</a:t>
            </a:r>
            <a:r>
              <a:rPr lang="en-US" altLang="ja-JP" sz="2200" dirty="0"/>
              <a:t>:</a:t>
            </a:r>
            <a:r>
              <a:rPr lang="ja-JP" altLang="en-US" sz="2200" dirty="0"/>
              <a:t>ハナコ</a:t>
            </a:r>
            <a:r>
              <a:rPr lang="en-US" altLang="ja-JP" sz="2200" dirty="0"/>
              <a:t>:</a:t>
            </a:r>
            <a:r>
              <a:rPr lang="ja-JP" altLang="en-US" sz="2200" dirty="0"/>
              <a:t>花子</a:t>
            </a:r>
            <a:r>
              <a:rPr lang="en-US" altLang="ja-JP" sz="2200" dirty="0"/>
              <a:t>:513 </a:t>
            </a:r>
            <a:r>
              <a:rPr lang="en-US" altLang="ja-JP" sz="2200" dirty="0" smtClean="0"/>
              <a:t>	@</a:t>
            </a:r>
            <a:r>
              <a:rPr lang="en-US" altLang="ja-JP" sz="2200" dirty="0"/>
              <a:t>2.0 </a:t>
            </a:r>
            <a:r>
              <a:rPr lang="ja-JP" altLang="en-US" sz="2200" dirty="0"/>
              <a:t>メイ</a:t>
            </a:r>
            <a:r>
              <a:rPr lang="en-US" altLang="ja-JP" sz="2200" dirty="0"/>
              <a:t>:</a:t>
            </a:r>
            <a:r>
              <a:rPr lang="ja-JP" altLang="en-US" sz="2200" dirty="0"/>
              <a:t>メー</a:t>
            </a:r>
            <a:r>
              <a:rPr lang="en-US" altLang="ja-JP" sz="2200" dirty="0"/>
              <a:t>:</a:t>
            </a:r>
            <a:r>
              <a:rPr lang="ja-JP" altLang="en-US" sz="2200" dirty="0"/>
              <a:t>メイ</a:t>
            </a:r>
            <a:r>
              <a:rPr lang="en-US" altLang="ja-JP" sz="2200" dirty="0"/>
              <a:t>:513 </a:t>
            </a:r>
            <a:r>
              <a:rPr lang="en-US" altLang="ja-JP" sz="2200" dirty="0" smtClean="0"/>
              <a:t>	[</a:t>
            </a:r>
            <a:r>
              <a:rPr lang="ja-JP" altLang="en-US" sz="2200" dirty="0"/>
              <a:t>メイ</a:t>
            </a:r>
            <a:r>
              <a:rPr lang="en-US" altLang="ja-JP" sz="2200" dirty="0"/>
              <a:t>] </a:t>
            </a:r>
            <a:r>
              <a:rPr lang="en-US" altLang="ja-JP" sz="2200" dirty="0" smtClean="0"/>
              <a:t>	m </a:t>
            </a:r>
            <a:r>
              <a:rPr lang="en-US" altLang="ja-JP" sz="2200" dirty="0"/>
              <a:t>e:</a:t>
            </a:r>
          </a:p>
          <a:p>
            <a:r>
              <a:rPr lang="en-GB" altLang="ja-JP" sz="2200" dirty="0"/>
              <a:t>&lt;</a:t>
            </a:r>
            <a:r>
              <a:rPr lang="en-GB" altLang="ja-JP" sz="2200" dirty="0" err="1"/>
              <a:t>unk</a:t>
            </a:r>
            <a:r>
              <a:rPr lang="en-GB" altLang="ja-JP" sz="2200" dirty="0"/>
              <a:t>&gt; </a:t>
            </a:r>
            <a:r>
              <a:rPr lang="en-GB" altLang="ja-JP" sz="2200" dirty="0" smtClean="0"/>
              <a:t>			@</a:t>
            </a:r>
            <a:r>
              <a:rPr lang="en-GB" altLang="ja-JP" sz="2200" dirty="0"/>
              <a:t>0.0 &lt;</a:t>
            </a:r>
            <a:r>
              <a:rPr lang="en-GB" altLang="ja-JP" sz="2200" dirty="0" err="1"/>
              <a:t>unk</a:t>
            </a:r>
            <a:r>
              <a:rPr lang="en-GB" altLang="ja-JP" sz="2200" dirty="0"/>
              <a:t>&gt; </a:t>
            </a:r>
            <a:r>
              <a:rPr lang="en-GB" altLang="ja-JP" sz="2200" dirty="0" smtClean="0"/>
              <a:t>		[</a:t>
            </a:r>
            <a:r>
              <a:rPr lang="ja-JP" altLang="en-US" sz="2200" dirty="0"/>
              <a:t>ヘロー</a:t>
            </a:r>
            <a:r>
              <a:rPr lang="en-US" altLang="ja-JP" sz="2200" dirty="0"/>
              <a:t>] </a:t>
            </a:r>
            <a:r>
              <a:rPr lang="en-GB" altLang="ja-JP" sz="2200" dirty="0"/>
              <a:t>h e r o:</a:t>
            </a:r>
            <a:endParaRPr kumimoji="1" lang="ja-JP" altLang="en-US" sz="2200" dirty="0" smtClean="0"/>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74</a:t>
            </a:fld>
            <a:endParaRPr kumimoji="1" lang="ja-JP" altLang="en-US"/>
          </a:p>
        </p:txBody>
      </p:sp>
    </p:spTree>
    <p:extLst>
      <p:ext uri="{BB962C8B-B14F-4D97-AF65-F5344CB8AC3E}">
        <p14:creationId xmlns:p14="http://schemas.microsoft.com/office/powerpoint/2010/main" val="4130013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新しい声を追加する</a:t>
            </a:r>
            <a:r>
              <a:rPr lang="en-US" altLang="ja-JP" dirty="0" smtClean="0"/>
              <a:t>(1/2)</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en-US" altLang="ja-JP" dirty="0" smtClean="0"/>
              <a:t>FST</a:t>
            </a:r>
            <a:r>
              <a:rPr lang="ja-JP" altLang="en-US" dirty="0" smtClean="0"/>
              <a:t>と同名の</a:t>
            </a:r>
            <a:r>
              <a:rPr lang="en-US" altLang="ja-JP" dirty="0" smtClean="0"/>
              <a:t>.</a:t>
            </a:r>
            <a:r>
              <a:rPr lang="en-US" altLang="ja-JP" dirty="0" err="1" smtClean="0"/>
              <a:t>ojt</a:t>
            </a:r>
            <a:r>
              <a:rPr lang="ja-JP" altLang="en-US" dirty="0" smtClean="0"/>
              <a:t>ファイルを編集</a:t>
            </a:r>
            <a:endParaRPr lang="en-US" altLang="ja-JP" dirty="0" smtClean="0"/>
          </a:p>
          <a:p>
            <a:pPr lvl="1"/>
            <a:r>
              <a:rPr kumimoji="1" lang="ja-JP" altLang="en-US" dirty="0" smtClean="0"/>
              <a:t>例</a:t>
            </a:r>
            <a:r>
              <a:rPr kumimoji="1" lang="en-US" altLang="ja-JP" dirty="0" smtClean="0"/>
              <a:t>: </a:t>
            </a:r>
            <a:r>
              <a:rPr kumimoji="1" lang="en-US" altLang="ja-JP" dirty="0" err="1" smtClean="0"/>
              <a:t>MMDAgent_Example.ojt</a:t>
            </a:r>
            <a:endParaRPr kumimoji="1" lang="en-US" altLang="ja-JP" dirty="0" smtClean="0"/>
          </a:p>
          <a:p>
            <a:r>
              <a:rPr lang="ja-JP" altLang="en-US" dirty="0" smtClean="0"/>
              <a:t>発話スタイルの修正・追加</a:t>
            </a:r>
            <a:endParaRPr lang="en-US" altLang="ja-JP" dirty="0" smtClean="0"/>
          </a:p>
          <a:p>
            <a:pPr lvl="1"/>
            <a:r>
              <a:rPr lang="ja-JP" altLang="en-US" dirty="0" smtClean="0"/>
              <a:t>例：</a:t>
            </a:r>
            <a:r>
              <a:rPr lang="en-US" altLang="ja-JP" dirty="0" err="1" smtClean="0"/>
              <a:t>mei_voice_normal</a:t>
            </a:r>
            <a:r>
              <a:rPr lang="ja-JP" altLang="en-US" dirty="0" smtClean="0"/>
              <a:t>など</a:t>
            </a:r>
            <a:endParaRPr lang="en-US" altLang="ja-JP" dirty="0" smtClean="0"/>
          </a:p>
          <a:p>
            <a:pPr lvl="2"/>
            <a:r>
              <a:rPr lang="en-US" altLang="ja-JP" dirty="0" err="1" smtClean="0"/>
              <a:t>SYNTH_START|mei|</a:t>
            </a:r>
            <a:r>
              <a:rPr lang="en-US" altLang="ja-JP" b="1" dirty="0" err="1" smtClean="0"/>
              <a:t>mei_voice_normal</a:t>
            </a:r>
            <a:r>
              <a:rPr lang="en-US" altLang="ja-JP" dirty="0" smtClean="0"/>
              <a:t>|</a:t>
            </a:r>
            <a:r>
              <a:rPr lang="ja-JP" altLang="en-US" dirty="0" smtClean="0"/>
              <a:t>よろしく</a:t>
            </a:r>
            <a:endParaRPr lang="en-US" altLang="ja-JP" dirty="0" smtClean="0"/>
          </a:p>
          <a:p>
            <a:pPr lvl="1"/>
            <a:r>
              <a:rPr lang="ja-JP" altLang="en-US" dirty="0" smtClean="0"/>
              <a:t>基本となるボイス</a:t>
            </a:r>
            <a:r>
              <a:rPr lang="en-US" altLang="ja-JP" dirty="0" smtClean="0"/>
              <a:t>(5</a:t>
            </a:r>
            <a:r>
              <a:rPr lang="ja-JP" altLang="en-US" dirty="0" smtClean="0"/>
              <a:t>種類</a:t>
            </a:r>
            <a:r>
              <a:rPr lang="en-US" altLang="ja-JP" dirty="0" smtClean="0"/>
              <a:t>)</a:t>
            </a:r>
            <a:r>
              <a:rPr lang="ja-JP" altLang="en-US" dirty="0" smtClean="0"/>
              <a:t>の合成</a:t>
            </a:r>
            <a:endParaRPr lang="en-US" altLang="ja-JP" dirty="0" smtClean="0"/>
          </a:p>
          <a:p>
            <a:pPr lvl="2"/>
            <a:r>
              <a:rPr lang="ja-JP" altLang="en-US" dirty="0" smtClean="0"/>
              <a:t>音質、音の高さ、話速</a:t>
            </a:r>
            <a:endParaRPr lang="en-US" altLang="ja-JP" dirty="0" smtClean="0"/>
          </a:p>
          <a:p>
            <a:pPr lvl="1"/>
            <a:r>
              <a:rPr lang="ja-JP" altLang="en-US" dirty="0" smtClean="0"/>
              <a:t>話速、音高、性別、音量の調整</a:t>
            </a:r>
            <a:endParaRPr lang="en-US" altLang="ja-JP" dirty="0" smtClean="0"/>
          </a:p>
          <a:p>
            <a:r>
              <a:rPr lang="ja-JP" altLang="en-US" dirty="0"/>
              <a:t>詳細</a:t>
            </a:r>
            <a:r>
              <a:rPr lang="ja-JP" altLang="en-US" dirty="0" smtClean="0"/>
              <a:t>は、</a:t>
            </a:r>
            <a:r>
              <a:rPr lang="ja-JP" altLang="en-US" dirty="0">
                <a:solidFill>
                  <a:srgbClr val="FF0000"/>
                </a:solidFill>
              </a:rPr>
              <a:t>クリエータマニュアル </a:t>
            </a:r>
            <a:r>
              <a:rPr lang="en-US" altLang="ja-JP" dirty="0" smtClean="0">
                <a:solidFill>
                  <a:srgbClr val="FF0000"/>
                </a:solidFill>
              </a:rPr>
              <a:t>112</a:t>
            </a:r>
            <a:r>
              <a:rPr lang="ja-JP" altLang="en-US" dirty="0" smtClean="0">
                <a:solidFill>
                  <a:srgbClr val="FF0000"/>
                </a:solidFill>
              </a:rPr>
              <a:t>ページ </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75</a:t>
            </a:fld>
            <a:endParaRPr kumimoji="1" lang="ja-JP" altLang="en-US"/>
          </a:p>
        </p:txBody>
      </p:sp>
    </p:spTree>
    <p:extLst>
      <p:ext uri="{BB962C8B-B14F-4D97-AF65-F5344CB8AC3E}">
        <p14:creationId xmlns:p14="http://schemas.microsoft.com/office/powerpoint/2010/main" val="394239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新しい声を追加する</a:t>
            </a:r>
            <a:r>
              <a:rPr lang="en-US" altLang="ja-JP" dirty="0" smtClean="0"/>
              <a:t>(2/2)</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5" name="正方形/長方形 4"/>
          <p:cNvSpPr/>
          <p:nvPr/>
        </p:nvSpPr>
        <p:spPr>
          <a:xfrm>
            <a:off x="251520" y="1268760"/>
            <a:ext cx="8640960" cy="4320480"/>
          </a:xfrm>
          <a:prstGeom prst="rect">
            <a:avLst/>
          </a:prstGeom>
          <a:solidFill>
            <a:schemeClr val="bg1">
              <a:lumMod val="95000"/>
            </a:schemeClr>
          </a:solidFill>
          <a:ln w="12700">
            <a:noFill/>
          </a:ln>
        </p:spPr>
        <p:style>
          <a:lnRef idx="2">
            <a:schemeClr val="dk1"/>
          </a:lnRef>
          <a:fillRef idx="1">
            <a:schemeClr val="lt1"/>
          </a:fillRef>
          <a:effectRef idx="0">
            <a:schemeClr val="dk1"/>
          </a:effectRef>
          <a:fontRef idx="minor">
            <a:schemeClr val="dk1"/>
          </a:fontRef>
        </p:style>
        <p:txBody>
          <a:bodyPr rtlCol="0" anchor="ctr"/>
          <a:lstStyle/>
          <a:p>
            <a:r>
              <a:rPr lang="en-GB" altLang="ja-JP" sz="2000" dirty="0">
                <a:solidFill>
                  <a:schemeClr val="accent1"/>
                </a:solidFill>
              </a:rPr>
              <a:t># number of </a:t>
            </a:r>
            <a:r>
              <a:rPr lang="en-GB" altLang="ja-JP" sz="2000" dirty="0" smtClean="0">
                <a:solidFill>
                  <a:schemeClr val="accent1"/>
                </a:solidFill>
              </a:rPr>
              <a:t>voices (</a:t>
            </a:r>
            <a:r>
              <a:rPr lang="ja-JP" altLang="en-US" sz="2000" dirty="0" smtClean="0">
                <a:solidFill>
                  <a:schemeClr val="accent1"/>
                </a:solidFill>
              </a:rPr>
              <a:t>基本となるボイスの数）</a:t>
            </a:r>
            <a:endParaRPr lang="en-GB" altLang="ja-JP" sz="2000" dirty="0">
              <a:solidFill>
                <a:schemeClr val="accent1"/>
              </a:solidFill>
            </a:endParaRPr>
          </a:p>
          <a:p>
            <a:r>
              <a:rPr lang="en-US" altLang="ja-JP" sz="2000" dirty="0"/>
              <a:t>3</a:t>
            </a:r>
          </a:p>
          <a:p>
            <a:r>
              <a:rPr lang="en-GB" altLang="ja-JP" sz="2000" dirty="0">
                <a:solidFill>
                  <a:schemeClr val="accent1"/>
                </a:solidFill>
              </a:rPr>
              <a:t># voice </a:t>
            </a:r>
            <a:r>
              <a:rPr lang="en-GB" altLang="ja-JP" sz="2000" dirty="0" smtClean="0">
                <a:solidFill>
                  <a:schemeClr val="accent1"/>
                </a:solidFill>
              </a:rPr>
              <a:t>names</a:t>
            </a:r>
            <a:r>
              <a:rPr lang="ja-JP" altLang="en-US" sz="2000" dirty="0" smtClean="0">
                <a:solidFill>
                  <a:schemeClr val="accent1"/>
                </a:solidFill>
              </a:rPr>
              <a:t>　（基本となるボイスの音声モデル）</a:t>
            </a:r>
            <a:endParaRPr lang="en-GB" altLang="ja-JP" sz="2000" dirty="0">
              <a:solidFill>
                <a:schemeClr val="accent1"/>
              </a:solidFill>
            </a:endParaRPr>
          </a:p>
          <a:p>
            <a:r>
              <a:rPr lang="en-GB" altLang="ja-JP" sz="2000" dirty="0" smtClean="0"/>
              <a:t>Voice\</a:t>
            </a:r>
            <a:r>
              <a:rPr lang="en-GB" altLang="ja-JP" sz="2000" dirty="0" err="1" smtClean="0"/>
              <a:t>normal.htsvoice</a:t>
            </a:r>
            <a:endParaRPr lang="en-GB" altLang="ja-JP" sz="2000" dirty="0"/>
          </a:p>
          <a:p>
            <a:r>
              <a:rPr lang="en-GB" altLang="ja-JP" sz="2000" dirty="0" smtClean="0"/>
              <a:t>Voice\</a:t>
            </a:r>
            <a:r>
              <a:rPr lang="en-GB" altLang="ja-JP" sz="2000" dirty="0" err="1" smtClean="0"/>
              <a:t>angry.htsvoice</a:t>
            </a:r>
            <a:endParaRPr lang="en-GB" altLang="ja-JP" sz="2000" dirty="0"/>
          </a:p>
          <a:p>
            <a:r>
              <a:rPr lang="en-GB" altLang="ja-JP" sz="2000" dirty="0" smtClean="0"/>
              <a:t>Voice\</a:t>
            </a:r>
            <a:r>
              <a:rPr lang="en-GB" altLang="ja-JP" sz="2000" dirty="0" err="1" smtClean="0"/>
              <a:t>bashful.htsvoice</a:t>
            </a:r>
            <a:endParaRPr lang="en-GB" altLang="ja-JP" sz="2000" dirty="0" smtClean="0"/>
          </a:p>
          <a:p>
            <a:r>
              <a:rPr lang="en-GB" altLang="ja-JP" sz="2000" dirty="0" smtClean="0">
                <a:solidFill>
                  <a:schemeClr val="accent1"/>
                </a:solidFill>
              </a:rPr>
              <a:t># </a:t>
            </a:r>
            <a:r>
              <a:rPr lang="en-GB" altLang="ja-JP" sz="2000" dirty="0">
                <a:solidFill>
                  <a:schemeClr val="accent1"/>
                </a:solidFill>
              </a:rPr>
              <a:t>number of speaking </a:t>
            </a:r>
            <a:r>
              <a:rPr lang="en-GB" altLang="ja-JP" sz="2000" dirty="0" smtClean="0">
                <a:solidFill>
                  <a:schemeClr val="accent1"/>
                </a:solidFill>
              </a:rPr>
              <a:t>styles</a:t>
            </a:r>
            <a:r>
              <a:rPr lang="ja-JP" altLang="en-US" sz="2000" dirty="0" smtClean="0">
                <a:solidFill>
                  <a:schemeClr val="accent1"/>
                </a:solidFill>
              </a:rPr>
              <a:t>　（発話スタイルの数）</a:t>
            </a:r>
            <a:endParaRPr lang="en-GB" altLang="ja-JP" sz="2000" dirty="0">
              <a:solidFill>
                <a:schemeClr val="accent1"/>
              </a:solidFill>
            </a:endParaRPr>
          </a:p>
          <a:p>
            <a:r>
              <a:rPr lang="en-US" altLang="ja-JP" sz="2000" dirty="0" smtClean="0"/>
              <a:t>5</a:t>
            </a:r>
            <a:endParaRPr lang="en-US" altLang="ja-JP" sz="2000" dirty="0"/>
          </a:p>
          <a:p>
            <a:r>
              <a:rPr lang="en-US" altLang="ja-JP" sz="2000" dirty="0">
                <a:solidFill>
                  <a:schemeClr val="accent1"/>
                </a:solidFill>
              </a:rPr>
              <a:t># speaking style names, interpolation weight, and synthesis parameter</a:t>
            </a:r>
          </a:p>
          <a:p>
            <a:r>
              <a:rPr lang="en-GB" altLang="ja-JP" sz="2000" dirty="0" err="1" smtClean="0"/>
              <a:t>mei_normal</a:t>
            </a:r>
            <a:r>
              <a:rPr lang="ja-JP" altLang="en-US" sz="2000" dirty="0" smtClean="0"/>
              <a:t>　</a:t>
            </a:r>
            <a:r>
              <a:rPr lang="en-GB" altLang="ja-JP" sz="2000" dirty="0" smtClean="0"/>
              <a:t> 1.0 </a:t>
            </a:r>
            <a:r>
              <a:rPr lang="en-GB" altLang="ja-JP" sz="2000" dirty="0"/>
              <a:t>0.0 0.0 </a:t>
            </a:r>
            <a:r>
              <a:rPr lang="en-GB" altLang="ja-JP" sz="2000" dirty="0" smtClean="0"/>
              <a:t>  1.0 </a:t>
            </a:r>
            <a:r>
              <a:rPr lang="en-GB" altLang="ja-JP" sz="2000" dirty="0"/>
              <a:t>0.0 0.0 </a:t>
            </a:r>
            <a:r>
              <a:rPr lang="en-GB" altLang="ja-JP" sz="2000" dirty="0" smtClean="0"/>
              <a:t>  1.0 </a:t>
            </a:r>
            <a:r>
              <a:rPr lang="en-GB" altLang="ja-JP" sz="2000" dirty="0"/>
              <a:t>0.0 0.0 </a:t>
            </a:r>
            <a:r>
              <a:rPr lang="en-GB" altLang="ja-JP" sz="2000" dirty="0" smtClean="0"/>
              <a:t>  1.0    0.0    0.55    1.0</a:t>
            </a:r>
            <a:endParaRPr lang="en-GB" altLang="ja-JP" sz="2000" dirty="0"/>
          </a:p>
          <a:p>
            <a:r>
              <a:rPr lang="en-GB" altLang="ja-JP" sz="2000" dirty="0" err="1"/>
              <a:t>mei_</a:t>
            </a:r>
            <a:r>
              <a:rPr lang="en-GB" altLang="ja-JP" sz="2000" dirty="0" err="1" smtClean="0"/>
              <a:t>angry</a:t>
            </a:r>
            <a:r>
              <a:rPr lang="en-GB" altLang="ja-JP" sz="2000" dirty="0" smtClean="0"/>
              <a:t> </a:t>
            </a:r>
            <a:r>
              <a:rPr lang="ja-JP" altLang="en-US" sz="2000" dirty="0" smtClean="0"/>
              <a:t>　　</a:t>
            </a:r>
            <a:r>
              <a:rPr lang="en-GB" altLang="ja-JP" sz="2000" dirty="0" smtClean="0"/>
              <a:t>0.0 </a:t>
            </a:r>
            <a:r>
              <a:rPr lang="en-GB" altLang="ja-JP" sz="2000" dirty="0"/>
              <a:t>1.0 </a:t>
            </a:r>
            <a:r>
              <a:rPr lang="en-GB" altLang="ja-JP" sz="2000" dirty="0" smtClean="0"/>
              <a:t>0.0   </a:t>
            </a:r>
            <a:r>
              <a:rPr lang="en-GB" altLang="ja-JP" sz="2000" dirty="0"/>
              <a:t>0.0 1.0 </a:t>
            </a:r>
            <a:r>
              <a:rPr lang="en-GB" altLang="ja-JP" sz="2000" dirty="0" smtClean="0"/>
              <a:t>0.0   </a:t>
            </a:r>
            <a:r>
              <a:rPr lang="en-GB" altLang="ja-JP" sz="2000" dirty="0"/>
              <a:t>0.0 1.0 0.0 </a:t>
            </a:r>
            <a:r>
              <a:rPr lang="en-GB" altLang="ja-JP" sz="2000" dirty="0" smtClean="0"/>
              <a:t>  1.1   -0.5    0.55    1.1</a:t>
            </a:r>
            <a:endParaRPr lang="en-GB" altLang="ja-JP" sz="2000" dirty="0"/>
          </a:p>
          <a:p>
            <a:r>
              <a:rPr lang="en-GB" altLang="ja-JP" sz="2000" dirty="0" err="1"/>
              <a:t>mei</a:t>
            </a:r>
            <a:r>
              <a:rPr lang="en-GB" altLang="ja-JP" sz="2000" dirty="0"/>
              <a:t>_</a:t>
            </a:r>
            <a:r>
              <a:rPr lang="en-US" altLang="ja-JP" sz="2000" dirty="0" smtClean="0"/>
              <a:t>bashful </a:t>
            </a:r>
            <a:r>
              <a:rPr lang="ja-JP" altLang="en-US" sz="2000" dirty="0" smtClean="0"/>
              <a:t>　</a:t>
            </a:r>
            <a:r>
              <a:rPr lang="en-US" altLang="ja-JP" sz="2000" dirty="0" smtClean="0"/>
              <a:t>0.0 </a:t>
            </a:r>
            <a:r>
              <a:rPr lang="en-US" altLang="ja-JP" sz="2000" dirty="0"/>
              <a:t>0.0 </a:t>
            </a:r>
            <a:r>
              <a:rPr lang="en-US" altLang="ja-JP" sz="2000" dirty="0" smtClean="0"/>
              <a:t>1.0   </a:t>
            </a:r>
            <a:r>
              <a:rPr lang="en-US" altLang="ja-JP" sz="2000" dirty="0"/>
              <a:t>0.0 0.0 1.0 </a:t>
            </a:r>
            <a:r>
              <a:rPr lang="en-US" altLang="ja-JP" sz="2000" dirty="0" smtClean="0"/>
              <a:t>  0.0 </a:t>
            </a:r>
            <a:r>
              <a:rPr lang="en-US" altLang="ja-JP" sz="2000" dirty="0"/>
              <a:t>0.0 1.0 </a:t>
            </a:r>
            <a:r>
              <a:rPr lang="en-US" altLang="ja-JP" sz="2000" dirty="0" smtClean="0"/>
              <a:t>  1.0    0.5    0.55    0.9</a:t>
            </a:r>
            <a:endParaRPr lang="en-US" altLang="ja-JP" sz="2000" dirty="0"/>
          </a:p>
          <a:p>
            <a:r>
              <a:rPr lang="en-GB" altLang="ja-JP" sz="2000" dirty="0" err="1"/>
              <a:t>mei</a:t>
            </a:r>
            <a:r>
              <a:rPr lang="en-GB" altLang="ja-JP" sz="2000" dirty="0"/>
              <a:t>_</a:t>
            </a:r>
            <a:r>
              <a:rPr lang="nn-NO" altLang="ja-JP" sz="2000" dirty="0" smtClean="0"/>
              <a:t>fast </a:t>
            </a:r>
            <a:r>
              <a:rPr lang="ja-JP" altLang="en-US" sz="2000" dirty="0" smtClean="0"/>
              <a:t>　　　</a:t>
            </a:r>
            <a:r>
              <a:rPr lang="nn-NO" altLang="ja-JP" sz="2000" dirty="0" smtClean="0"/>
              <a:t>1.0 </a:t>
            </a:r>
            <a:r>
              <a:rPr lang="nn-NO" altLang="ja-JP" sz="2000" dirty="0"/>
              <a:t>0.0 </a:t>
            </a:r>
            <a:r>
              <a:rPr lang="nn-NO" altLang="ja-JP" sz="2000" dirty="0" smtClean="0"/>
              <a:t>0.0    1.0 </a:t>
            </a:r>
            <a:r>
              <a:rPr lang="nn-NO" altLang="ja-JP" sz="2000" dirty="0"/>
              <a:t>0.0 0.0 </a:t>
            </a:r>
            <a:r>
              <a:rPr lang="nn-NO" altLang="ja-JP" sz="2000" dirty="0" smtClean="0"/>
              <a:t>  1.0 </a:t>
            </a:r>
            <a:r>
              <a:rPr lang="nn-NO" altLang="ja-JP" sz="2000" dirty="0"/>
              <a:t>0.0 0.0 </a:t>
            </a:r>
            <a:r>
              <a:rPr lang="nn-NO" altLang="ja-JP" sz="2000" dirty="0" smtClean="0"/>
              <a:t>  2.0    1.0    0.55    </a:t>
            </a:r>
            <a:r>
              <a:rPr lang="nn-NO" altLang="ja-JP" sz="2000" dirty="0"/>
              <a:t>1.0</a:t>
            </a:r>
          </a:p>
          <a:p>
            <a:r>
              <a:rPr lang="en-GB" altLang="ja-JP" sz="2000" dirty="0" err="1"/>
              <a:t>mei</a:t>
            </a:r>
            <a:r>
              <a:rPr lang="en-GB" altLang="ja-JP" sz="2000" dirty="0"/>
              <a:t>_</a:t>
            </a:r>
            <a:r>
              <a:rPr lang="en-US" altLang="ja-JP" sz="2000" dirty="0" smtClean="0"/>
              <a:t>slow </a:t>
            </a:r>
            <a:r>
              <a:rPr lang="ja-JP" altLang="en-US" sz="2000" dirty="0" smtClean="0"/>
              <a:t>　　 </a:t>
            </a:r>
            <a:r>
              <a:rPr lang="en-US" altLang="ja-JP" sz="2000" dirty="0" smtClean="0"/>
              <a:t>1.0 </a:t>
            </a:r>
            <a:r>
              <a:rPr lang="en-US" altLang="ja-JP" sz="2000" dirty="0"/>
              <a:t>0.0 0.0 </a:t>
            </a:r>
            <a:r>
              <a:rPr lang="en-US" altLang="ja-JP" sz="2000" dirty="0" smtClean="0"/>
              <a:t>   1.0 </a:t>
            </a:r>
            <a:r>
              <a:rPr lang="en-US" altLang="ja-JP" sz="2000" dirty="0"/>
              <a:t>0.0 0.0 </a:t>
            </a:r>
            <a:r>
              <a:rPr lang="en-US" altLang="ja-JP" sz="2000" dirty="0" smtClean="0"/>
              <a:t>  1.0 </a:t>
            </a:r>
            <a:r>
              <a:rPr lang="en-US" altLang="ja-JP" sz="2000" dirty="0"/>
              <a:t>0.0 0.0 </a:t>
            </a:r>
            <a:r>
              <a:rPr lang="en-US" altLang="ja-JP" sz="2000" dirty="0" smtClean="0"/>
              <a:t>  0.5    1.0    0.55    1.0</a:t>
            </a:r>
            <a:endParaRPr lang="en-US" altLang="ja-JP" sz="2000" dirty="0"/>
          </a:p>
        </p:txBody>
      </p:sp>
      <p:sp>
        <p:nvSpPr>
          <p:cNvPr id="6" name="テキスト ボックス 5"/>
          <p:cNvSpPr txBox="1"/>
          <p:nvPr/>
        </p:nvSpPr>
        <p:spPr>
          <a:xfrm>
            <a:off x="1763688" y="5734947"/>
            <a:ext cx="990977" cy="923330"/>
          </a:xfrm>
          <a:prstGeom prst="rect">
            <a:avLst/>
          </a:prstGeom>
          <a:noFill/>
        </p:spPr>
        <p:txBody>
          <a:bodyPr wrap="none" rtlCol="0">
            <a:spAutoFit/>
          </a:bodyPr>
          <a:lstStyle/>
          <a:p>
            <a:r>
              <a:rPr lang="en-US" altLang="ja-JP"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n</a:t>
            </a:r>
            <a:r>
              <a:rPr kumimoji="1" lang="en-US" altLang="ja-JP"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ormal</a:t>
            </a:r>
          </a:p>
          <a:p>
            <a:r>
              <a:rPr lang="ja-JP" altLang="en-US"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重み</a:t>
            </a:r>
            <a:endParaRPr lang="en-US" altLang="ja-JP"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つ組</a:t>
            </a:r>
            <a:r>
              <a:rPr kumimoji="1" lang="en-US" altLang="ja-JP"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3092122" y="5734997"/>
            <a:ext cx="829138" cy="646331"/>
          </a:xfrm>
          <a:prstGeom prst="rect">
            <a:avLst/>
          </a:prstGeom>
          <a:noFill/>
        </p:spPr>
        <p:txBody>
          <a:bodyPr wrap="none" rtlCol="0">
            <a:spAutoFit/>
          </a:bodyPr>
          <a:lstStyle/>
          <a:p>
            <a:r>
              <a:rPr kumimoji="1" lang="en-US" altLang="ja-JP"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angry</a:t>
            </a:r>
          </a:p>
          <a:p>
            <a:r>
              <a:rPr lang="ja-JP" altLang="en-US"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重</a:t>
            </a:r>
            <a:r>
              <a:rPr lang="ja-JP" altLang="en-US"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み</a:t>
            </a:r>
            <a:endParaRPr kumimoji="1" lang="ja-JP" altLang="en-US"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p:cNvSpPr txBox="1"/>
          <p:nvPr/>
        </p:nvSpPr>
        <p:spPr>
          <a:xfrm>
            <a:off x="4355976" y="5734947"/>
            <a:ext cx="997389" cy="646331"/>
          </a:xfrm>
          <a:prstGeom prst="rect">
            <a:avLst/>
          </a:prstGeom>
          <a:noFill/>
        </p:spPr>
        <p:txBody>
          <a:bodyPr wrap="none" rtlCol="0">
            <a:spAutoFit/>
          </a:bodyPr>
          <a:lstStyle/>
          <a:p>
            <a:r>
              <a:rPr kumimoji="1" lang="en-US" altLang="ja-JP"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bashful</a:t>
            </a:r>
          </a:p>
          <a:p>
            <a:r>
              <a:rPr lang="ja-JP" altLang="en-US"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重</a:t>
            </a:r>
            <a:r>
              <a:rPr lang="ja-JP" altLang="en-US"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み</a:t>
            </a:r>
            <a:endParaRPr kumimoji="1" lang="ja-JP" altLang="en-US" dirty="0" smtClean="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5508104" y="5774510"/>
            <a:ext cx="2363147" cy="369332"/>
          </a:xfrm>
          <a:prstGeom prst="rect">
            <a:avLst/>
          </a:prstGeom>
        </p:spPr>
        <p:txBody>
          <a:bodyPr wrap="none">
            <a:spAutoFit/>
          </a:bodyPr>
          <a:lstStyle/>
          <a:p>
            <a:r>
              <a:rPr lang="ja-JP" altLang="en-US" dirty="0" smtClean="0">
                <a:solidFill>
                  <a:schemeClr val="accent2"/>
                </a:solidFill>
              </a:rPr>
              <a:t>話速</a:t>
            </a:r>
            <a:r>
              <a:rPr lang="en-US" altLang="ja-JP" dirty="0" smtClean="0">
                <a:solidFill>
                  <a:schemeClr val="accent2"/>
                </a:solidFill>
              </a:rPr>
              <a:t>, </a:t>
            </a:r>
            <a:r>
              <a:rPr lang="ja-JP" altLang="en-US" dirty="0" smtClean="0">
                <a:solidFill>
                  <a:schemeClr val="accent2"/>
                </a:solidFill>
              </a:rPr>
              <a:t>音高</a:t>
            </a:r>
            <a:r>
              <a:rPr lang="en-US" altLang="ja-JP" dirty="0" smtClean="0">
                <a:solidFill>
                  <a:schemeClr val="accent2"/>
                </a:solidFill>
              </a:rPr>
              <a:t>, </a:t>
            </a:r>
            <a:r>
              <a:rPr lang="ja-JP" altLang="en-US" dirty="0" smtClean="0">
                <a:solidFill>
                  <a:schemeClr val="accent2"/>
                </a:solidFill>
              </a:rPr>
              <a:t>性別</a:t>
            </a:r>
            <a:r>
              <a:rPr lang="en-US" altLang="ja-JP" dirty="0" smtClean="0">
                <a:solidFill>
                  <a:schemeClr val="accent2"/>
                </a:solidFill>
              </a:rPr>
              <a:t>, </a:t>
            </a:r>
            <a:r>
              <a:rPr lang="ja-JP" altLang="en-US" dirty="0" smtClean="0">
                <a:solidFill>
                  <a:schemeClr val="accent2"/>
                </a:solidFill>
              </a:rPr>
              <a:t>音量</a:t>
            </a:r>
            <a:endParaRPr lang="ja-JP" altLang="en-US" dirty="0">
              <a:solidFill>
                <a:schemeClr val="accent2"/>
              </a:solidFill>
            </a:endParaRPr>
          </a:p>
        </p:txBody>
      </p:sp>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76</a:t>
            </a:fld>
            <a:endParaRPr kumimoji="1" lang="ja-JP" altLang="en-US"/>
          </a:p>
        </p:txBody>
      </p:sp>
    </p:spTree>
    <p:extLst>
      <p:ext uri="{BB962C8B-B14F-4D97-AF65-F5344CB8AC3E}">
        <p14:creationId xmlns:p14="http://schemas.microsoft.com/office/powerpoint/2010/main" val="3560013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7936" y="116632"/>
            <a:ext cx="7966070" cy="6741368"/>
          </a:xfrm>
          <a:prstGeom prst="rect">
            <a:avLst/>
          </a:prstGeom>
        </p:spPr>
      </p:pic>
      <p:sp>
        <p:nvSpPr>
          <p:cNvPr id="6" name="テキスト ボックス 5"/>
          <p:cNvSpPr txBox="1"/>
          <p:nvPr/>
        </p:nvSpPr>
        <p:spPr>
          <a:xfrm>
            <a:off x="8244408" y="188640"/>
            <a:ext cx="738664" cy="2400657"/>
          </a:xfrm>
          <a:prstGeom prst="rect">
            <a:avLst/>
          </a:prstGeom>
          <a:noFill/>
        </p:spPr>
        <p:txBody>
          <a:bodyPr vert="eaVert" wrap="none" rtlCol="0">
            <a:spAutoFit/>
          </a:bodyPr>
          <a:lstStyle/>
          <a:p>
            <a:r>
              <a:rPr kumimoji="1" lang="ja-JP" altLang="en-US" sz="3600" b="1" dirty="0" smtClean="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変数の利用</a:t>
            </a:r>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77</a:t>
            </a:fld>
            <a:endParaRPr kumimoji="1" lang="ja-JP" altLang="en-US"/>
          </a:p>
        </p:txBody>
      </p:sp>
    </p:spTree>
    <p:extLst>
      <p:ext uri="{BB962C8B-B14F-4D97-AF65-F5344CB8AC3E}">
        <p14:creationId xmlns:p14="http://schemas.microsoft.com/office/powerpoint/2010/main" val="1201431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07504" y="116632"/>
            <a:ext cx="7701230" cy="6696744"/>
          </a:xfrm>
          <a:prstGeom prst="rect">
            <a:avLst/>
          </a:prstGeom>
        </p:spPr>
      </p:pic>
      <p:sp>
        <p:nvSpPr>
          <p:cNvPr id="4" name="テキスト ボックス 3"/>
          <p:cNvSpPr txBox="1"/>
          <p:nvPr/>
        </p:nvSpPr>
        <p:spPr>
          <a:xfrm>
            <a:off x="8244408" y="188640"/>
            <a:ext cx="738664" cy="3323987"/>
          </a:xfrm>
          <a:prstGeom prst="rect">
            <a:avLst/>
          </a:prstGeom>
          <a:noFill/>
        </p:spPr>
        <p:txBody>
          <a:bodyPr vert="eaVert" wrap="none" rtlCol="0">
            <a:spAutoFit/>
          </a:bodyPr>
          <a:lstStyle/>
          <a:p>
            <a:r>
              <a:rPr kumimoji="1" lang="ja-JP" altLang="en-US" sz="3600" b="1" dirty="0" smtClean="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rPr>
              <a:t>タイマーの利用</a:t>
            </a:r>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78</a:t>
            </a:fld>
            <a:endParaRPr kumimoji="1" lang="ja-JP" altLang="en-US"/>
          </a:p>
        </p:txBody>
      </p:sp>
    </p:spTree>
    <p:extLst>
      <p:ext uri="{BB962C8B-B14F-4D97-AF65-F5344CB8AC3E}">
        <p14:creationId xmlns:p14="http://schemas.microsoft.com/office/powerpoint/2010/main" val="3288983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t>
            </a:r>
            <a:r>
              <a:rPr kumimoji="1" lang="en-US" altLang="ja-JP" dirty="0" err="1" smtClean="0"/>
              <a:t>mdf</a:t>
            </a:r>
            <a:r>
              <a:rPr kumimoji="1" lang="en-US" altLang="ja-JP" dirty="0" smtClean="0"/>
              <a:t> </a:t>
            </a:r>
            <a:r>
              <a:rPr kumimoji="1" lang="ja-JP" altLang="en-US" dirty="0" smtClean="0"/>
              <a:t>ファイル</a:t>
            </a:r>
            <a:endParaRPr kumimoji="1" lang="ja-JP" altLang="en-US" dirty="0"/>
          </a:p>
        </p:txBody>
      </p:sp>
      <p:sp>
        <p:nvSpPr>
          <p:cNvPr id="3" name="コンテンツ プレースホルダー 2"/>
          <p:cNvSpPr>
            <a:spLocks noGrp="1"/>
          </p:cNvSpPr>
          <p:nvPr>
            <p:ph idx="1"/>
          </p:nvPr>
        </p:nvSpPr>
        <p:spPr>
          <a:xfrm>
            <a:off x="604818" y="1844824"/>
            <a:ext cx="7886700" cy="2664296"/>
          </a:xfrm>
        </p:spPr>
        <p:txBody>
          <a:bodyPr>
            <a:normAutofit lnSpcReduction="10000"/>
          </a:bodyPr>
          <a:lstStyle/>
          <a:p>
            <a:r>
              <a:rPr kumimoji="1" lang="en-US" altLang="ja-JP" dirty="0" smtClean="0"/>
              <a:t>1) </a:t>
            </a:r>
            <a:r>
              <a:rPr kumimoji="1" lang="ja-JP" altLang="en-US" dirty="0" smtClean="0"/>
              <a:t>システム共通設定</a:t>
            </a:r>
            <a:endParaRPr kumimoji="1" lang="en-US" altLang="ja-JP" dirty="0" smtClean="0"/>
          </a:p>
          <a:p>
            <a:pPr lvl="1"/>
            <a:r>
              <a:rPr lang="en-US" altLang="ja-JP" dirty="0" smtClean="0"/>
              <a:t>&lt;</a:t>
            </a:r>
            <a:r>
              <a:rPr lang="en-US" altLang="ja-JP" dirty="0" err="1" smtClean="0"/>
              <a:t>SysDir</a:t>
            </a:r>
            <a:r>
              <a:rPr lang="en-US" altLang="ja-JP" dirty="0" smtClean="0"/>
              <a:t>&gt;/</a:t>
            </a:r>
            <a:r>
              <a:rPr lang="en-US" altLang="ja-JP" dirty="0" err="1" smtClean="0"/>
              <a:t>MMDAgent.mdf</a:t>
            </a:r>
            <a:endParaRPr kumimoji="1" lang="en-US" altLang="ja-JP" dirty="0"/>
          </a:p>
          <a:p>
            <a:r>
              <a:rPr lang="en-US" altLang="ja-JP" dirty="0" smtClean="0"/>
              <a:t>2) FST</a:t>
            </a:r>
            <a:r>
              <a:rPr lang="ja-JP" altLang="en-US" dirty="0" smtClean="0"/>
              <a:t>ごとの設定</a:t>
            </a:r>
            <a:endParaRPr lang="en-US" altLang="ja-JP" dirty="0" smtClean="0"/>
          </a:p>
          <a:p>
            <a:pPr lvl="1"/>
            <a:r>
              <a:rPr kumimoji="1" lang="en-US" altLang="ja-JP" dirty="0" smtClean="0"/>
              <a:t>&lt;</a:t>
            </a:r>
            <a:r>
              <a:rPr kumimoji="1" lang="en-US" altLang="ja-JP" dirty="0" err="1" smtClean="0"/>
              <a:t>ContentsDir</a:t>
            </a:r>
            <a:r>
              <a:rPr kumimoji="1" lang="en-US" altLang="ja-JP" dirty="0" smtClean="0"/>
              <a:t>&gt;/[</a:t>
            </a:r>
            <a:r>
              <a:rPr kumimoji="1" lang="ja-JP" altLang="en-US" dirty="0" smtClean="0"/>
              <a:t>パス名</a:t>
            </a:r>
            <a:r>
              <a:rPr kumimoji="1" lang="en-US" altLang="ja-JP" dirty="0" smtClean="0"/>
              <a:t>].</a:t>
            </a:r>
            <a:r>
              <a:rPr kumimoji="1" lang="en-US" altLang="ja-JP" dirty="0" err="1" smtClean="0"/>
              <a:t>mdf</a:t>
            </a:r>
            <a:endParaRPr kumimoji="1" lang="en-US" altLang="ja-JP" dirty="0" smtClean="0"/>
          </a:p>
          <a:p>
            <a:pPr marL="0" lvl="1" indent="0">
              <a:buNone/>
            </a:pPr>
            <a:r>
              <a:rPr kumimoji="1" lang="en-US" altLang="ja-JP" dirty="0" smtClean="0"/>
              <a:t>1) -&gt; 2) </a:t>
            </a:r>
            <a:r>
              <a:rPr kumimoji="1" lang="ja-JP" altLang="en-US" dirty="0" smtClean="0"/>
              <a:t>の順に上書きで読み込まれる</a:t>
            </a:r>
            <a:endParaRPr kumimoji="1" lang="ja-JP" altLang="en-US" dirty="0"/>
          </a:p>
        </p:txBody>
      </p:sp>
      <p:sp>
        <p:nvSpPr>
          <p:cNvPr id="5" name="コンテンツ プレースホルダー 2"/>
          <p:cNvSpPr txBox="1">
            <a:spLocks/>
          </p:cNvSpPr>
          <p:nvPr/>
        </p:nvSpPr>
        <p:spPr>
          <a:xfrm>
            <a:off x="395536" y="4293096"/>
            <a:ext cx="8466106" cy="1939724"/>
          </a:xfrm>
          <a:prstGeom prst="rect">
            <a:avLst/>
          </a:prstGeom>
          <a:solidFill>
            <a:schemeClr val="bg1">
              <a:lumMod val="95000"/>
            </a:schemeClr>
          </a:solidFill>
        </p:spPr>
        <p:txBody>
          <a:bodyPr vert="horz" lIns="91440" tIns="45720" rIns="91440" bIns="45720" rtlCol="0">
            <a:normAutofit/>
          </a:bodyPr>
          <a:lstStyle>
            <a:lvl1pPr marL="358775" indent="-358775" algn="l" defTabSz="685800" rtl="0" eaLnBrk="1" latinLnBrk="0" hangingPunct="1">
              <a:lnSpc>
                <a:spcPct val="120000"/>
              </a:lnSpc>
              <a:spcBef>
                <a:spcPts val="750"/>
              </a:spcBef>
              <a:buClr>
                <a:schemeClr val="accent3">
                  <a:lumMod val="75000"/>
                </a:schemeClr>
              </a:buClr>
              <a:buSzPct val="70000"/>
              <a:buFont typeface="Wingdings" panose="05000000000000000000" pitchFamily="2" charset="2"/>
              <a:buChar char="n"/>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715963" indent="-373063" algn="l" defTabSz="685800" rtl="0" eaLnBrk="1" latinLnBrk="0" hangingPunct="1">
              <a:lnSpc>
                <a:spcPct val="120000"/>
              </a:lnSpc>
              <a:spcBef>
                <a:spcPts val="375"/>
              </a:spcBef>
              <a:buClr>
                <a:schemeClr val="accent3">
                  <a:lumMod val="75000"/>
                </a:schemeClr>
              </a:buClr>
              <a:buSzPct val="70000"/>
              <a:buFont typeface="Wingdings" panose="05000000000000000000" pitchFamily="2" charset="2"/>
              <a:buChar char="p"/>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982663" indent="-296863" algn="l" defTabSz="685800" rtl="0" eaLnBrk="1" latinLnBrk="0" hangingPunct="1">
              <a:lnSpc>
                <a:spcPct val="120000"/>
              </a:lnSpc>
              <a:spcBef>
                <a:spcPts val="375"/>
              </a:spcBef>
              <a:buClr>
                <a:schemeClr val="accent3">
                  <a:lumMod val="75000"/>
                </a:schemeClr>
              </a:buClr>
              <a:buSzPct val="70000"/>
              <a:buFont typeface="Wingdings" panose="05000000000000000000" pitchFamily="2" charset="2"/>
              <a:buChar char="Ø"/>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57300" indent="-228600" algn="l" defTabSz="685800" rtl="0" eaLnBrk="1" latinLnBrk="0" hangingPunct="1">
              <a:lnSpc>
                <a:spcPct val="120000"/>
              </a:lnSpc>
              <a:spcBef>
                <a:spcPts val="375"/>
              </a:spcBef>
              <a:buClr>
                <a:schemeClr val="accent3">
                  <a:lumMod val="75000"/>
                </a:schemeClr>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714500" indent="-342900" algn="l" defTabSz="685800" rtl="0" eaLnBrk="1" latinLnBrk="0" hangingPunct="1">
              <a:lnSpc>
                <a:spcPct val="120000"/>
              </a:lnSpc>
              <a:spcBef>
                <a:spcPts val="375"/>
              </a:spcBef>
              <a:buClr>
                <a:schemeClr val="accent3">
                  <a:lumMod val="75000"/>
                </a:schemeClr>
              </a:buClr>
              <a:buSzPct val="70000"/>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en-US" altLang="ja-JP" sz="2000" dirty="0" err="1" smtClean="0"/>
              <a:t>window_size</a:t>
            </a:r>
            <a:r>
              <a:rPr lang="en-US" altLang="ja-JP" sz="2000" dirty="0" smtClean="0"/>
              <a:t>=600,600		</a:t>
            </a:r>
            <a:r>
              <a:rPr lang="ja-JP" altLang="en-US" sz="2000" dirty="0" smtClean="0"/>
              <a:t>初期ウィンドウサイズ</a:t>
            </a:r>
            <a:endParaRPr lang="en-US" altLang="ja-JP" sz="2000" dirty="0" smtClean="0"/>
          </a:p>
          <a:p>
            <a:r>
              <a:rPr lang="en-US" altLang="ja-JP" sz="2000" dirty="0" err="1" smtClean="0"/>
              <a:t>full_screen</a:t>
            </a:r>
            <a:r>
              <a:rPr lang="en-US" altLang="ja-JP" sz="2000" dirty="0" smtClean="0"/>
              <a:t>=false			</a:t>
            </a:r>
            <a:r>
              <a:rPr lang="ja-JP" altLang="en-US" sz="2000" dirty="0" smtClean="0"/>
              <a:t>フルスクリーンで起動</a:t>
            </a:r>
            <a:endParaRPr lang="en-US" altLang="ja-JP" sz="2000" dirty="0" smtClean="0"/>
          </a:p>
          <a:p>
            <a:r>
              <a:rPr lang="en-US" altLang="ja-JP" sz="2000" dirty="0" err="1" smtClean="0"/>
              <a:t>max_num_model</a:t>
            </a:r>
            <a:r>
              <a:rPr lang="en-US" altLang="ja-JP" sz="2000" dirty="0" smtClean="0"/>
              <a:t>=10		</a:t>
            </a:r>
            <a:r>
              <a:rPr lang="ja-JP" altLang="en-US" sz="2000" dirty="0" smtClean="0"/>
              <a:t>最大表示モデル数</a:t>
            </a:r>
            <a:endParaRPr lang="en-US" altLang="ja-JP" sz="2000" dirty="0" smtClean="0"/>
          </a:p>
          <a:p>
            <a:r>
              <a:rPr lang="en-US" altLang="ja-JP" sz="2000" dirty="0" err="1" smtClean="0"/>
              <a:t>bullet_fps</a:t>
            </a:r>
            <a:r>
              <a:rPr lang="en-US" altLang="ja-JP" sz="2000" dirty="0" smtClean="0"/>
              <a:t>=120			</a:t>
            </a:r>
            <a:r>
              <a:rPr lang="ja-JP" altLang="en-US" sz="2000" dirty="0" smtClean="0"/>
              <a:t>演算フレーム</a:t>
            </a:r>
            <a:r>
              <a:rPr lang="en-US" altLang="ja-JP" sz="2000" dirty="0" smtClean="0"/>
              <a:t>/</a:t>
            </a:r>
            <a:r>
              <a:rPr lang="ja-JP" altLang="en-US" sz="2000" dirty="0" smtClean="0"/>
              <a:t>秒</a:t>
            </a:r>
            <a:endParaRPr lang="en-US" altLang="ja-JP" sz="2000" dirty="0" smtClean="0"/>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79</a:t>
            </a:fld>
            <a:endParaRPr kumimoji="1" lang="ja-JP" altLang="en-US"/>
          </a:p>
        </p:txBody>
      </p:sp>
    </p:spTree>
    <p:extLst>
      <p:ext uri="{BB962C8B-B14F-4D97-AF65-F5344CB8AC3E}">
        <p14:creationId xmlns:p14="http://schemas.microsoft.com/office/powerpoint/2010/main" val="893660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dirty="0" smtClean="0">
                <a:solidFill>
                  <a:schemeClr val="accent1"/>
                </a:solidFill>
              </a:rPr>
              <a:t>音声対話</a:t>
            </a:r>
            <a:r>
              <a:rPr lang="ja-JP" altLang="en-US" dirty="0">
                <a:solidFill>
                  <a:schemeClr val="accent1"/>
                </a:solidFill>
              </a:rPr>
              <a:t>システムの</a:t>
            </a:r>
            <a:r>
              <a:rPr lang="ja-JP" altLang="en-US" dirty="0" smtClean="0">
                <a:solidFill>
                  <a:schemeClr val="accent1"/>
                </a:solidFill>
              </a:rPr>
              <a:t>未来の応用</a:t>
            </a:r>
            <a:endParaRPr kumimoji="1" lang="ja-JP" altLang="en-US" dirty="0">
              <a:solidFill>
                <a:schemeClr val="accent1"/>
              </a:solidFill>
            </a:endParaRPr>
          </a:p>
        </p:txBody>
      </p:sp>
      <p:cxnSp>
        <p:nvCxnSpPr>
          <p:cNvPr id="6" name="直線矢印コネクタ 5"/>
          <p:cNvCxnSpPr/>
          <p:nvPr/>
        </p:nvCxnSpPr>
        <p:spPr>
          <a:xfrm flipV="1">
            <a:off x="1763688" y="1844824"/>
            <a:ext cx="0" cy="39604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91314" y="3198245"/>
            <a:ext cx="1467068" cy="1015663"/>
          </a:xfrm>
          <a:prstGeom prst="rect">
            <a:avLst/>
          </a:prstGeom>
          <a:noFill/>
        </p:spPr>
        <p:txBody>
          <a:bodyPr wrap="none" rtlCol="0">
            <a:spAutoFit/>
          </a:bodyPr>
          <a:lstStyle/>
          <a:p>
            <a:r>
              <a:rPr lang="ja-JP" altLang="en-US" sz="2000" dirty="0" smtClean="0">
                <a:latin typeface="メイリオ" panose="020B0604030504040204" pitchFamily="50" charset="-128"/>
                <a:ea typeface="メイリオ" panose="020B0604030504040204" pitchFamily="50" charset="-128"/>
              </a:rPr>
              <a:t>機械に</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smtClean="0">
                <a:latin typeface="メイリオ" panose="020B0604030504040204" pitchFamily="50" charset="-128"/>
                <a:ea typeface="メイリオ" panose="020B0604030504040204" pitchFamily="50" charset="-128"/>
              </a:rPr>
              <a:t>求められる</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知的さ</a:t>
            </a:r>
            <a:endParaRPr kumimoji="1" lang="ja-JP" altLang="en-US" sz="2000"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3749687" y="6302096"/>
            <a:ext cx="1980029"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タスクの複雑さ</a:t>
            </a:r>
            <a:endParaRPr kumimoji="1" lang="ja-JP" altLang="en-US" sz="2000" dirty="0">
              <a:latin typeface="メイリオ" panose="020B0604030504040204" pitchFamily="50" charset="-128"/>
              <a:ea typeface="メイリオ" panose="020B0604030504040204" pitchFamily="50" charset="-128"/>
            </a:endParaRPr>
          </a:p>
        </p:txBody>
      </p:sp>
      <p:cxnSp>
        <p:nvCxnSpPr>
          <p:cNvPr id="9" name="直線矢印コネクタ 8"/>
          <p:cNvCxnSpPr/>
          <p:nvPr/>
        </p:nvCxnSpPr>
        <p:spPr>
          <a:xfrm>
            <a:off x="1763688" y="5805264"/>
            <a:ext cx="568863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下矢印 11"/>
          <p:cNvSpPr/>
          <p:nvPr/>
        </p:nvSpPr>
        <p:spPr>
          <a:xfrm rot="14356322">
            <a:off x="4060876" y="1716531"/>
            <a:ext cx="1094256" cy="4217027"/>
          </a:xfrm>
          <a:prstGeom prst="downArrow">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1979712" y="5260558"/>
            <a:ext cx="1723549"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音声リモコン</a:t>
            </a:r>
            <a:endParaRPr kumimoji="1" lang="ja-JP" altLang="en-US" sz="20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4228891" y="4313391"/>
            <a:ext cx="1723549"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コンビニ接客</a:t>
            </a:r>
            <a:endParaRPr kumimoji="1" lang="ja-JP" altLang="en-US" sz="2000"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4391423" y="2270806"/>
            <a:ext cx="1980029"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コンシェルジュ</a:t>
            </a:r>
            <a:endParaRPr kumimoji="1" lang="ja-JP" altLang="en-US" sz="2000"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5857510" y="4313391"/>
            <a:ext cx="1723549" cy="707886"/>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会話を楽しむ</a:t>
            </a:r>
            <a:endParaRPr kumimoji="1"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サービス</a:t>
            </a:r>
            <a:endParaRPr kumimoji="1" lang="ja-JP" altLang="en-US" sz="20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1979712" y="4055006"/>
            <a:ext cx="1723549"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カーナビ操作</a:t>
            </a:r>
            <a:endParaRPr kumimoji="1" lang="ja-JP" altLang="en-US" sz="20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2057458" y="2892015"/>
            <a:ext cx="1579278" cy="400110"/>
          </a:xfrm>
          <a:prstGeom prst="rect">
            <a:avLst/>
          </a:prstGeom>
          <a:noFill/>
        </p:spPr>
        <p:txBody>
          <a:bodyPr wrap="none" rtlCol="0">
            <a:spAutoFit/>
          </a:bodyPr>
          <a:lstStyle/>
          <a:p>
            <a:r>
              <a:rPr kumimoji="1" lang="en-US" altLang="ja-JP" sz="2000" dirty="0" smtClean="0">
                <a:latin typeface="メイリオ" panose="020B0604030504040204" pitchFamily="50" charset="-128"/>
                <a:ea typeface="メイリオ" panose="020B0604030504040204" pitchFamily="50" charset="-128"/>
              </a:rPr>
              <a:t>QA</a:t>
            </a:r>
            <a:r>
              <a:rPr kumimoji="1" lang="ja-JP" altLang="en-US" sz="2000" dirty="0" smtClean="0">
                <a:latin typeface="メイリオ" panose="020B0604030504040204" pitchFamily="50" charset="-128"/>
                <a:ea typeface="メイリオ" panose="020B0604030504040204" pitchFamily="50" charset="-128"/>
              </a:rPr>
              <a:t>システム</a:t>
            </a:r>
            <a:endParaRPr kumimoji="1" lang="ja-JP" altLang="en-US" sz="2000"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3493754" y="4896177"/>
            <a:ext cx="1723549"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案内システム</a:t>
            </a:r>
            <a:endParaRPr kumimoji="1" lang="ja-JP" altLang="en-US" sz="2000" dirty="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5580112" y="3618019"/>
            <a:ext cx="1980029"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カウンセリング</a:t>
            </a:r>
            <a:endParaRPr kumimoji="1" lang="en-US" altLang="ja-JP" sz="2000" dirty="0" smtClean="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2795000" y="3416280"/>
            <a:ext cx="1210588"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電子秘書</a:t>
            </a:r>
            <a:endParaRPr kumimoji="1" lang="ja-JP" altLang="en-US" sz="2000" dirty="0">
              <a:latin typeface="メイリオ" panose="020B0604030504040204" pitchFamily="50" charset="-128"/>
              <a:ea typeface="メイリオ" panose="020B0604030504040204" pitchFamily="50" charset="-128"/>
            </a:endParaRPr>
          </a:p>
        </p:txBody>
      </p:sp>
      <p:sp>
        <p:nvSpPr>
          <p:cNvPr id="25" name="テキスト ボックス 24"/>
          <p:cNvSpPr txBox="1"/>
          <p:nvPr/>
        </p:nvSpPr>
        <p:spPr>
          <a:xfrm>
            <a:off x="3609170" y="2707349"/>
            <a:ext cx="1467068"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家電販売員</a:t>
            </a:r>
            <a:endParaRPr kumimoji="1" lang="ja-JP" altLang="en-US" sz="2000"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5454041" y="5008374"/>
            <a:ext cx="1723549"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雑談・お喋り</a:t>
            </a:r>
            <a:endParaRPr kumimoji="1" lang="ja-JP" altLang="en-US" sz="2000" dirty="0">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1953616" y="5855820"/>
            <a:ext cx="1415772" cy="584775"/>
          </a:xfrm>
          <a:prstGeom prst="rect">
            <a:avLst/>
          </a:prstGeom>
          <a:noFill/>
        </p:spPr>
        <p:txBody>
          <a:bodyPr wrap="none" rtlCol="0">
            <a:spAutoFit/>
          </a:bodyPr>
          <a:lstStyle/>
          <a:p>
            <a:r>
              <a:rPr kumimoji="1" lang="ja-JP" altLang="en-US" sz="1600" dirty="0" smtClean="0">
                <a:latin typeface="メイリオ" panose="020B0604030504040204" pitchFamily="50" charset="-128"/>
                <a:ea typeface="メイリオ" panose="020B0604030504040204" pitchFamily="50" charset="-128"/>
              </a:rPr>
              <a:t>コマンド発話</a:t>
            </a:r>
            <a:endParaRPr kumimoji="1" lang="en-US" altLang="ja-JP" sz="1600" dirty="0" smtClean="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一問一答</a:t>
            </a:r>
            <a:endParaRPr kumimoji="1" lang="ja-JP" altLang="en-US" sz="1600" dirty="0">
              <a:latin typeface="メイリオ" panose="020B0604030504040204" pitchFamily="50" charset="-128"/>
              <a:ea typeface="メイリオ" panose="020B0604030504040204" pitchFamily="50" charset="-128"/>
            </a:endParaRPr>
          </a:p>
        </p:txBody>
      </p:sp>
      <p:sp>
        <p:nvSpPr>
          <p:cNvPr id="26" name="テキスト ボックス 25"/>
          <p:cNvSpPr txBox="1"/>
          <p:nvPr/>
        </p:nvSpPr>
        <p:spPr>
          <a:xfrm>
            <a:off x="4034219" y="5855820"/>
            <a:ext cx="1210588" cy="338554"/>
          </a:xfrm>
          <a:prstGeom prst="rect">
            <a:avLst/>
          </a:prstGeom>
          <a:noFill/>
        </p:spPr>
        <p:txBody>
          <a:bodyPr wrap="none" rtlCol="0">
            <a:spAutoFit/>
          </a:bodyPr>
          <a:lstStyle/>
          <a:p>
            <a:r>
              <a:rPr kumimoji="1" lang="ja-JP" altLang="en-US" sz="1600" dirty="0" smtClean="0">
                <a:latin typeface="メイリオ" panose="020B0604030504040204" pitchFamily="50" charset="-128"/>
                <a:ea typeface="メイリオ" panose="020B0604030504040204" pitchFamily="50" charset="-128"/>
              </a:rPr>
              <a:t>タスク対話</a:t>
            </a:r>
            <a:endParaRPr kumimoji="1" lang="en-US" altLang="ja-JP" sz="1600" dirty="0" smtClean="0">
              <a:latin typeface="メイリオ" panose="020B0604030504040204" pitchFamily="50" charset="-128"/>
              <a:ea typeface="メイリオ" panose="020B0604030504040204" pitchFamily="50" charset="-128"/>
            </a:endParaRPr>
          </a:p>
        </p:txBody>
      </p:sp>
      <p:sp>
        <p:nvSpPr>
          <p:cNvPr id="27" name="テキスト ボックス 26"/>
          <p:cNvSpPr txBox="1"/>
          <p:nvPr/>
        </p:nvSpPr>
        <p:spPr>
          <a:xfrm>
            <a:off x="5857644" y="5855820"/>
            <a:ext cx="1415772" cy="338554"/>
          </a:xfrm>
          <a:prstGeom prst="rect">
            <a:avLst/>
          </a:prstGeom>
          <a:noFill/>
        </p:spPr>
        <p:txBody>
          <a:bodyPr wrap="none" rtlCol="0">
            <a:spAutoFit/>
          </a:bodyPr>
          <a:lstStyle/>
          <a:p>
            <a:r>
              <a:rPr kumimoji="1" lang="ja-JP" altLang="en-US" sz="1600" dirty="0" smtClean="0">
                <a:latin typeface="メイリオ" panose="020B0604030504040204" pitchFamily="50" charset="-128"/>
                <a:ea typeface="メイリオ" panose="020B0604030504040204" pitchFamily="50" charset="-128"/>
              </a:rPr>
              <a:t>人間的な対話</a:t>
            </a:r>
            <a:endParaRPr kumimoji="1" lang="ja-JP" altLang="en-US" sz="1600" dirty="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5056199" y="5366277"/>
            <a:ext cx="954107" cy="400110"/>
          </a:xfrm>
          <a:prstGeom prst="rect">
            <a:avLst/>
          </a:prstGeom>
          <a:noFill/>
        </p:spPr>
        <p:txBody>
          <a:bodyPr wrap="none" rtlCol="0">
            <a:spAutoFit/>
          </a:bodyPr>
          <a:lstStyle/>
          <a:p>
            <a:r>
              <a:rPr kumimoji="1" lang="ja-JP" altLang="en-US" sz="2000" dirty="0" smtClean="0">
                <a:latin typeface="メイリオ" panose="020B0604030504040204" pitchFamily="50" charset="-128"/>
                <a:ea typeface="メイリオ" panose="020B0604030504040204" pitchFamily="50" charset="-128"/>
              </a:rPr>
              <a:t>ペット</a:t>
            </a:r>
            <a:endParaRPr kumimoji="1" lang="ja-JP" altLang="en-US" sz="2000" dirty="0">
              <a:latin typeface="メイリオ" panose="020B0604030504040204" pitchFamily="50" charset="-128"/>
              <a:ea typeface="メイリオ"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8</a:t>
            </a:fld>
            <a:endParaRPr kumimoji="1" lang="ja-JP" altLang="en-US"/>
          </a:p>
        </p:txBody>
      </p:sp>
    </p:spTree>
    <p:extLst>
      <p:ext uri="{BB962C8B-B14F-4D97-AF65-F5344CB8AC3E}">
        <p14:creationId xmlns:p14="http://schemas.microsoft.com/office/powerpoint/2010/main" val="139756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マニュアルについて</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クリエイターズマニュアル</a:t>
            </a:r>
            <a:endParaRPr kumimoji="1" lang="en-US" altLang="ja-JP" dirty="0" smtClean="0"/>
          </a:p>
          <a:p>
            <a:pPr lvl="1"/>
            <a:r>
              <a:rPr lang="en-US" altLang="ja-JP" dirty="0">
                <a:hlinkClick r:id="rId2"/>
              </a:rPr>
              <a:t>http://</a:t>
            </a:r>
            <a:r>
              <a:rPr lang="en-US" altLang="ja-JP" dirty="0" smtClean="0">
                <a:hlinkClick r:id="rId2"/>
              </a:rPr>
              <a:t>udialogue.org/ja/encyclopedia-ja/creator-manual-jp.html</a:t>
            </a:r>
            <a:endParaRPr lang="en-US" altLang="ja-JP" dirty="0" smtClean="0"/>
          </a:p>
          <a:p>
            <a:pPr lvl="1"/>
            <a:r>
              <a:rPr lang="ja-JP" altLang="en-US" dirty="0" smtClean="0"/>
              <a:t>音声対話コンテンツ（ＦＳＴ）編集者向け</a:t>
            </a:r>
            <a:endParaRPr lang="en-US" altLang="ja-JP" dirty="0" smtClean="0"/>
          </a:p>
          <a:p>
            <a:r>
              <a:rPr kumimoji="1" lang="ja-JP" altLang="en-US" dirty="0" smtClean="0"/>
              <a:t>ディペロパーズ</a:t>
            </a:r>
            <a:r>
              <a:rPr lang="ja-JP" altLang="en-US" dirty="0" smtClean="0"/>
              <a:t>マニュアル</a:t>
            </a:r>
            <a:endParaRPr lang="en-US" altLang="ja-JP" dirty="0" smtClean="0"/>
          </a:p>
          <a:p>
            <a:pPr lvl="1"/>
            <a:r>
              <a:rPr lang="en-US" altLang="ja-JP" dirty="0">
                <a:hlinkClick r:id="rId3"/>
              </a:rPr>
              <a:t>http://</a:t>
            </a:r>
            <a:r>
              <a:rPr lang="en-US" altLang="ja-JP" dirty="0" smtClean="0">
                <a:hlinkClick r:id="rId3"/>
              </a:rPr>
              <a:t>udialogue.org/ja/encyclopedia-ja/developer-manual-jp.html</a:t>
            </a:r>
            <a:endParaRPr lang="en-US" altLang="ja-JP" dirty="0" smtClean="0"/>
          </a:p>
          <a:p>
            <a:pPr lvl="1"/>
            <a:r>
              <a:rPr kumimoji="1" lang="ja-JP" altLang="en-US" dirty="0" smtClean="0"/>
              <a:t>プログラム開発者（Ｃ</a:t>
            </a:r>
            <a:r>
              <a:rPr kumimoji="1" lang="en-US" altLang="ja-JP" dirty="0" smtClean="0"/>
              <a:t>++</a:t>
            </a:r>
            <a:r>
              <a:rPr kumimoji="1" lang="ja-JP" altLang="en-US" dirty="0" smtClean="0"/>
              <a:t>言語）向け</a:t>
            </a:r>
            <a:endParaRPr kumimoji="1" lang="en-US" altLang="ja-JP" dirty="0" smtClean="0"/>
          </a:p>
          <a:p>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80</a:t>
            </a:fld>
            <a:endParaRPr kumimoji="1" lang="ja-JP" altLang="en-US"/>
          </a:p>
        </p:txBody>
      </p:sp>
    </p:spTree>
    <p:extLst>
      <p:ext uri="{BB962C8B-B14F-4D97-AF65-F5344CB8AC3E}">
        <p14:creationId xmlns:p14="http://schemas.microsoft.com/office/powerpoint/2010/main" val="19203965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smtClean="0"/>
              <a:t>3-2 </a:t>
            </a:r>
            <a:r>
              <a:rPr lang="ja-JP" altLang="en-US" smtClean="0"/>
              <a:t>演習課題（実践編）</a:t>
            </a:r>
            <a:endParaRPr lang="ja-JP" altLang="en-US" dirty="0"/>
          </a:p>
        </p:txBody>
      </p:sp>
      <p:sp>
        <p:nvSpPr>
          <p:cNvPr id="7" name="テキスト プレースホルダー 6"/>
          <p:cNvSpPr>
            <a:spLocks noGrp="1"/>
          </p:cNvSpPr>
          <p:nvPr>
            <p:ph type="body" idx="1"/>
          </p:nvPr>
        </p:nvSpPr>
        <p:spPr/>
        <p:txBody>
          <a:bodyPr/>
          <a:lstStyle/>
          <a:p>
            <a:r>
              <a:rPr lang="ja-JP" altLang="en-US" dirty="0"/>
              <a:t>実践的</a:t>
            </a:r>
            <a:r>
              <a:rPr lang="ja-JP" altLang="en-US" dirty="0" smtClean="0"/>
              <a:t>な演習課題をやります</a:t>
            </a:r>
            <a:endParaRPr kumimoji="1" lang="ja-JP" altLang="en-US" dirty="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81</a:t>
            </a:fld>
            <a:endParaRPr kumimoji="1" lang="ja-JP" altLang="en-US"/>
          </a:p>
        </p:txBody>
      </p:sp>
    </p:spTree>
    <p:extLst>
      <p:ext uri="{BB962C8B-B14F-4D97-AF65-F5344CB8AC3E}">
        <p14:creationId xmlns:p14="http://schemas.microsoft.com/office/powerpoint/2010/main" val="28970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 </a:t>
            </a:r>
            <a:r>
              <a:rPr kumimoji="1" lang="en-US" altLang="ja-JP" dirty="0" smtClean="0"/>
              <a:t>– </a:t>
            </a:r>
            <a:r>
              <a:rPr kumimoji="1" lang="ja-JP" altLang="en-US" dirty="0" smtClean="0"/>
              <a:t>実践編</a:t>
            </a:r>
            <a:r>
              <a:rPr kumimoji="1" lang="en-US" altLang="ja-JP" dirty="0" smtClean="0"/>
              <a:t>(1/2)</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kumimoji="1" lang="en-US" altLang="ja-JP" dirty="0" smtClean="0"/>
              <a:t>MMDAgent_Example</a:t>
            </a:r>
            <a:r>
              <a:rPr lang="en-US" altLang="ja-JP" dirty="0" smtClean="0"/>
              <a:t>1.7.zip</a:t>
            </a:r>
            <a:r>
              <a:rPr lang="ja-JP" altLang="en-US" dirty="0" smtClean="0"/>
              <a:t>を利用</a:t>
            </a:r>
            <a:endParaRPr lang="en-US" altLang="ja-JP" dirty="0" smtClean="0"/>
          </a:p>
          <a:p>
            <a:pPr lvl="1"/>
            <a:r>
              <a:rPr lang="en-US" altLang="ja-JP" dirty="0" err="1" smtClean="0"/>
              <a:t>MMDAgent_Example.fst</a:t>
            </a:r>
            <a:endParaRPr lang="en-US" altLang="ja-JP" dirty="0" smtClean="0"/>
          </a:p>
          <a:p>
            <a:pPr lvl="2"/>
            <a:r>
              <a:rPr lang="ja-JP" altLang="en-US" dirty="0" smtClean="0"/>
              <a:t>対話</a:t>
            </a:r>
            <a:r>
              <a:rPr lang="ja-JP" altLang="en-US" dirty="0"/>
              <a:t>スクリプト</a:t>
            </a:r>
            <a:endParaRPr lang="en-US" altLang="ja-JP" dirty="0" smtClean="0"/>
          </a:p>
          <a:p>
            <a:pPr lvl="1"/>
            <a:r>
              <a:rPr lang="en-US" altLang="ja-JP" dirty="0" err="1" smtClean="0"/>
              <a:t>MMDAgent_Example.ojt</a:t>
            </a:r>
            <a:endParaRPr lang="en-US" altLang="ja-JP" dirty="0" smtClean="0"/>
          </a:p>
          <a:p>
            <a:pPr lvl="2"/>
            <a:r>
              <a:rPr lang="ja-JP" altLang="en-US" dirty="0" smtClean="0"/>
              <a:t>音声</a:t>
            </a:r>
            <a:r>
              <a:rPr lang="ja-JP" altLang="en-US" dirty="0"/>
              <a:t>合成</a:t>
            </a:r>
            <a:r>
              <a:rPr lang="ja-JP" altLang="en-US" dirty="0" smtClean="0"/>
              <a:t>の設定ファイル</a:t>
            </a:r>
            <a:endParaRPr lang="en-US" altLang="ja-JP" dirty="0"/>
          </a:p>
          <a:p>
            <a:pPr lvl="1"/>
            <a:r>
              <a:rPr lang="en-US" altLang="ja-JP" dirty="0" err="1" smtClean="0"/>
              <a:t>MMDAgent_Example.dic</a:t>
            </a:r>
            <a:endParaRPr lang="en-US" altLang="ja-JP" dirty="0" smtClean="0"/>
          </a:p>
          <a:p>
            <a:pPr lvl="2"/>
            <a:r>
              <a:rPr lang="ja-JP" altLang="en-US" dirty="0" smtClean="0"/>
              <a:t>音声</a:t>
            </a:r>
            <a:r>
              <a:rPr lang="ja-JP" altLang="en-US" dirty="0"/>
              <a:t>認識</a:t>
            </a:r>
            <a:r>
              <a:rPr lang="ja-JP" altLang="en-US" dirty="0" smtClean="0"/>
              <a:t>の辞書ファイル</a:t>
            </a:r>
            <a:endParaRPr lang="en-US" altLang="ja-JP" dirty="0"/>
          </a:p>
          <a:p>
            <a:pPr lvl="1"/>
            <a:r>
              <a:rPr lang="en-US" altLang="ja-JP" dirty="0" err="1" smtClean="0"/>
              <a:t>MMDAgent_Example.mdf</a:t>
            </a:r>
            <a:endParaRPr lang="en-US" altLang="ja-JP" dirty="0" smtClean="0"/>
          </a:p>
          <a:p>
            <a:pPr lvl="2"/>
            <a:r>
              <a:rPr lang="en-US" altLang="ja-JP" dirty="0" smtClean="0"/>
              <a:t>MMDAgent</a:t>
            </a:r>
            <a:r>
              <a:rPr lang="ja-JP" altLang="en-US" dirty="0" smtClean="0"/>
              <a:t>の設定ファイル</a:t>
            </a:r>
            <a:endParaRPr lang="en-US" altLang="ja-JP" dirty="0" smtClean="0"/>
          </a:p>
          <a:p>
            <a:r>
              <a:rPr lang="ja-JP" altLang="en-US" dirty="0" smtClean="0"/>
              <a:t>詳細はクリエータマニュアル参照のこと</a:t>
            </a:r>
            <a:endParaRPr lang="en-US" altLang="ja-JP" dirty="0" smtClean="0"/>
          </a:p>
          <a:p>
            <a:pPr lvl="1"/>
            <a:endParaRPr lang="en-US" altLang="ja-JP" dirty="0"/>
          </a:p>
          <a:p>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82</a:t>
            </a:fld>
            <a:endParaRPr kumimoji="1" lang="ja-JP" altLang="en-US"/>
          </a:p>
        </p:txBody>
      </p:sp>
    </p:spTree>
    <p:extLst>
      <p:ext uri="{BB962C8B-B14F-4D97-AF65-F5344CB8AC3E}">
        <p14:creationId xmlns:p14="http://schemas.microsoft.com/office/powerpoint/2010/main" val="3664243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演習課題 </a:t>
            </a:r>
            <a:r>
              <a:rPr lang="en-US" altLang="ja-JP" dirty="0"/>
              <a:t>– </a:t>
            </a:r>
            <a:r>
              <a:rPr lang="ja-JP" altLang="en-US" dirty="0"/>
              <a:t>実践編</a:t>
            </a:r>
            <a:r>
              <a:rPr lang="en-US" altLang="ja-JP" dirty="0" smtClean="0"/>
              <a:t>(2/2</a:t>
            </a:r>
            <a:r>
              <a:rPr lang="en-US" altLang="ja-JP" dirty="0"/>
              <a:t>)</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１つの対話の状態番号は</a:t>
            </a:r>
            <a:r>
              <a:rPr lang="ja-JP" altLang="en-US" dirty="0" smtClean="0"/>
              <a:t>１からはじまり</a:t>
            </a:r>
            <a:r>
              <a:rPr lang="en-US" altLang="ja-JP" dirty="0" smtClean="0"/>
              <a:t>2</a:t>
            </a:r>
            <a:r>
              <a:rPr lang="ja-JP" altLang="en-US" dirty="0" smtClean="0"/>
              <a:t>で終わることに注意すること</a:t>
            </a:r>
            <a:endParaRPr lang="en-US" altLang="ja-JP" dirty="0" smtClean="0"/>
          </a:p>
          <a:p>
            <a:r>
              <a:rPr lang="ja-JP" altLang="en-US" dirty="0" smtClean="0"/>
              <a:t>状態</a:t>
            </a:r>
            <a:r>
              <a:rPr lang="ja-JP" altLang="en-US" dirty="0"/>
              <a:t>番号</a:t>
            </a:r>
            <a:r>
              <a:rPr lang="ja-JP" altLang="en-US" dirty="0" smtClean="0"/>
              <a:t>は被らないように注意すること</a:t>
            </a:r>
            <a:endParaRPr lang="en-US" altLang="ja-JP" dirty="0" smtClean="0"/>
          </a:p>
          <a:p>
            <a:r>
              <a:rPr lang="ja-JP" altLang="en-US" dirty="0" smtClean="0"/>
              <a:t>何も処理をさせたくないとき、無条件で遷移させたい場合は</a:t>
            </a:r>
            <a:r>
              <a:rPr lang="en-US" altLang="ja-JP" dirty="0" smtClean="0"/>
              <a:t>&lt;eps&gt;</a:t>
            </a:r>
            <a:r>
              <a:rPr lang="ja-JP" altLang="en-US" dirty="0" smtClean="0"/>
              <a:t>を使う</a:t>
            </a:r>
            <a:endParaRPr lang="en-US" altLang="ja-JP" dirty="0" smtClean="0"/>
          </a:p>
          <a:p>
            <a:endParaRPr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83</a:t>
            </a:fld>
            <a:endParaRPr kumimoji="1" lang="ja-JP" altLang="en-US"/>
          </a:p>
        </p:txBody>
      </p:sp>
    </p:spTree>
    <p:extLst>
      <p:ext uri="{BB962C8B-B14F-4D97-AF65-F5344CB8AC3E}">
        <p14:creationId xmlns:p14="http://schemas.microsoft.com/office/powerpoint/2010/main" val="1444222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演習課題</a:t>
            </a:r>
            <a:r>
              <a:rPr lang="en-US" altLang="ja-JP" dirty="0" smtClean="0"/>
              <a:t>6</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自然言語文を認識しよう</a:t>
            </a:r>
            <a:endParaRPr kumimoji="1" lang="en-US" altLang="ja-JP" dirty="0" smtClean="0"/>
          </a:p>
          <a:p>
            <a:r>
              <a:rPr lang="ja-JP" altLang="en-US" dirty="0" smtClean="0"/>
              <a:t>例</a:t>
            </a:r>
            <a:endParaRPr lang="en-US" altLang="ja-JP" dirty="0" smtClean="0"/>
          </a:p>
          <a:p>
            <a:pPr lvl="1"/>
            <a:r>
              <a:rPr kumimoji="1" lang="ja-JP" altLang="en-US" dirty="0" smtClean="0"/>
              <a:t>ユーザ「名古屋の天気について教えて」</a:t>
            </a:r>
            <a:endParaRPr kumimoji="1" lang="en-US" altLang="ja-JP" dirty="0" smtClean="0"/>
          </a:p>
          <a:p>
            <a:pPr lvl="1"/>
            <a:r>
              <a:rPr kumimoji="1" lang="ja-JP" altLang="en-US" dirty="0" smtClean="0"/>
              <a:t>システム「晴れですよ」</a:t>
            </a:r>
            <a:endParaRPr kumimoji="1" lang="en-US" altLang="ja-JP" dirty="0" smtClean="0"/>
          </a:p>
          <a:p>
            <a:r>
              <a:rPr lang="ja-JP" altLang="en-US" dirty="0" smtClean="0"/>
              <a:t>ヒント</a:t>
            </a:r>
            <a:endParaRPr lang="en-US" altLang="ja-JP" dirty="0" smtClean="0"/>
          </a:p>
          <a:p>
            <a:pPr lvl="1"/>
            <a:r>
              <a:rPr lang="ja-JP" altLang="en-US" dirty="0" smtClean="0"/>
              <a:t>複数のキーワードからなる認識文はコンマ（半角）で区切る</a:t>
            </a:r>
            <a:endParaRPr lang="en-US" altLang="ja-JP" dirty="0" smtClean="0"/>
          </a:p>
          <a:p>
            <a:pPr lvl="2"/>
            <a:r>
              <a:rPr lang="en-US" altLang="ja-JP" dirty="0" smtClean="0"/>
              <a:t>RECOG_EVENT_STOP|</a:t>
            </a:r>
            <a:r>
              <a:rPr lang="ja-JP" altLang="en-US" dirty="0" smtClean="0"/>
              <a:t>名古屋</a:t>
            </a:r>
            <a:r>
              <a:rPr lang="en-US" altLang="ja-JP" dirty="0" smtClean="0"/>
              <a:t>,</a:t>
            </a:r>
            <a:r>
              <a:rPr lang="ja-JP" altLang="en-US" dirty="0" smtClean="0"/>
              <a:t>天気</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84</a:t>
            </a:fld>
            <a:endParaRPr kumimoji="1" lang="ja-JP" altLang="en-US"/>
          </a:p>
        </p:txBody>
      </p:sp>
    </p:spTree>
    <p:extLst>
      <p:ext uri="{BB962C8B-B14F-4D97-AF65-F5344CB8AC3E}">
        <p14:creationId xmlns:p14="http://schemas.microsoft.com/office/powerpoint/2010/main" val="1457155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a:t>
            </a:r>
            <a:r>
              <a:rPr kumimoji="1" lang="en-US" altLang="ja-JP" dirty="0" smtClean="0"/>
              <a:t>7</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分岐のある対話を作ろう</a:t>
            </a:r>
            <a:endParaRPr lang="en-US" altLang="ja-JP" dirty="0" smtClean="0"/>
          </a:p>
          <a:p>
            <a:pPr lvl="1"/>
            <a:r>
              <a:rPr lang="ja-JP" altLang="en-US" dirty="0" smtClean="0"/>
              <a:t>ユーザ「今日の天気は」</a:t>
            </a:r>
            <a:endParaRPr lang="en-US" altLang="ja-JP" dirty="0" smtClean="0"/>
          </a:p>
          <a:p>
            <a:pPr lvl="1"/>
            <a:r>
              <a:rPr lang="ja-JP" altLang="en-US" dirty="0" smtClean="0"/>
              <a:t>システム「天気を知りたい都市名を教えてください」</a:t>
            </a:r>
            <a:endParaRPr lang="en-US" altLang="ja-JP" dirty="0" smtClean="0"/>
          </a:p>
          <a:p>
            <a:pPr lvl="1"/>
            <a:r>
              <a:rPr lang="ja-JP" altLang="en-US" dirty="0" smtClean="0"/>
              <a:t>ユーザ「名古屋」</a:t>
            </a:r>
            <a:endParaRPr lang="en-US" altLang="ja-JP" dirty="0" smtClean="0"/>
          </a:p>
          <a:p>
            <a:pPr lvl="1"/>
            <a:r>
              <a:rPr lang="ja-JP" altLang="en-US" dirty="0" smtClean="0"/>
              <a:t>システム「今日の天気は晴れです」</a:t>
            </a:r>
            <a:endParaRPr lang="en-US" altLang="ja-JP" dirty="0" smtClean="0"/>
          </a:p>
          <a:p>
            <a:r>
              <a:rPr lang="ja-JP" altLang="en-US" dirty="0" smtClean="0"/>
              <a:t>ヒント</a:t>
            </a:r>
            <a:endParaRPr lang="en-US" altLang="ja-JP" dirty="0" smtClean="0"/>
          </a:p>
          <a:p>
            <a:pPr lvl="1"/>
            <a:r>
              <a:rPr lang="ja-JP" altLang="en-US" dirty="0" smtClean="0"/>
              <a:t>状態遷移の図を一度頭の中で考えるとできるよ。</a:t>
            </a:r>
            <a:endParaRPr lang="en-US" altLang="ja-JP" dirty="0" smtClean="0"/>
          </a:p>
          <a:p>
            <a:pPr lvl="1"/>
            <a:endParaRPr lang="en-US" altLang="ja-JP" dirty="0" smtClean="0"/>
          </a:p>
          <a:p>
            <a:pPr lvl="1"/>
            <a:endParaRPr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85</a:t>
            </a:fld>
            <a:endParaRPr kumimoji="1" lang="ja-JP" altLang="en-US"/>
          </a:p>
        </p:txBody>
      </p:sp>
    </p:spTree>
    <p:extLst>
      <p:ext uri="{BB962C8B-B14F-4D97-AF65-F5344CB8AC3E}">
        <p14:creationId xmlns:p14="http://schemas.microsoft.com/office/powerpoint/2010/main" val="4237472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a:t>
            </a:r>
            <a:r>
              <a:rPr kumimoji="1" lang="en-US" altLang="ja-JP" dirty="0" smtClean="0"/>
              <a:t>8</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辞書にない言葉を認識できるようにしよう</a:t>
            </a:r>
            <a:endParaRPr lang="en-US" altLang="ja-JP" dirty="0" smtClean="0"/>
          </a:p>
          <a:p>
            <a:r>
              <a:rPr lang="ja-JP" altLang="en-US" dirty="0" smtClean="0"/>
              <a:t>例）</a:t>
            </a:r>
          </a:p>
          <a:p>
            <a:pPr lvl="1"/>
            <a:r>
              <a:rPr lang="ja-JP" altLang="en-US" dirty="0" smtClean="0"/>
              <a:t>ユーザ　：「ハッカソンって何？」</a:t>
            </a:r>
            <a:endParaRPr lang="en-US" altLang="ja-JP" dirty="0" smtClean="0"/>
          </a:p>
          <a:p>
            <a:pPr lvl="1"/>
            <a:r>
              <a:rPr lang="ja-JP" altLang="en-US" dirty="0" smtClean="0"/>
              <a:t>システム：「ハッキングとマラソンを組み合わせた造語で、短期間に集中してプロトタイプシステムを作成するイベントのことです。」</a:t>
            </a:r>
            <a:endParaRPr lang="en-US" altLang="ja-JP" dirty="0" smtClean="0"/>
          </a:p>
          <a:p>
            <a:pPr lvl="1"/>
            <a:r>
              <a:rPr lang="ja-JP" altLang="en-US" dirty="0" smtClean="0"/>
              <a:t>ユーザ　：「ジモ女って何？」</a:t>
            </a:r>
            <a:endParaRPr lang="en-US" altLang="ja-JP" dirty="0" smtClean="0"/>
          </a:p>
          <a:p>
            <a:pPr lvl="1"/>
            <a:r>
              <a:rPr lang="ja-JP" altLang="en-US" dirty="0" smtClean="0"/>
              <a:t>システム：「・・・」</a:t>
            </a:r>
            <a:endParaRPr lang="ja-JP" altLang="en-US" dirty="0"/>
          </a:p>
        </p:txBody>
      </p:sp>
      <p:sp>
        <p:nvSpPr>
          <p:cNvPr id="5" name="正方形/長方形 4"/>
          <p:cNvSpPr/>
          <p:nvPr/>
        </p:nvSpPr>
        <p:spPr>
          <a:xfrm>
            <a:off x="971600" y="5805265"/>
            <a:ext cx="6552728" cy="79208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dirty="0" smtClean="0">
                <a:solidFill>
                  <a:srgbClr val="FF0000"/>
                </a:solidFill>
              </a:rPr>
              <a:t>クリエータマニュアル </a:t>
            </a:r>
            <a:r>
              <a:rPr kumimoji="1" lang="en-US" altLang="ja-JP" sz="2400" dirty="0" smtClean="0">
                <a:solidFill>
                  <a:srgbClr val="FF0000"/>
                </a:solidFill>
              </a:rPr>
              <a:t>114</a:t>
            </a:r>
            <a:r>
              <a:rPr kumimoji="1" lang="ja-JP" altLang="en-US" sz="2400" dirty="0" smtClean="0">
                <a:solidFill>
                  <a:srgbClr val="FF0000"/>
                </a:solidFill>
              </a:rPr>
              <a:t>ページ 参照のこと</a:t>
            </a: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86</a:t>
            </a:fld>
            <a:endParaRPr kumimoji="1" lang="ja-JP" altLang="en-US"/>
          </a:p>
        </p:txBody>
      </p:sp>
    </p:spTree>
    <p:extLst>
      <p:ext uri="{BB962C8B-B14F-4D97-AF65-F5344CB8AC3E}">
        <p14:creationId xmlns:p14="http://schemas.microsoft.com/office/powerpoint/2010/main" val="124427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a:t>
            </a:r>
            <a:r>
              <a:rPr lang="en-US" altLang="ja-JP" dirty="0"/>
              <a:t>9</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新しい声を作ろう</a:t>
            </a:r>
            <a:endParaRPr lang="en-US" altLang="ja-JP" dirty="0" smtClean="0"/>
          </a:p>
          <a:p>
            <a:r>
              <a:rPr lang="ja-JP" altLang="en-US" dirty="0" smtClean="0"/>
              <a:t>例）</a:t>
            </a:r>
          </a:p>
          <a:p>
            <a:pPr lvl="1"/>
            <a:r>
              <a:rPr lang="ja-JP" altLang="en-US" dirty="0" smtClean="0"/>
              <a:t>子供っぽい声</a:t>
            </a:r>
            <a:endParaRPr lang="en-US" altLang="ja-JP" dirty="0"/>
          </a:p>
          <a:p>
            <a:pPr lvl="1"/>
            <a:r>
              <a:rPr lang="ja-JP" altLang="en-US" dirty="0" smtClean="0"/>
              <a:t>お年寄りっぽい声</a:t>
            </a:r>
            <a:endParaRPr lang="en-US" altLang="ja-JP" dirty="0" smtClean="0"/>
          </a:p>
          <a:p>
            <a:pPr lvl="1"/>
            <a:r>
              <a:rPr lang="ja-JP" altLang="en-US" dirty="0" smtClean="0"/>
              <a:t>早口言葉（３倍速）</a:t>
            </a:r>
            <a:endParaRPr lang="en-US" altLang="ja-JP" dirty="0" smtClean="0"/>
          </a:p>
          <a:p>
            <a:pPr lvl="1"/>
            <a:endParaRPr lang="ja-JP" altLang="en-US" dirty="0"/>
          </a:p>
        </p:txBody>
      </p:sp>
      <p:sp>
        <p:nvSpPr>
          <p:cNvPr id="5" name="正方形/長方形 4"/>
          <p:cNvSpPr/>
          <p:nvPr/>
        </p:nvSpPr>
        <p:spPr>
          <a:xfrm>
            <a:off x="971600" y="5805265"/>
            <a:ext cx="6552728" cy="79208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dirty="0" smtClean="0">
                <a:solidFill>
                  <a:srgbClr val="FF0000"/>
                </a:solidFill>
              </a:rPr>
              <a:t>クリエータマニュアル </a:t>
            </a:r>
            <a:r>
              <a:rPr kumimoji="1" lang="en-US" altLang="ja-JP" sz="2400" dirty="0" smtClean="0">
                <a:solidFill>
                  <a:srgbClr val="FF0000"/>
                </a:solidFill>
              </a:rPr>
              <a:t>112</a:t>
            </a:r>
            <a:r>
              <a:rPr kumimoji="1" lang="ja-JP" altLang="en-US" sz="2400" dirty="0" smtClean="0">
                <a:solidFill>
                  <a:srgbClr val="FF0000"/>
                </a:solidFill>
              </a:rPr>
              <a:t>ページ 参照のこと</a:t>
            </a: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87</a:t>
            </a:fld>
            <a:endParaRPr kumimoji="1" lang="ja-JP" altLang="en-US"/>
          </a:p>
        </p:txBody>
      </p:sp>
    </p:spTree>
    <p:extLst>
      <p:ext uri="{BB962C8B-B14F-4D97-AF65-F5344CB8AC3E}">
        <p14:creationId xmlns:p14="http://schemas.microsoft.com/office/powerpoint/2010/main" val="21806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a:t>
            </a:r>
            <a:r>
              <a:rPr kumimoji="1" lang="en-US" altLang="ja-JP" dirty="0" smtClean="0"/>
              <a:t>10</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カメラの位置を変えよう</a:t>
            </a:r>
            <a:endParaRPr kumimoji="1" lang="en-US" altLang="ja-JP" dirty="0" smtClean="0"/>
          </a:p>
          <a:p>
            <a:r>
              <a:rPr lang="ja-JP" altLang="en-US" dirty="0" smtClean="0"/>
              <a:t>例）</a:t>
            </a:r>
            <a:endParaRPr lang="en-US" altLang="ja-JP" dirty="0" smtClean="0"/>
          </a:p>
          <a:p>
            <a:pPr lvl="1"/>
            <a:r>
              <a:rPr kumimoji="1" lang="ja-JP" altLang="en-US" dirty="0" smtClean="0"/>
              <a:t>ユーザ「こんにちは」</a:t>
            </a:r>
            <a:endParaRPr kumimoji="1" lang="en-US" altLang="ja-JP" dirty="0" smtClean="0"/>
          </a:p>
          <a:p>
            <a:pPr lvl="1"/>
            <a:r>
              <a:rPr lang="ja-JP" altLang="en-US" dirty="0"/>
              <a:t>カメラ</a:t>
            </a:r>
            <a:r>
              <a:rPr lang="ja-JP" altLang="en-US" dirty="0" smtClean="0"/>
              <a:t>がズームしてバストショットに</a:t>
            </a:r>
            <a:endParaRPr lang="en-US" altLang="ja-JP" dirty="0" smtClean="0"/>
          </a:p>
          <a:p>
            <a:pPr lvl="1"/>
            <a:r>
              <a:rPr kumimoji="1" lang="ja-JP" altLang="en-US" dirty="0" smtClean="0"/>
              <a:t>システム「こんにちは、よろしく</a:t>
            </a:r>
            <a:r>
              <a:rPr kumimoji="1" lang="ja-JP" altLang="en-US" dirty="0" err="1" smtClean="0"/>
              <a:t>ね</a:t>
            </a:r>
            <a:r>
              <a:rPr kumimoji="1" lang="ja-JP" altLang="en-US" dirty="0" smtClean="0"/>
              <a:t>」</a:t>
            </a:r>
            <a:endParaRPr kumimoji="1" lang="en-US" altLang="ja-JP" dirty="0" smtClean="0"/>
          </a:p>
          <a:p>
            <a:pPr lvl="1"/>
            <a:r>
              <a:rPr lang="ja-JP" altLang="en-US" dirty="0"/>
              <a:t>カメラ</a:t>
            </a:r>
            <a:r>
              <a:rPr lang="ja-JP" altLang="en-US" dirty="0" smtClean="0"/>
              <a:t>が元の位置に戻る</a:t>
            </a:r>
            <a:endParaRPr kumimoji="1" lang="ja-JP" altLang="en-US" dirty="0"/>
          </a:p>
        </p:txBody>
      </p:sp>
      <p:sp>
        <p:nvSpPr>
          <p:cNvPr id="5" name="正方形/長方形 4"/>
          <p:cNvSpPr/>
          <p:nvPr/>
        </p:nvSpPr>
        <p:spPr>
          <a:xfrm>
            <a:off x="971600" y="5805265"/>
            <a:ext cx="6552728" cy="79208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dirty="0" smtClean="0">
                <a:solidFill>
                  <a:srgbClr val="FF0000"/>
                </a:solidFill>
              </a:rPr>
              <a:t>クリエータマニュアル </a:t>
            </a:r>
            <a:r>
              <a:rPr kumimoji="1" lang="en-US" altLang="ja-JP" sz="2400" dirty="0" smtClean="0">
                <a:solidFill>
                  <a:srgbClr val="FF0000"/>
                </a:solidFill>
              </a:rPr>
              <a:t>56</a:t>
            </a:r>
            <a:r>
              <a:rPr kumimoji="1" lang="ja-JP" altLang="en-US" sz="2400" dirty="0" smtClean="0">
                <a:solidFill>
                  <a:srgbClr val="FF0000"/>
                </a:solidFill>
              </a:rPr>
              <a:t>ページ 参照のこと</a:t>
            </a: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88</a:t>
            </a:fld>
            <a:endParaRPr kumimoji="1" lang="ja-JP" altLang="en-US"/>
          </a:p>
        </p:txBody>
      </p:sp>
    </p:spTree>
    <p:extLst>
      <p:ext uri="{BB962C8B-B14F-4D97-AF65-F5344CB8AC3E}">
        <p14:creationId xmlns:p14="http://schemas.microsoft.com/office/powerpoint/2010/main" val="1547298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a:t>
            </a:r>
            <a:r>
              <a:rPr lang="en-US" altLang="ja-JP" dirty="0" smtClean="0"/>
              <a:t>11</a:t>
            </a:r>
            <a:endParaRPr kumimoji="1" lang="ja-JP" altLang="en-US" dirty="0"/>
          </a:p>
        </p:txBody>
      </p:sp>
      <p:sp>
        <p:nvSpPr>
          <p:cNvPr id="3" name="コンテンツ プレースホルダー 2"/>
          <p:cNvSpPr>
            <a:spLocks noGrp="1"/>
          </p:cNvSpPr>
          <p:nvPr>
            <p:ph idx="1"/>
          </p:nvPr>
        </p:nvSpPr>
        <p:spPr/>
        <p:txBody>
          <a:bodyPr/>
          <a:lstStyle/>
          <a:p>
            <a:r>
              <a:rPr lang="ja-JP" altLang="en-US" dirty="0"/>
              <a:t>占</a:t>
            </a:r>
            <a:r>
              <a:rPr lang="ja-JP" altLang="en-US" dirty="0" smtClean="0"/>
              <a:t>いシステムを作る</a:t>
            </a:r>
            <a:endParaRPr kumimoji="1" lang="en-US" altLang="ja-JP" dirty="0" smtClean="0"/>
          </a:p>
          <a:p>
            <a:r>
              <a:rPr lang="ja-JP" altLang="en-US" dirty="0" smtClean="0"/>
              <a:t>例）</a:t>
            </a:r>
            <a:endParaRPr lang="en-US" altLang="ja-JP" dirty="0" smtClean="0"/>
          </a:p>
          <a:p>
            <a:pPr lvl="1"/>
            <a:r>
              <a:rPr lang="ja-JP" altLang="en-US" dirty="0" smtClean="0"/>
              <a:t>ユーザ「今日の運勢は？」</a:t>
            </a:r>
            <a:endParaRPr lang="en-US" altLang="ja-JP" dirty="0" smtClean="0"/>
          </a:p>
          <a:p>
            <a:pPr lvl="1"/>
            <a:r>
              <a:rPr kumimoji="1" lang="ja-JP" altLang="en-US" dirty="0" smtClean="0"/>
              <a:t>ランダムで以下の返答</a:t>
            </a:r>
            <a:endParaRPr kumimoji="1" lang="en-US" altLang="ja-JP" dirty="0" smtClean="0"/>
          </a:p>
          <a:p>
            <a:pPr lvl="2"/>
            <a:r>
              <a:rPr kumimoji="1" lang="ja-JP" altLang="en-US" dirty="0" smtClean="0"/>
              <a:t>システム「良いです」</a:t>
            </a:r>
            <a:endParaRPr kumimoji="1" lang="en-US" altLang="ja-JP" dirty="0" smtClean="0"/>
          </a:p>
          <a:p>
            <a:pPr lvl="2"/>
            <a:r>
              <a:rPr lang="ja-JP" altLang="en-US" dirty="0"/>
              <a:t>システム</a:t>
            </a:r>
            <a:r>
              <a:rPr lang="ja-JP" altLang="en-US" dirty="0" smtClean="0"/>
              <a:t>「悪いです」</a:t>
            </a:r>
            <a:endParaRPr lang="en-US" altLang="ja-JP" dirty="0" smtClean="0"/>
          </a:p>
          <a:p>
            <a:pPr lvl="2"/>
            <a:r>
              <a:rPr lang="ja-JP" altLang="en-US" dirty="0"/>
              <a:t>システム</a:t>
            </a:r>
            <a:r>
              <a:rPr lang="ja-JP" altLang="en-US" dirty="0" smtClean="0"/>
              <a:t>「ふつ</a:t>
            </a:r>
            <a:r>
              <a:rPr lang="ja-JP" altLang="en-US" dirty="0"/>
              <a:t>う</a:t>
            </a:r>
            <a:r>
              <a:rPr lang="ja-JP" altLang="en-US" dirty="0" smtClean="0"/>
              <a:t>です」</a:t>
            </a:r>
            <a:endParaRPr lang="ja-JP" altLang="en-US" dirty="0"/>
          </a:p>
          <a:p>
            <a:pPr lvl="1"/>
            <a:endParaRPr kumimoji="1" lang="ja-JP" altLang="en-US" dirty="0"/>
          </a:p>
        </p:txBody>
      </p:sp>
      <p:sp>
        <p:nvSpPr>
          <p:cNvPr id="5" name="正方形/長方形 4"/>
          <p:cNvSpPr/>
          <p:nvPr/>
        </p:nvSpPr>
        <p:spPr>
          <a:xfrm>
            <a:off x="971600" y="5805265"/>
            <a:ext cx="6552728" cy="79208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dirty="0" smtClean="0">
                <a:solidFill>
                  <a:srgbClr val="FF0000"/>
                </a:solidFill>
              </a:rPr>
              <a:t>クリエータマニュアル </a:t>
            </a:r>
            <a:r>
              <a:rPr kumimoji="1" lang="en-US" altLang="ja-JP" sz="2400" dirty="0" smtClean="0">
                <a:solidFill>
                  <a:srgbClr val="FF0000"/>
                </a:solidFill>
              </a:rPr>
              <a:t>75</a:t>
            </a:r>
            <a:r>
              <a:rPr kumimoji="1" lang="ja-JP" altLang="en-US" sz="2400" dirty="0" smtClean="0">
                <a:solidFill>
                  <a:srgbClr val="FF0000"/>
                </a:solidFill>
              </a:rPr>
              <a:t>ページ 参照のこと</a:t>
            </a: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89</a:t>
            </a:fld>
            <a:endParaRPr kumimoji="1" lang="ja-JP" altLang="en-US"/>
          </a:p>
        </p:txBody>
      </p:sp>
    </p:spTree>
    <p:extLst>
      <p:ext uri="{BB962C8B-B14F-4D97-AF65-F5344CB8AC3E}">
        <p14:creationId xmlns:p14="http://schemas.microsoft.com/office/powerpoint/2010/main" val="1647813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資料：公共情報案内システムへの</a:t>
            </a:r>
            <a:r>
              <a:rPr lang="en-US" altLang="ja-JP" smtClean="0"/>
              <a:t/>
            </a:r>
            <a:br>
              <a:rPr lang="en-US" altLang="ja-JP" smtClean="0"/>
            </a:br>
            <a:r>
              <a:rPr lang="ja-JP" altLang="en-US" smtClean="0"/>
              <a:t>自由発話の内訳</a:t>
            </a:r>
            <a:endParaRPr lang="ja-JP" altLang="en-US" dirty="0"/>
          </a:p>
        </p:txBody>
      </p:sp>
      <p:sp>
        <p:nvSpPr>
          <p:cNvPr id="3" name="コンテンツ プレースホルダー 2"/>
          <p:cNvSpPr>
            <a:spLocks noGrp="1"/>
          </p:cNvSpPr>
          <p:nvPr>
            <p:ph idx="1"/>
          </p:nvPr>
        </p:nvSpPr>
        <p:spPr/>
        <p:txBody>
          <a:bodyPr/>
          <a:lstStyle/>
          <a:p>
            <a:r>
              <a:rPr lang="ja-JP" altLang="en-US" smtClean="0"/>
              <a:t>「たけまるくん」</a:t>
            </a:r>
            <a:endParaRPr lang="en-US" altLang="ja-JP" smtClean="0"/>
          </a:p>
          <a:p>
            <a:pPr lvl="1"/>
            <a:r>
              <a:rPr lang="ja-JP" altLang="en-US" smtClean="0"/>
              <a:t>生駒市公共施設ロビーに常設</a:t>
            </a:r>
            <a:endParaRPr lang="en-US" altLang="ja-JP" smtClean="0"/>
          </a:p>
          <a:p>
            <a:pPr lvl="1"/>
            <a:r>
              <a:rPr lang="ja-JP" altLang="en-US" smtClean="0"/>
              <a:t>施設案内／あいさつ／天気等</a:t>
            </a:r>
          </a:p>
          <a:p>
            <a:pPr lvl="1"/>
            <a:r>
              <a:rPr lang="en-US" altLang="ja-JP" smtClean="0"/>
              <a:t>2002</a:t>
            </a:r>
            <a:r>
              <a:rPr lang="ja-JP" altLang="en-US" smtClean="0"/>
              <a:t>年</a:t>
            </a:r>
            <a:r>
              <a:rPr lang="en-US" altLang="ja-JP" smtClean="0"/>
              <a:t>11</a:t>
            </a:r>
            <a:r>
              <a:rPr lang="ja-JP" altLang="en-US" smtClean="0"/>
              <a:t>月より稼動</a:t>
            </a:r>
            <a:endParaRPr lang="en-US" altLang="ja-JP" smtClean="0"/>
          </a:p>
          <a:p>
            <a:endParaRPr lang="ja-JP" altLang="en-US" dirty="0"/>
          </a:p>
        </p:txBody>
      </p:sp>
      <p:pic>
        <p:nvPicPr>
          <p:cNvPr id="5" name="Picture 5" descr="CIMG00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3288" y="1691322"/>
            <a:ext cx="2482596" cy="192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コンテンツ プレースホルダー 13"/>
          <p:cNvGraphicFramePr>
            <a:graphicFrameLocks/>
          </p:cNvGraphicFramePr>
          <p:nvPr>
            <p:extLst>
              <p:ext uri="{D42A27DB-BD31-4B8C-83A1-F6EECF244321}">
                <p14:modId xmlns:p14="http://schemas.microsoft.com/office/powerpoint/2010/main" val="2319439367"/>
              </p:ext>
            </p:extLst>
          </p:nvPr>
        </p:nvGraphicFramePr>
        <p:xfrm>
          <a:off x="899592" y="3933056"/>
          <a:ext cx="7036308" cy="2677587"/>
        </p:xfrm>
        <a:graphic>
          <a:graphicData uri="http://schemas.openxmlformats.org/drawingml/2006/chart">
            <c:chart xmlns:c="http://schemas.openxmlformats.org/drawingml/2006/chart" xmlns:r="http://schemas.openxmlformats.org/officeDocument/2006/relationships" r:id="rId3"/>
          </a:graphicData>
        </a:graphic>
      </p:graphicFrame>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9</a:t>
            </a:fld>
            <a:endParaRPr kumimoji="1" lang="ja-JP" altLang="en-US"/>
          </a:p>
        </p:txBody>
      </p:sp>
    </p:spTree>
    <p:extLst>
      <p:ext uri="{BB962C8B-B14F-4D97-AF65-F5344CB8AC3E}">
        <p14:creationId xmlns:p14="http://schemas.microsoft.com/office/powerpoint/2010/main" val="300406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a:t>
            </a:r>
            <a:r>
              <a:rPr kumimoji="1" lang="en-US" altLang="ja-JP" smtClean="0"/>
              <a:t>12</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ストップウォッチを作る</a:t>
            </a:r>
            <a:endParaRPr lang="en-US" altLang="ja-JP" dirty="0" smtClean="0"/>
          </a:p>
          <a:p>
            <a:r>
              <a:rPr kumimoji="1" lang="ja-JP" altLang="en-US" dirty="0" smtClean="0"/>
              <a:t>例）</a:t>
            </a:r>
            <a:endParaRPr kumimoji="1" lang="en-US" altLang="ja-JP" dirty="0" smtClean="0"/>
          </a:p>
          <a:p>
            <a:pPr lvl="1"/>
            <a:r>
              <a:rPr kumimoji="1" lang="ja-JP" altLang="en-US" dirty="0" smtClean="0"/>
              <a:t>ユーザ「スタート」</a:t>
            </a:r>
            <a:endParaRPr kumimoji="1" lang="en-US" altLang="ja-JP" dirty="0" smtClean="0"/>
          </a:p>
          <a:p>
            <a:pPr lvl="1"/>
            <a:r>
              <a:rPr lang="ja-JP" altLang="en-US" dirty="0" smtClean="0"/>
              <a:t>システムが５秒おきに、２０秒まで返答</a:t>
            </a:r>
            <a:endParaRPr lang="en-US" altLang="ja-JP" dirty="0" smtClean="0"/>
          </a:p>
          <a:p>
            <a:pPr lvl="2"/>
            <a:r>
              <a:rPr kumimoji="1" lang="ja-JP" altLang="en-US" dirty="0" smtClean="0"/>
              <a:t>「５秒です」</a:t>
            </a:r>
            <a:endParaRPr kumimoji="1" lang="en-US" altLang="ja-JP" dirty="0" smtClean="0"/>
          </a:p>
          <a:p>
            <a:pPr lvl="2"/>
            <a:r>
              <a:rPr lang="ja-JP" altLang="en-US" dirty="0" smtClean="0"/>
              <a:t>「１０秒です」</a:t>
            </a:r>
            <a:endParaRPr lang="en-US" altLang="ja-JP" dirty="0" smtClean="0"/>
          </a:p>
          <a:p>
            <a:pPr lvl="2"/>
            <a:r>
              <a:rPr kumimoji="1" lang="ja-JP" altLang="en-US" dirty="0" smtClean="0"/>
              <a:t>「１５秒です」</a:t>
            </a:r>
            <a:endParaRPr kumimoji="1" lang="en-US" altLang="ja-JP" dirty="0" smtClean="0"/>
          </a:p>
          <a:p>
            <a:pPr lvl="2"/>
            <a:r>
              <a:rPr lang="ja-JP" altLang="en-US" dirty="0" smtClean="0"/>
              <a:t>「２０秒です」</a:t>
            </a:r>
            <a:endParaRPr lang="en-US" altLang="ja-JP" dirty="0" smtClean="0"/>
          </a:p>
          <a:p>
            <a:pPr lvl="2"/>
            <a:endParaRPr kumimoji="1" lang="ja-JP" altLang="en-US" dirty="0"/>
          </a:p>
        </p:txBody>
      </p:sp>
      <p:sp>
        <p:nvSpPr>
          <p:cNvPr id="5" name="正方形/長方形 4"/>
          <p:cNvSpPr/>
          <p:nvPr/>
        </p:nvSpPr>
        <p:spPr>
          <a:xfrm>
            <a:off x="971600" y="5805265"/>
            <a:ext cx="6552728" cy="79208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dirty="0" smtClean="0">
                <a:solidFill>
                  <a:srgbClr val="FF0000"/>
                </a:solidFill>
              </a:rPr>
              <a:t>クリエータマニュアル </a:t>
            </a:r>
            <a:r>
              <a:rPr kumimoji="1" lang="en-US" altLang="ja-JP" sz="2400" dirty="0" smtClean="0">
                <a:solidFill>
                  <a:srgbClr val="FF0000"/>
                </a:solidFill>
              </a:rPr>
              <a:t>84</a:t>
            </a:r>
            <a:r>
              <a:rPr kumimoji="1" lang="ja-JP" altLang="en-US" sz="2400" dirty="0" smtClean="0">
                <a:solidFill>
                  <a:srgbClr val="FF0000"/>
                </a:solidFill>
              </a:rPr>
              <a:t>ページ 参照のこと</a:t>
            </a: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90</a:t>
            </a:fld>
            <a:endParaRPr kumimoji="1" lang="ja-JP" altLang="en-US"/>
          </a:p>
        </p:txBody>
      </p:sp>
    </p:spTree>
    <p:extLst>
      <p:ext uri="{BB962C8B-B14F-4D97-AF65-F5344CB8AC3E}">
        <p14:creationId xmlns:p14="http://schemas.microsoft.com/office/powerpoint/2010/main" val="3003312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演習問題</a:t>
            </a:r>
            <a:r>
              <a:rPr lang="en-US" altLang="ja-JP" dirty="0"/>
              <a:t>6</a:t>
            </a:r>
            <a:r>
              <a:rPr kumimoji="1" lang="en-US" altLang="ja-JP" dirty="0" smtClean="0"/>
              <a:t> – </a:t>
            </a:r>
            <a:r>
              <a:rPr kumimoji="1" lang="ja-JP" altLang="en-US" dirty="0" smtClean="0"/>
              <a:t>正解例</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kumimoji="1" lang="en-US" altLang="ja-JP" sz="1800" b="1" dirty="0" err="1" smtClean="0"/>
              <a:t>MMDAgent_Example.fst</a:t>
            </a:r>
            <a:r>
              <a:rPr kumimoji="1" lang="ja-JP" altLang="en-US" sz="1800" b="1" dirty="0" smtClean="0"/>
              <a:t>に以下を追加</a:t>
            </a:r>
            <a:endParaRPr kumimoji="1" lang="en-US" altLang="ja-JP" sz="1800" b="1" dirty="0" smtClean="0"/>
          </a:p>
          <a:p>
            <a:pPr marL="0" indent="0">
              <a:buNone/>
            </a:pPr>
            <a:endParaRPr kumimoji="1" lang="en-US" altLang="ja-JP" sz="1800" dirty="0" smtClean="0"/>
          </a:p>
          <a:p>
            <a:pPr marL="0" indent="0">
              <a:buNone/>
            </a:pPr>
            <a:r>
              <a:rPr kumimoji="1" lang="en-US" altLang="ja-JP" sz="1800" dirty="0" smtClean="0"/>
              <a:t>1 300 </a:t>
            </a:r>
            <a:r>
              <a:rPr lang="en-US" altLang="ja-JP" sz="1800" dirty="0"/>
              <a:t>RECOG_EVENT_STOP|</a:t>
            </a:r>
            <a:r>
              <a:rPr lang="ja-JP" altLang="en-US" sz="1800" dirty="0"/>
              <a:t>名古屋</a:t>
            </a:r>
            <a:r>
              <a:rPr lang="en-US" altLang="ja-JP" sz="1800" dirty="0"/>
              <a:t>,</a:t>
            </a:r>
            <a:r>
              <a:rPr lang="ja-JP" altLang="en-US" sz="1800" dirty="0" smtClean="0"/>
              <a:t>天気 </a:t>
            </a:r>
            <a:r>
              <a:rPr lang="en-US" altLang="ja-JP" sz="1800" dirty="0" smtClean="0"/>
              <a:t>&lt;eps&gt;</a:t>
            </a:r>
          </a:p>
          <a:p>
            <a:pPr marL="0" indent="0">
              <a:buNone/>
            </a:pPr>
            <a:r>
              <a:rPr lang="en-US" altLang="ja-JP" sz="1800" dirty="0" smtClean="0"/>
              <a:t>300 2 &lt;eps&gt; </a:t>
            </a:r>
            <a:r>
              <a:rPr lang="en-US" altLang="ja-JP" sz="1800" dirty="0" err="1" smtClean="0"/>
              <a:t>SYNTH_START|mei|mei_voice_normal</a:t>
            </a:r>
            <a:r>
              <a:rPr lang="en-US" altLang="ja-JP" sz="1800" dirty="0" smtClean="0"/>
              <a:t>|</a:t>
            </a:r>
            <a:r>
              <a:rPr lang="ja-JP" altLang="en-US" sz="1800" dirty="0" smtClean="0"/>
              <a:t>晴れですよ</a:t>
            </a:r>
            <a:endParaRPr lang="ja-JP" altLang="en-US" sz="1800"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91</a:t>
            </a:fld>
            <a:endParaRPr kumimoji="1" lang="ja-JP" altLang="en-US"/>
          </a:p>
        </p:txBody>
      </p:sp>
    </p:spTree>
    <p:extLst>
      <p:ext uri="{BB962C8B-B14F-4D97-AF65-F5344CB8AC3E}">
        <p14:creationId xmlns:p14="http://schemas.microsoft.com/office/powerpoint/2010/main" val="3243762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演習問題</a:t>
            </a:r>
            <a:r>
              <a:rPr kumimoji="1" lang="en-US" altLang="ja-JP" dirty="0" smtClean="0"/>
              <a:t>7 – </a:t>
            </a:r>
            <a:r>
              <a:rPr kumimoji="1" lang="ja-JP" altLang="en-US" dirty="0" smtClean="0"/>
              <a:t>正解例</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pPr marL="0" indent="0">
              <a:buNone/>
            </a:pPr>
            <a:r>
              <a:rPr kumimoji="1" lang="en-US" altLang="ja-JP" b="1" dirty="0" err="1" smtClean="0"/>
              <a:t>MMDAgent_Example.fst</a:t>
            </a:r>
            <a:r>
              <a:rPr kumimoji="1" lang="ja-JP" altLang="en-US" b="1" dirty="0" smtClean="0"/>
              <a:t>に以下を追加</a:t>
            </a:r>
            <a:endParaRPr kumimoji="1" lang="en-US" altLang="ja-JP" b="1" dirty="0" smtClean="0"/>
          </a:p>
          <a:p>
            <a:pPr marL="0" indent="0">
              <a:buNone/>
            </a:pPr>
            <a:endParaRPr lang="en-US" altLang="ja-JP" dirty="0"/>
          </a:p>
          <a:p>
            <a:pPr marL="0" indent="0">
              <a:buNone/>
            </a:pPr>
            <a:r>
              <a:rPr lang="en-US" altLang="ja-JP" dirty="0" smtClean="0"/>
              <a:t>1 311 RECOG_EVENT_STOP|</a:t>
            </a:r>
            <a:r>
              <a:rPr lang="ja-JP" altLang="en-US" dirty="0" smtClean="0"/>
              <a:t>今日</a:t>
            </a:r>
            <a:r>
              <a:rPr lang="en-US" altLang="ja-JP" dirty="0" smtClean="0"/>
              <a:t>,</a:t>
            </a:r>
            <a:r>
              <a:rPr lang="ja-JP" altLang="en-US" dirty="0" smtClean="0"/>
              <a:t>天気 </a:t>
            </a:r>
            <a:r>
              <a:rPr lang="en-US" altLang="ja-JP" dirty="0" err="1" smtClean="0"/>
              <a:t>SYNTH_START|mei|mei_voice_normal</a:t>
            </a:r>
            <a:r>
              <a:rPr lang="en-US" altLang="ja-JP" dirty="0" smtClean="0"/>
              <a:t>|</a:t>
            </a:r>
            <a:r>
              <a:rPr lang="ja-JP" altLang="en-US" dirty="0"/>
              <a:t>天気</a:t>
            </a:r>
            <a:r>
              <a:rPr lang="ja-JP" altLang="en-US" dirty="0" smtClean="0"/>
              <a:t>を知りたい都市名を教えてください</a:t>
            </a:r>
            <a:endParaRPr lang="en-US" altLang="ja-JP" dirty="0" smtClean="0"/>
          </a:p>
          <a:p>
            <a:pPr marL="0" indent="0">
              <a:buNone/>
            </a:pPr>
            <a:r>
              <a:rPr lang="en-US" altLang="ja-JP" dirty="0" smtClean="0"/>
              <a:t>311 2 RECOG_EVENT_STOP|</a:t>
            </a:r>
            <a:r>
              <a:rPr lang="ja-JP" altLang="en-US" dirty="0" smtClean="0"/>
              <a:t>名古屋 </a:t>
            </a:r>
            <a:r>
              <a:rPr lang="en-US" altLang="ja-JP" dirty="0" err="1" smtClean="0"/>
              <a:t>SYNTH_START|mei|mei_voice_normal</a:t>
            </a:r>
            <a:r>
              <a:rPr lang="en-US" altLang="ja-JP" dirty="0" smtClean="0"/>
              <a:t>|</a:t>
            </a:r>
            <a:r>
              <a:rPr lang="ja-JP" altLang="en-US" dirty="0" smtClean="0"/>
              <a:t>晴れです</a:t>
            </a:r>
            <a:endParaRPr lang="en-US" altLang="ja-JP" dirty="0" smtClean="0"/>
          </a:p>
          <a:p>
            <a:pPr marL="0" indent="0">
              <a:buNone/>
            </a:pPr>
            <a:r>
              <a:rPr lang="en-US" altLang="ja-JP" dirty="0" smtClean="0"/>
              <a:t>311 2 RECOG_EVENT_STOP|</a:t>
            </a:r>
            <a:r>
              <a:rPr lang="ja-JP" altLang="en-US" dirty="0" smtClean="0"/>
              <a:t>東京 </a:t>
            </a:r>
            <a:r>
              <a:rPr lang="en-US" altLang="ja-JP" dirty="0" err="1"/>
              <a:t>SYNTH_START|mei|mei_voice_normal</a:t>
            </a:r>
            <a:r>
              <a:rPr lang="en-US" altLang="ja-JP" dirty="0" smtClean="0"/>
              <a:t>|</a:t>
            </a:r>
            <a:r>
              <a:rPr lang="ja-JP" altLang="en-US" dirty="0"/>
              <a:t>雨</a:t>
            </a:r>
            <a:r>
              <a:rPr lang="ja-JP" altLang="en-US" dirty="0" smtClean="0"/>
              <a:t>です</a:t>
            </a:r>
            <a:endParaRPr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92</a:t>
            </a:fld>
            <a:endParaRPr kumimoji="1" lang="ja-JP" altLang="en-US"/>
          </a:p>
        </p:txBody>
      </p:sp>
    </p:spTree>
    <p:extLst>
      <p:ext uri="{BB962C8B-B14F-4D97-AF65-F5344CB8AC3E}">
        <p14:creationId xmlns:p14="http://schemas.microsoft.com/office/powerpoint/2010/main" val="1390636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演習</a:t>
            </a:r>
            <a:r>
              <a:rPr lang="ja-JP" altLang="en-US" dirty="0" smtClean="0"/>
              <a:t>課題</a:t>
            </a:r>
            <a:r>
              <a:rPr lang="en-US" altLang="ja-JP" dirty="0" smtClean="0"/>
              <a:t>8 – </a:t>
            </a:r>
            <a:r>
              <a:rPr lang="ja-JP" altLang="en-US" dirty="0" smtClean="0"/>
              <a:t>正解例</a:t>
            </a:r>
            <a:endParaRPr kumimoji="1" lang="ja-JP" altLang="en-US" dirty="0"/>
          </a:p>
        </p:txBody>
      </p:sp>
      <p:sp>
        <p:nvSpPr>
          <p:cNvPr id="3" name="コンテンツ プレースホルダー 2"/>
          <p:cNvSpPr>
            <a:spLocks noGrp="1"/>
          </p:cNvSpPr>
          <p:nvPr>
            <p:ph idx="1"/>
          </p:nvPr>
        </p:nvSpPr>
        <p:spPr>
          <a:xfrm>
            <a:off x="628650" y="1628800"/>
            <a:ext cx="7886700" cy="3384375"/>
          </a:xfrm>
        </p:spPr>
        <p:txBody>
          <a:bodyPr>
            <a:normAutofit fontScale="62500" lnSpcReduction="20000"/>
          </a:bodyPr>
          <a:lstStyle/>
          <a:p>
            <a:pPr marL="0" indent="0">
              <a:buNone/>
            </a:pPr>
            <a:r>
              <a:rPr lang="en-US" altLang="ja-JP" b="1" dirty="0" err="1" smtClean="0"/>
              <a:t>MMDAgent_Example.fst</a:t>
            </a:r>
            <a:r>
              <a:rPr lang="ja-JP" altLang="en-US" b="1" dirty="0" smtClean="0"/>
              <a:t>に以下を追加</a:t>
            </a:r>
            <a:endParaRPr lang="en-US" altLang="ja-JP" b="1" dirty="0"/>
          </a:p>
          <a:p>
            <a:pPr marL="0" indent="0">
              <a:buNone/>
            </a:pPr>
            <a:r>
              <a:rPr lang="en-US" altLang="ja-JP" dirty="0"/>
              <a:t>1    </a:t>
            </a:r>
            <a:r>
              <a:rPr lang="en-US" altLang="ja-JP" dirty="0" smtClean="0"/>
              <a:t>271   </a:t>
            </a:r>
            <a:r>
              <a:rPr lang="en-US" altLang="ja-JP" dirty="0"/>
              <a:t>RECOG_EVENT_STOP|</a:t>
            </a:r>
            <a:r>
              <a:rPr lang="ja-JP" altLang="en-US" dirty="0"/>
              <a:t>ハッカソン         </a:t>
            </a:r>
            <a:r>
              <a:rPr lang="en-US" altLang="ja-JP" dirty="0" err="1"/>
              <a:t>SYNTH_START|mei|mei_voice_normal</a:t>
            </a:r>
            <a:r>
              <a:rPr lang="en-US" altLang="ja-JP" dirty="0"/>
              <a:t>|</a:t>
            </a:r>
            <a:r>
              <a:rPr lang="ja-JP" altLang="en-US" dirty="0"/>
              <a:t>ハッキングとマラソンを組み合わせた造語で、短期間に集中してプロトタイプシステムを作成するイベントのことです。</a:t>
            </a:r>
          </a:p>
          <a:p>
            <a:pPr marL="0" indent="0">
              <a:buNone/>
            </a:pPr>
            <a:r>
              <a:rPr lang="en-US" altLang="ja-JP" dirty="0" smtClean="0"/>
              <a:t>271   </a:t>
            </a:r>
            <a:r>
              <a:rPr lang="en-US" altLang="ja-JP" dirty="0"/>
              <a:t>2    </a:t>
            </a:r>
            <a:r>
              <a:rPr lang="en-US" altLang="ja-JP" dirty="0" err="1"/>
              <a:t>SYNTH_EVENT_STOP|mei</a:t>
            </a:r>
            <a:r>
              <a:rPr lang="en-US" altLang="ja-JP" dirty="0"/>
              <a:t>                &lt;eps</a:t>
            </a:r>
            <a:r>
              <a:rPr lang="en-US" altLang="ja-JP" dirty="0" smtClean="0"/>
              <a:t>&gt;</a:t>
            </a:r>
            <a:endParaRPr lang="en-US" altLang="ja-JP" dirty="0"/>
          </a:p>
          <a:p>
            <a:pPr marL="0" indent="0">
              <a:buNone/>
            </a:pPr>
            <a:r>
              <a:rPr lang="en-US" altLang="ja-JP" dirty="0"/>
              <a:t>1    </a:t>
            </a:r>
            <a:r>
              <a:rPr lang="en-US" altLang="ja-JP" dirty="0" smtClean="0"/>
              <a:t>272   </a:t>
            </a:r>
            <a:r>
              <a:rPr lang="en-US" altLang="ja-JP" dirty="0"/>
              <a:t>RECOG_EVENT_STOP|</a:t>
            </a:r>
            <a:r>
              <a:rPr lang="ja-JP" altLang="en-US" dirty="0"/>
              <a:t>ジモ女             </a:t>
            </a:r>
            <a:r>
              <a:rPr lang="en-US" altLang="ja-JP" dirty="0" err="1"/>
              <a:t>SYNTH_START|mei|mei_voice_normal</a:t>
            </a:r>
            <a:r>
              <a:rPr lang="en-US" altLang="ja-JP" dirty="0"/>
              <a:t>|</a:t>
            </a:r>
            <a:r>
              <a:rPr lang="ja-JP" altLang="en-US" dirty="0"/>
              <a:t>地元女子の略で、地元で頑張る女性たちのことです。</a:t>
            </a:r>
          </a:p>
          <a:p>
            <a:pPr marL="0" indent="0">
              <a:buNone/>
            </a:pPr>
            <a:r>
              <a:rPr lang="en-US" altLang="ja-JP" dirty="0" smtClean="0"/>
              <a:t>272   </a:t>
            </a:r>
            <a:r>
              <a:rPr lang="en-US" altLang="ja-JP" dirty="0"/>
              <a:t>2    </a:t>
            </a:r>
            <a:r>
              <a:rPr lang="en-US" altLang="ja-JP" dirty="0" err="1"/>
              <a:t>SYNTH_EVENT_STOP|mei</a:t>
            </a:r>
            <a:r>
              <a:rPr lang="en-US" altLang="ja-JP" dirty="0"/>
              <a:t>                &lt;eps&gt;</a:t>
            </a:r>
            <a:endParaRPr kumimoji="1" lang="ja-JP" altLang="en-US" dirty="0"/>
          </a:p>
        </p:txBody>
      </p:sp>
      <p:sp>
        <p:nvSpPr>
          <p:cNvPr id="5" name="テキスト ボックス 4"/>
          <p:cNvSpPr txBox="1"/>
          <p:nvPr/>
        </p:nvSpPr>
        <p:spPr>
          <a:xfrm>
            <a:off x="628650" y="5301208"/>
            <a:ext cx="5678157" cy="923330"/>
          </a:xfrm>
          <a:prstGeom prst="rect">
            <a:avLst/>
          </a:prstGeom>
          <a:noFill/>
        </p:spPr>
        <p:txBody>
          <a:bodyPr wrap="none" rtlCol="0">
            <a:spAutoFit/>
          </a:bodyPr>
          <a:lstStyle/>
          <a:p>
            <a:r>
              <a:rPr lang="en-US" altLang="ja-JP" b="1" dirty="0" err="1" smtClean="0">
                <a:latin typeface="メイリオ" panose="020B0604030504040204" pitchFamily="50" charset="-128"/>
                <a:ea typeface="メイリオ" panose="020B0604030504040204" pitchFamily="50" charset="-128"/>
                <a:cs typeface="メイリオ" panose="020B0604030504040204" pitchFamily="50" charset="-128"/>
              </a:rPr>
              <a:t>MMDAgent_Example.dic</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に以下を追加</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&lt;</a:t>
            </a:r>
            <a:r>
              <a:rPr lang="en-US" altLang="ja-JP" dirty="0" err="1">
                <a:latin typeface="メイリオ" panose="020B0604030504040204" pitchFamily="50" charset="-128"/>
                <a:ea typeface="メイリオ" panose="020B0604030504040204" pitchFamily="50" charset="-128"/>
                <a:cs typeface="メイリオ" panose="020B0604030504040204" pitchFamily="50" charset="-128"/>
              </a:rPr>
              <a:t>unk</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&gt; @2.0 &lt;</a:t>
            </a:r>
            <a:r>
              <a:rPr lang="en-US" altLang="ja-JP" dirty="0" err="1">
                <a:latin typeface="メイリオ" panose="020B0604030504040204" pitchFamily="50" charset="-128"/>
                <a:ea typeface="メイリオ" panose="020B0604030504040204" pitchFamily="50" charset="-128"/>
                <a:cs typeface="メイリオ" panose="020B0604030504040204" pitchFamily="50" charset="-128"/>
              </a:rPr>
              <a:t>unk</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&gt;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ハッカソン</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h a q k a s o N</a:t>
            </a:r>
          </a:p>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&lt;</a:t>
            </a:r>
            <a:r>
              <a:rPr lang="en-US" altLang="ja-JP" dirty="0" err="1">
                <a:latin typeface="メイリオ" panose="020B0604030504040204" pitchFamily="50" charset="-128"/>
                <a:ea typeface="メイリオ" panose="020B0604030504040204" pitchFamily="50" charset="-128"/>
                <a:cs typeface="メイリオ" panose="020B0604030504040204" pitchFamily="50" charset="-128"/>
              </a:rPr>
              <a:t>unk</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&gt; @2.0 &lt;</a:t>
            </a:r>
            <a:r>
              <a:rPr lang="en-US" altLang="ja-JP" dirty="0" err="1">
                <a:latin typeface="メイリオ" panose="020B0604030504040204" pitchFamily="50" charset="-128"/>
                <a:ea typeface="メイリオ" panose="020B0604030504040204" pitchFamily="50" charset="-128"/>
                <a:cs typeface="メイリオ" panose="020B0604030504040204" pitchFamily="50" charset="-128"/>
              </a:rPr>
              <a:t>unk</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&gt;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ジモ女</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j </a:t>
            </a:r>
            <a:r>
              <a:rPr lang="en-US" altLang="ja-JP" dirty="0" err="1">
                <a:latin typeface="メイリオ" panose="020B0604030504040204" pitchFamily="50" charset="-128"/>
                <a:ea typeface="メイリオ" panose="020B0604030504040204" pitchFamily="50" charset="-128"/>
                <a:cs typeface="メイリオ" panose="020B0604030504040204" pitchFamily="50" charset="-128"/>
              </a:rPr>
              <a:t>i</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m o j o</a:t>
            </a: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93</a:t>
            </a:fld>
            <a:endParaRPr kumimoji="1" lang="ja-JP" altLang="en-US"/>
          </a:p>
        </p:txBody>
      </p:sp>
    </p:spTree>
    <p:extLst>
      <p:ext uri="{BB962C8B-B14F-4D97-AF65-F5344CB8AC3E}">
        <p14:creationId xmlns:p14="http://schemas.microsoft.com/office/powerpoint/2010/main" val="3312271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演習</a:t>
            </a:r>
            <a:r>
              <a:rPr lang="ja-JP" altLang="en-US" dirty="0" smtClean="0"/>
              <a:t>課題</a:t>
            </a:r>
            <a:r>
              <a:rPr lang="en-US" altLang="ja-JP" dirty="0" smtClean="0"/>
              <a:t>9 </a:t>
            </a:r>
            <a:r>
              <a:rPr lang="en-US" altLang="ja-JP" dirty="0"/>
              <a:t>– </a:t>
            </a:r>
            <a:r>
              <a:rPr lang="ja-JP" altLang="en-US" dirty="0"/>
              <a:t>解答例</a:t>
            </a:r>
            <a:endParaRPr kumimoji="1" lang="ja-JP" altLang="en-US" dirty="0"/>
          </a:p>
        </p:txBody>
      </p:sp>
      <p:sp>
        <p:nvSpPr>
          <p:cNvPr id="3" name="コンテンツ プレースホルダー 2"/>
          <p:cNvSpPr>
            <a:spLocks noGrp="1"/>
          </p:cNvSpPr>
          <p:nvPr>
            <p:ph idx="1"/>
          </p:nvPr>
        </p:nvSpPr>
        <p:spPr>
          <a:xfrm>
            <a:off x="415060" y="1800321"/>
            <a:ext cx="8313879" cy="3312367"/>
          </a:xfrm>
        </p:spPr>
        <p:txBody>
          <a:bodyPr>
            <a:normAutofit fontScale="47500" lnSpcReduction="20000"/>
          </a:bodyPr>
          <a:lstStyle/>
          <a:p>
            <a:pPr marL="0" indent="0">
              <a:buNone/>
            </a:pPr>
            <a:r>
              <a:rPr lang="en-US" altLang="ja-JP" b="1" dirty="0" err="1" smtClean="0"/>
              <a:t>MMDAgent_Example.fst</a:t>
            </a:r>
            <a:r>
              <a:rPr lang="ja-JP" altLang="en-US" b="1" dirty="0" smtClean="0"/>
              <a:t>に以下を追加</a:t>
            </a:r>
            <a:endParaRPr lang="en-US" altLang="ja-JP" b="1" dirty="0" smtClean="0"/>
          </a:p>
          <a:p>
            <a:pPr marL="0" indent="0">
              <a:buNone/>
            </a:pPr>
            <a:r>
              <a:rPr lang="en-US" altLang="ja-JP" dirty="0" smtClean="0"/>
              <a:t>1   281   </a:t>
            </a:r>
            <a:r>
              <a:rPr lang="en-US" altLang="ja-JP" dirty="0"/>
              <a:t>RECOG_EVENT_STOP|</a:t>
            </a:r>
            <a:r>
              <a:rPr lang="ja-JP" altLang="en-US" dirty="0"/>
              <a:t>子供      </a:t>
            </a:r>
            <a:r>
              <a:rPr lang="ja-JP" altLang="en-US" dirty="0" smtClean="0"/>
              <a:t>     </a:t>
            </a:r>
            <a:r>
              <a:rPr lang="en-US" altLang="ja-JP" dirty="0" err="1"/>
              <a:t>SYNTH_START|mei|mei_voice_childish</a:t>
            </a:r>
            <a:r>
              <a:rPr lang="en-US" altLang="ja-JP" dirty="0"/>
              <a:t>|</a:t>
            </a:r>
            <a:r>
              <a:rPr lang="ja-JP" altLang="en-US" dirty="0"/>
              <a:t>こんな感じです。</a:t>
            </a:r>
          </a:p>
          <a:p>
            <a:pPr marL="0" indent="0">
              <a:buNone/>
            </a:pPr>
            <a:r>
              <a:rPr lang="en-US" altLang="ja-JP" dirty="0" smtClean="0"/>
              <a:t>281   </a:t>
            </a:r>
            <a:r>
              <a:rPr lang="en-US" altLang="ja-JP" dirty="0"/>
              <a:t>2    </a:t>
            </a:r>
            <a:r>
              <a:rPr lang="en-US" altLang="ja-JP" dirty="0" err="1"/>
              <a:t>SYNTH_EVENT_STOP|mei</a:t>
            </a:r>
            <a:r>
              <a:rPr lang="en-US" altLang="ja-JP" dirty="0"/>
              <a:t>       </a:t>
            </a:r>
            <a:r>
              <a:rPr lang="en-US" altLang="ja-JP" dirty="0" smtClean="0"/>
              <a:t>    </a:t>
            </a:r>
            <a:r>
              <a:rPr lang="en-US" altLang="ja-JP" dirty="0"/>
              <a:t>&lt;eps&gt;</a:t>
            </a:r>
          </a:p>
          <a:p>
            <a:pPr marL="0" indent="0">
              <a:buNone/>
            </a:pPr>
            <a:r>
              <a:rPr lang="en-US" altLang="ja-JP" dirty="0" smtClean="0"/>
              <a:t>1    282   </a:t>
            </a:r>
            <a:r>
              <a:rPr lang="en-US" altLang="ja-JP" dirty="0"/>
              <a:t>RECOG_EVENT_STOP|</a:t>
            </a:r>
            <a:r>
              <a:rPr lang="ja-JP" altLang="en-US" dirty="0"/>
              <a:t>お年寄り </a:t>
            </a:r>
            <a:r>
              <a:rPr lang="ja-JP" altLang="en-US" dirty="0" smtClean="0"/>
              <a:t>    </a:t>
            </a:r>
            <a:r>
              <a:rPr lang="en-US" altLang="ja-JP" dirty="0" err="1"/>
              <a:t>SYNTH_START|mei|mei_voice_aged</a:t>
            </a:r>
            <a:r>
              <a:rPr lang="en-US" altLang="ja-JP" dirty="0"/>
              <a:t>|</a:t>
            </a:r>
            <a:r>
              <a:rPr lang="ja-JP" altLang="en-US" dirty="0"/>
              <a:t>こんな感じです。</a:t>
            </a:r>
          </a:p>
          <a:p>
            <a:pPr marL="0" indent="0">
              <a:buNone/>
            </a:pPr>
            <a:r>
              <a:rPr lang="en-US" altLang="ja-JP" dirty="0" smtClean="0"/>
              <a:t>282   </a:t>
            </a:r>
            <a:r>
              <a:rPr lang="en-US" altLang="ja-JP" dirty="0"/>
              <a:t>2    </a:t>
            </a:r>
            <a:r>
              <a:rPr lang="en-US" altLang="ja-JP" dirty="0" err="1"/>
              <a:t>SYNTH_EVENT_STOP|mei</a:t>
            </a:r>
            <a:r>
              <a:rPr lang="en-US" altLang="ja-JP" dirty="0"/>
              <a:t>        </a:t>
            </a:r>
            <a:r>
              <a:rPr lang="en-US" altLang="ja-JP" dirty="0" smtClean="0"/>
              <a:t>   </a:t>
            </a:r>
            <a:r>
              <a:rPr lang="en-US" altLang="ja-JP" dirty="0"/>
              <a:t>&lt;eps&gt;</a:t>
            </a:r>
          </a:p>
          <a:p>
            <a:pPr marL="0" indent="0">
              <a:buNone/>
            </a:pPr>
            <a:r>
              <a:rPr lang="en-US" altLang="ja-JP" dirty="0" smtClean="0"/>
              <a:t>1    283   </a:t>
            </a:r>
            <a:r>
              <a:rPr lang="en-US" altLang="ja-JP" dirty="0"/>
              <a:t>RECOG_EVENT_STOP|</a:t>
            </a:r>
            <a:r>
              <a:rPr lang="ja-JP" altLang="en-US" dirty="0"/>
              <a:t>早口言葉 </a:t>
            </a:r>
            <a:r>
              <a:rPr lang="ja-JP" altLang="en-US" dirty="0" smtClean="0"/>
              <a:t>    </a:t>
            </a:r>
            <a:r>
              <a:rPr lang="en-US" altLang="ja-JP" dirty="0" err="1"/>
              <a:t>SYNTH_START|mei|mei_voice_normal</a:t>
            </a:r>
            <a:r>
              <a:rPr lang="en-US" altLang="ja-JP" dirty="0"/>
              <a:t>|</a:t>
            </a:r>
            <a:r>
              <a:rPr lang="ja-JP" altLang="en-US" dirty="0"/>
              <a:t>それでは聞いてください。</a:t>
            </a:r>
          </a:p>
          <a:p>
            <a:pPr marL="0" indent="0">
              <a:buNone/>
            </a:pPr>
            <a:r>
              <a:rPr lang="en-US" altLang="ja-JP" dirty="0" smtClean="0"/>
              <a:t>283   284   </a:t>
            </a:r>
            <a:r>
              <a:rPr lang="en-US" altLang="ja-JP" dirty="0" err="1"/>
              <a:t>SYNTH_EVENT_STOP|mei</a:t>
            </a:r>
            <a:r>
              <a:rPr lang="en-US" altLang="ja-JP" dirty="0"/>
              <a:t>     </a:t>
            </a:r>
            <a:r>
              <a:rPr lang="en-US" altLang="ja-JP" dirty="0" smtClean="0"/>
              <a:t>     </a:t>
            </a:r>
            <a:r>
              <a:rPr lang="en-US" altLang="ja-JP" dirty="0" err="1"/>
              <a:t>SYNTH_START|mei|mei_voice_faster</a:t>
            </a:r>
            <a:r>
              <a:rPr lang="en-US" altLang="ja-JP" dirty="0"/>
              <a:t>|</a:t>
            </a:r>
            <a:r>
              <a:rPr lang="ja-JP" altLang="en-US" dirty="0"/>
              <a:t>生麦生ゴメ</a:t>
            </a:r>
            <a:r>
              <a:rPr lang="ja-JP" altLang="en-US" dirty="0" err="1"/>
              <a:t>なま</a:t>
            </a:r>
            <a:r>
              <a:rPr lang="ja-JP" altLang="en-US" dirty="0"/>
              <a:t>卵</a:t>
            </a:r>
          </a:p>
          <a:p>
            <a:pPr marL="0" indent="0">
              <a:buNone/>
            </a:pPr>
            <a:r>
              <a:rPr lang="en-US" altLang="ja-JP" dirty="0" smtClean="0"/>
              <a:t>284  285   </a:t>
            </a:r>
            <a:r>
              <a:rPr lang="en-US" altLang="ja-JP" dirty="0" err="1"/>
              <a:t>SYNTH_EVENT_STOP|mei</a:t>
            </a:r>
            <a:r>
              <a:rPr lang="en-US" altLang="ja-JP" dirty="0"/>
              <a:t>      </a:t>
            </a:r>
            <a:r>
              <a:rPr lang="en-US" altLang="ja-JP" dirty="0" smtClean="0"/>
              <a:t>     </a:t>
            </a:r>
            <a:r>
              <a:rPr lang="en-US" altLang="ja-JP" dirty="0" err="1"/>
              <a:t>SYNTH_START|mei|mei_voice_faster</a:t>
            </a:r>
            <a:r>
              <a:rPr lang="en-US" altLang="ja-JP" dirty="0"/>
              <a:t>|</a:t>
            </a:r>
            <a:r>
              <a:rPr lang="ja-JP" altLang="en-US" dirty="0"/>
              <a:t>生麦生ゴメ</a:t>
            </a:r>
            <a:r>
              <a:rPr lang="ja-JP" altLang="en-US" dirty="0" err="1"/>
              <a:t>なま</a:t>
            </a:r>
            <a:r>
              <a:rPr lang="ja-JP" altLang="en-US" dirty="0"/>
              <a:t>卵</a:t>
            </a:r>
          </a:p>
          <a:p>
            <a:pPr marL="0" indent="0">
              <a:buNone/>
            </a:pPr>
            <a:r>
              <a:rPr lang="en-US" altLang="ja-JP" dirty="0" smtClean="0"/>
              <a:t>285   </a:t>
            </a:r>
            <a:r>
              <a:rPr lang="en-US" altLang="ja-JP" dirty="0"/>
              <a:t>2    </a:t>
            </a:r>
            <a:r>
              <a:rPr lang="en-US" altLang="ja-JP" dirty="0" err="1"/>
              <a:t>SYNTH_EVENT_STOP|mei</a:t>
            </a:r>
            <a:r>
              <a:rPr lang="en-US" altLang="ja-JP" dirty="0"/>
              <a:t>        </a:t>
            </a:r>
            <a:r>
              <a:rPr lang="en-US" altLang="ja-JP" dirty="0" smtClean="0"/>
              <a:t>     </a:t>
            </a:r>
            <a:r>
              <a:rPr lang="en-US" altLang="ja-JP" dirty="0"/>
              <a:t>&lt;eps&gt;</a:t>
            </a:r>
            <a:endParaRPr kumimoji="1" lang="ja-JP" altLang="en-US" dirty="0"/>
          </a:p>
        </p:txBody>
      </p:sp>
      <p:sp>
        <p:nvSpPr>
          <p:cNvPr id="5" name="テキスト ボックス 4"/>
          <p:cNvSpPr txBox="1"/>
          <p:nvPr/>
        </p:nvSpPr>
        <p:spPr>
          <a:xfrm>
            <a:off x="412599" y="5229200"/>
            <a:ext cx="8313879" cy="830997"/>
          </a:xfrm>
          <a:prstGeom prst="rect">
            <a:avLst/>
          </a:prstGeom>
          <a:noFill/>
        </p:spPr>
        <p:txBody>
          <a:bodyPr wrap="none" rtlCol="0">
            <a:spAutoFit/>
          </a:bodyPr>
          <a:lstStyle/>
          <a:p>
            <a:r>
              <a:rPr lang="en-US" altLang="ja-JP" sz="1200" b="1" dirty="0" err="1" smtClean="0">
                <a:latin typeface="メイリオ" panose="020B0604030504040204" pitchFamily="50" charset="-128"/>
                <a:ea typeface="メイリオ" panose="020B0604030504040204" pitchFamily="50" charset="-128"/>
                <a:cs typeface="メイリオ" panose="020B0604030504040204" pitchFamily="50" charset="-128"/>
              </a:rPr>
              <a:t>MMDAgent_Example.ojt</a:t>
            </a:r>
            <a:r>
              <a:rPr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に以下を追加</a:t>
            </a:r>
            <a:r>
              <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(number of speaking style</a:t>
            </a:r>
            <a:r>
              <a:rPr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も変更すること</a:t>
            </a:r>
            <a:r>
              <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p>
          <a:p>
            <a:r>
              <a:rPr lang="en-US" altLang="ja-JP" sz="1200" dirty="0" err="1" smtClean="0">
                <a:latin typeface="メイリオ" panose="020B0604030504040204" pitchFamily="50" charset="-128"/>
                <a:ea typeface="メイリオ" panose="020B0604030504040204" pitchFamily="50" charset="-128"/>
                <a:cs typeface="メイリオ" panose="020B0604030504040204" pitchFamily="50" charset="-128"/>
              </a:rPr>
              <a:t>mei_voice_childish</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0.0  0.0  1.0  1.0  0.0  1.0  0.0  1.0  1.0  0.0  0.0  0.0  1.0  1.0  0.0  1.5  5.0  0.5  1.0</a:t>
            </a:r>
          </a:p>
          <a:p>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mei_voice_aged</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0.0  0.4  0.0  0.0  0.6  0.0  0.4  0.0  0.0  0.6  0.0  0.4  0.0  0.0  0.6  0.5 -9.0  0.45 0.9</a:t>
            </a:r>
          </a:p>
          <a:p>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mei_voice_faster</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1.0  0.0  0.0  0.0  0.0  1.0  0.0  0.0  0.0  0.0  1.0  0.0  0.0  0.0  0.0  3.0  1.0  0.55 1.0</a:t>
            </a:r>
            <a:endPar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94</a:t>
            </a:fld>
            <a:endParaRPr kumimoji="1" lang="ja-JP" altLang="en-US"/>
          </a:p>
        </p:txBody>
      </p:sp>
    </p:spTree>
    <p:extLst>
      <p:ext uri="{BB962C8B-B14F-4D97-AF65-F5344CB8AC3E}">
        <p14:creationId xmlns:p14="http://schemas.microsoft.com/office/powerpoint/2010/main" val="3583009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演習課題</a:t>
            </a:r>
            <a:r>
              <a:rPr lang="en-US" altLang="ja-JP" dirty="0" smtClean="0"/>
              <a:t>10 </a:t>
            </a:r>
            <a:r>
              <a:rPr lang="en-US" altLang="ja-JP" dirty="0"/>
              <a:t>– </a:t>
            </a:r>
            <a:r>
              <a:rPr lang="ja-JP" altLang="en-US" dirty="0"/>
              <a:t>解答例</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en-US" altLang="ja-JP" b="1" dirty="0" err="1" smtClean="0"/>
              <a:t>MMDAgent_Example.fst</a:t>
            </a:r>
            <a:r>
              <a:rPr lang="ja-JP" altLang="en-US" b="1" dirty="0" smtClean="0"/>
              <a:t>に以下を追加</a:t>
            </a:r>
            <a:endParaRPr lang="en-US" altLang="ja-JP" b="1" dirty="0"/>
          </a:p>
          <a:p>
            <a:pPr marL="0" indent="0">
              <a:buNone/>
            </a:pPr>
            <a:r>
              <a:rPr lang="en-US" altLang="ja-JP" sz="2000" dirty="0"/>
              <a:t>1    </a:t>
            </a:r>
            <a:r>
              <a:rPr lang="en-US" altLang="ja-JP" sz="2000" dirty="0" smtClean="0"/>
              <a:t>311  </a:t>
            </a:r>
            <a:r>
              <a:rPr lang="en-US" altLang="ja-JP" sz="2000" dirty="0"/>
              <a:t>RECOG_EVENT_STOP|</a:t>
            </a:r>
            <a:r>
              <a:rPr lang="ja-JP" altLang="en-US" sz="2000" dirty="0"/>
              <a:t>こんにちは         </a:t>
            </a:r>
            <a:r>
              <a:rPr lang="en-US" altLang="ja-JP" sz="2000" dirty="0"/>
              <a:t>CAMERA|0.01,17.85,-0.00|0.00,0.00,0.00|12.00|16.00|-1 </a:t>
            </a:r>
          </a:p>
          <a:p>
            <a:pPr marL="0" indent="0">
              <a:buNone/>
            </a:pPr>
            <a:r>
              <a:rPr lang="en-US" altLang="ja-JP" sz="2000" dirty="0" smtClean="0"/>
              <a:t>311  312  </a:t>
            </a:r>
            <a:r>
              <a:rPr lang="en-US" altLang="ja-JP" sz="2000" dirty="0"/>
              <a:t>&lt;eps&gt;                               </a:t>
            </a:r>
            <a:r>
              <a:rPr lang="en-US" altLang="ja-JP" sz="2000" dirty="0" err="1"/>
              <a:t>SYNTH_START|mei|mei_voice_normal</a:t>
            </a:r>
            <a:r>
              <a:rPr lang="en-US" altLang="ja-JP" sz="2000" dirty="0"/>
              <a:t>|</a:t>
            </a:r>
            <a:r>
              <a:rPr lang="ja-JP" altLang="en-US" sz="2000" dirty="0"/>
              <a:t>こんにちは、よろしく</a:t>
            </a:r>
            <a:r>
              <a:rPr lang="ja-JP" altLang="en-US" sz="2000" dirty="0" err="1"/>
              <a:t>ね</a:t>
            </a:r>
            <a:endParaRPr lang="ja-JP" altLang="en-US" sz="2000" dirty="0"/>
          </a:p>
          <a:p>
            <a:pPr marL="0" indent="0">
              <a:buNone/>
            </a:pPr>
            <a:r>
              <a:rPr lang="en-US" altLang="ja-JP" sz="2000" dirty="0" smtClean="0"/>
              <a:t>312  </a:t>
            </a:r>
            <a:r>
              <a:rPr lang="en-US" altLang="ja-JP" sz="2000" dirty="0"/>
              <a:t>2    </a:t>
            </a:r>
            <a:r>
              <a:rPr lang="en-US" altLang="ja-JP" sz="2000" dirty="0" err="1"/>
              <a:t>SYNTH_EVENT_STOP|mei</a:t>
            </a:r>
            <a:r>
              <a:rPr lang="en-US" altLang="ja-JP" sz="2000" dirty="0"/>
              <a:t>                CAMERA|0.00,13.00,0.00|0.00,0.00,0.00|100.00|16.00|-1</a:t>
            </a:r>
            <a:endParaRPr kumimoji="1" lang="ja-JP" altLang="en-US" sz="2000"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95</a:t>
            </a:fld>
            <a:endParaRPr kumimoji="1" lang="ja-JP" altLang="en-US"/>
          </a:p>
        </p:txBody>
      </p:sp>
    </p:spTree>
    <p:extLst>
      <p:ext uri="{BB962C8B-B14F-4D97-AF65-F5344CB8AC3E}">
        <p14:creationId xmlns:p14="http://schemas.microsoft.com/office/powerpoint/2010/main" val="209213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演習課題</a:t>
            </a:r>
            <a:r>
              <a:rPr lang="en-US" altLang="ja-JP" dirty="0" smtClean="0"/>
              <a:t>11 </a:t>
            </a:r>
            <a:r>
              <a:rPr lang="en-US" altLang="ja-JP" dirty="0"/>
              <a:t>– </a:t>
            </a:r>
            <a:r>
              <a:rPr lang="ja-JP" altLang="en-US" dirty="0"/>
              <a:t>解答例</a:t>
            </a:r>
            <a:endParaRPr kumimoji="1" lang="ja-JP" altLang="en-US" dirty="0"/>
          </a:p>
        </p:txBody>
      </p:sp>
      <p:sp>
        <p:nvSpPr>
          <p:cNvPr id="3" name="コンテンツ プレースホルダー 2"/>
          <p:cNvSpPr>
            <a:spLocks noGrp="1"/>
          </p:cNvSpPr>
          <p:nvPr>
            <p:ph idx="1"/>
          </p:nvPr>
        </p:nvSpPr>
        <p:spPr/>
        <p:txBody>
          <a:bodyPr>
            <a:normAutofit fontScale="55000" lnSpcReduction="20000"/>
          </a:bodyPr>
          <a:lstStyle/>
          <a:p>
            <a:pPr marL="0" indent="0">
              <a:buNone/>
            </a:pPr>
            <a:r>
              <a:rPr lang="en-US" altLang="ja-JP" b="1" dirty="0" err="1"/>
              <a:t>MMDAgent_Example.fst</a:t>
            </a:r>
            <a:r>
              <a:rPr lang="ja-JP" altLang="en-US" b="1" dirty="0"/>
              <a:t>に以下を追加</a:t>
            </a:r>
            <a:endParaRPr lang="en-US" altLang="ja-JP" b="1" dirty="0"/>
          </a:p>
          <a:p>
            <a:pPr marL="0" indent="0">
              <a:buNone/>
            </a:pPr>
            <a:endParaRPr lang="en-US" altLang="ja-JP" dirty="0" smtClean="0"/>
          </a:p>
          <a:p>
            <a:pPr marL="0" indent="0">
              <a:buNone/>
            </a:pPr>
            <a:r>
              <a:rPr lang="en-US" altLang="ja-JP" dirty="0" smtClean="0"/>
              <a:t>1    221   </a:t>
            </a:r>
            <a:r>
              <a:rPr lang="en-US" altLang="ja-JP" dirty="0"/>
              <a:t>RECOG_EVENT_STOP|</a:t>
            </a:r>
            <a:r>
              <a:rPr lang="ja-JP" altLang="en-US" dirty="0"/>
              <a:t>今日</a:t>
            </a:r>
            <a:r>
              <a:rPr lang="en-US" altLang="ja-JP" dirty="0"/>
              <a:t>,</a:t>
            </a:r>
            <a:r>
              <a:rPr lang="ja-JP" altLang="en-US" dirty="0"/>
              <a:t>運勢         </a:t>
            </a:r>
            <a:r>
              <a:rPr lang="en-US" altLang="ja-JP" dirty="0" err="1"/>
              <a:t>SYNTH_START|mei|mei_voice_normal</a:t>
            </a:r>
            <a:r>
              <a:rPr lang="en-US" altLang="ja-JP" dirty="0"/>
              <a:t>|</a:t>
            </a:r>
            <a:r>
              <a:rPr lang="ja-JP" altLang="en-US" dirty="0"/>
              <a:t>それでは占います。今日の運勢は、</a:t>
            </a:r>
          </a:p>
          <a:p>
            <a:pPr marL="0" indent="0">
              <a:buNone/>
            </a:pPr>
            <a:r>
              <a:rPr lang="en-US" altLang="ja-JP" dirty="0" smtClean="0"/>
              <a:t>221  222   </a:t>
            </a:r>
            <a:r>
              <a:rPr lang="en-US" altLang="ja-JP" dirty="0" err="1"/>
              <a:t>SYNTH_EVENT_STOP|mei</a:t>
            </a:r>
            <a:r>
              <a:rPr lang="en-US" altLang="ja-JP" dirty="0"/>
              <a:t>            </a:t>
            </a:r>
            <a:r>
              <a:rPr lang="en-US" altLang="ja-JP" dirty="0" smtClean="0"/>
              <a:t>VALUE_SET|x|0|3</a:t>
            </a:r>
            <a:endParaRPr lang="en-US" altLang="ja-JP" dirty="0"/>
          </a:p>
          <a:p>
            <a:pPr marL="0" indent="0">
              <a:buNone/>
            </a:pPr>
            <a:r>
              <a:rPr lang="en-US" altLang="ja-JP" dirty="0" smtClean="0"/>
              <a:t>222  223   </a:t>
            </a:r>
            <a:r>
              <a:rPr lang="en-US" altLang="ja-JP" dirty="0" err="1"/>
              <a:t>VALUE_EVENT_SET|x</a:t>
            </a:r>
            <a:r>
              <a:rPr lang="en-US" altLang="ja-JP" dirty="0"/>
              <a:t>                  VALUE_EVAL|x|LE|1</a:t>
            </a:r>
          </a:p>
          <a:p>
            <a:pPr marL="0" indent="0">
              <a:buNone/>
            </a:pPr>
            <a:r>
              <a:rPr lang="en-US" altLang="ja-JP" dirty="0" smtClean="0"/>
              <a:t>223  225   </a:t>
            </a:r>
            <a:r>
              <a:rPr lang="en-US" altLang="ja-JP" dirty="0"/>
              <a:t>VALUE_EVENT_EVAL|x|LE|1|TRUE       </a:t>
            </a:r>
            <a:r>
              <a:rPr lang="en-US" altLang="ja-JP" dirty="0" err="1"/>
              <a:t>SYNTH_START|mei|mei_voice_normal</a:t>
            </a:r>
            <a:r>
              <a:rPr lang="en-US" altLang="ja-JP" dirty="0"/>
              <a:t>|</a:t>
            </a:r>
            <a:r>
              <a:rPr lang="ja-JP" altLang="en-US" dirty="0"/>
              <a:t>良いです</a:t>
            </a:r>
          </a:p>
          <a:p>
            <a:pPr marL="0" indent="0">
              <a:buNone/>
            </a:pPr>
            <a:r>
              <a:rPr lang="en-US" altLang="ja-JP" dirty="0" smtClean="0"/>
              <a:t>223  224   </a:t>
            </a:r>
            <a:r>
              <a:rPr lang="en-US" altLang="ja-JP" dirty="0"/>
              <a:t>VALUE_EVENT_EVAL|x|LE|1|FALSE      VALUE_EVAL|x|LE|2</a:t>
            </a:r>
          </a:p>
          <a:p>
            <a:pPr marL="0" indent="0">
              <a:buNone/>
            </a:pPr>
            <a:r>
              <a:rPr lang="en-US" altLang="ja-JP" dirty="0" smtClean="0"/>
              <a:t>224  225   </a:t>
            </a:r>
            <a:r>
              <a:rPr lang="en-US" altLang="ja-JP" dirty="0"/>
              <a:t>VALUE_EVENT_EVAL|x|LE|2|TRUE       </a:t>
            </a:r>
            <a:r>
              <a:rPr lang="en-US" altLang="ja-JP" dirty="0" err="1"/>
              <a:t>SYNTH_START|mei|mei_voice_normal</a:t>
            </a:r>
            <a:r>
              <a:rPr lang="en-US" altLang="ja-JP" dirty="0"/>
              <a:t>|</a:t>
            </a:r>
            <a:r>
              <a:rPr lang="ja-JP" altLang="en-US" dirty="0"/>
              <a:t>悪いです</a:t>
            </a:r>
          </a:p>
          <a:p>
            <a:pPr marL="0" indent="0">
              <a:buNone/>
            </a:pPr>
            <a:r>
              <a:rPr lang="en-US" altLang="ja-JP" dirty="0" smtClean="0"/>
              <a:t>224  225   </a:t>
            </a:r>
            <a:r>
              <a:rPr lang="en-US" altLang="ja-JP" dirty="0"/>
              <a:t>VALUE_EVENT_EVAL|x|LE|2|FALSE      </a:t>
            </a:r>
            <a:r>
              <a:rPr lang="en-US" altLang="ja-JP" dirty="0" err="1"/>
              <a:t>SYNTH_START|mei|mei_voice_normal</a:t>
            </a:r>
            <a:r>
              <a:rPr lang="en-US" altLang="ja-JP" dirty="0"/>
              <a:t>|</a:t>
            </a:r>
            <a:r>
              <a:rPr lang="ja-JP" altLang="en-US" dirty="0"/>
              <a:t>ふつうです</a:t>
            </a:r>
          </a:p>
          <a:p>
            <a:pPr marL="0" indent="0">
              <a:buNone/>
            </a:pPr>
            <a:r>
              <a:rPr lang="en-US" altLang="ja-JP" dirty="0" smtClean="0"/>
              <a:t>225  </a:t>
            </a:r>
            <a:r>
              <a:rPr lang="en-US" altLang="ja-JP" dirty="0"/>
              <a:t>2     </a:t>
            </a:r>
            <a:r>
              <a:rPr lang="en-US" altLang="ja-JP" dirty="0" err="1"/>
              <a:t>SYNTH_EVENT_STOP|mei</a:t>
            </a:r>
            <a:r>
              <a:rPr lang="en-US" altLang="ja-JP" dirty="0"/>
              <a:t>               &lt;eps&gt;</a:t>
            </a:r>
          </a:p>
          <a:p>
            <a:pPr marL="0" indent="0">
              <a:buNone/>
            </a:pP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96</a:t>
            </a:fld>
            <a:endParaRPr kumimoji="1" lang="ja-JP" altLang="en-US"/>
          </a:p>
        </p:txBody>
      </p:sp>
    </p:spTree>
    <p:extLst>
      <p:ext uri="{BB962C8B-B14F-4D97-AF65-F5344CB8AC3E}">
        <p14:creationId xmlns:p14="http://schemas.microsoft.com/office/powerpoint/2010/main" val="53955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演習課題</a:t>
            </a:r>
            <a:r>
              <a:rPr kumimoji="1" lang="en-US" altLang="ja-JP" dirty="0" smtClean="0"/>
              <a:t>12 – </a:t>
            </a:r>
            <a:r>
              <a:rPr kumimoji="1" lang="ja-JP" altLang="en-US" dirty="0" smtClean="0"/>
              <a:t>解答例</a:t>
            </a:r>
            <a:endParaRPr kumimoji="1" lang="ja-JP" altLang="en-US" dirty="0"/>
          </a:p>
        </p:txBody>
      </p:sp>
      <p:sp>
        <p:nvSpPr>
          <p:cNvPr id="3" name="コンテンツ プレースホルダー 2"/>
          <p:cNvSpPr>
            <a:spLocks noGrp="1"/>
          </p:cNvSpPr>
          <p:nvPr>
            <p:ph idx="1"/>
          </p:nvPr>
        </p:nvSpPr>
        <p:spPr/>
        <p:txBody>
          <a:bodyPr>
            <a:normAutofit fontScale="47500" lnSpcReduction="20000"/>
          </a:bodyPr>
          <a:lstStyle/>
          <a:p>
            <a:pPr marL="0" indent="0">
              <a:buNone/>
            </a:pPr>
            <a:r>
              <a:rPr lang="en-US" altLang="ja-JP" b="1" dirty="0" err="1"/>
              <a:t>MMDAgent_Example.fst</a:t>
            </a:r>
            <a:r>
              <a:rPr lang="ja-JP" altLang="en-US" b="1" dirty="0"/>
              <a:t>に以下を追加</a:t>
            </a:r>
            <a:endParaRPr lang="en-US" altLang="ja-JP" b="1" dirty="0"/>
          </a:p>
          <a:p>
            <a:pPr marL="0" indent="0">
              <a:buNone/>
            </a:pPr>
            <a:endParaRPr lang="en-US" altLang="ja-JP" dirty="0" smtClean="0"/>
          </a:p>
          <a:p>
            <a:pPr marL="0" indent="0">
              <a:buNone/>
            </a:pPr>
            <a:r>
              <a:rPr lang="en-US" altLang="ja-JP" dirty="0" smtClean="0"/>
              <a:t>1    231  </a:t>
            </a:r>
            <a:r>
              <a:rPr lang="en-US" altLang="ja-JP" dirty="0"/>
              <a:t>RECOG_EVENT_STOP|</a:t>
            </a:r>
            <a:r>
              <a:rPr lang="ja-JP" altLang="en-US" dirty="0" smtClean="0"/>
              <a:t>スタート  </a:t>
            </a:r>
            <a:r>
              <a:rPr lang="en-US" altLang="ja-JP" dirty="0" err="1"/>
              <a:t>SYNTH_START|mei|mei_voice_normal</a:t>
            </a:r>
            <a:r>
              <a:rPr lang="en-US" altLang="ja-JP" dirty="0"/>
              <a:t>|</a:t>
            </a:r>
            <a:r>
              <a:rPr lang="ja-JP" altLang="en-US" dirty="0"/>
              <a:t>スタート</a:t>
            </a:r>
            <a:r>
              <a:rPr lang="ja-JP" altLang="en-US" dirty="0" smtClean="0"/>
              <a:t>します</a:t>
            </a:r>
            <a:endParaRPr lang="ja-JP" altLang="en-US" dirty="0"/>
          </a:p>
          <a:p>
            <a:pPr marL="0" indent="0">
              <a:buNone/>
            </a:pPr>
            <a:r>
              <a:rPr lang="en-US" altLang="ja-JP" dirty="0" smtClean="0"/>
              <a:t>231  232  </a:t>
            </a:r>
            <a:r>
              <a:rPr lang="en-US" altLang="ja-JP" dirty="0"/>
              <a:t>&lt;eps&gt;                               TIMER_START|sw|5</a:t>
            </a:r>
          </a:p>
          <a:p>
            <a:pPr marL="0" indent="0">
              <a:buNone/>
            </a:pPr>
            <a:r>
              <a:rPr lang="en-US" altLang="ja-JP" dirty="0" smtClean="0"/>
              <a:t>232  233  </a:t>
            </a:r>
            <a:r>
              <a:rPr lang="en-US" altLang="ja-JP" dirty="0" err="1"/>
              <a:t>TIMER_EVENT_STOP|sw</a:t>
            </a:r>
            <a:r>
              <a:rPr lang="en-US" altLang="ja-JP" dirty="0"/>
              <a:t>     </a:t>
            </a:r>
            <a:r>
              <a:rPr lang="en-US" altLang="ja-JP" dirty="0" smtClean="0"/>
              <a:t>SYNTH_START|mei|mei_voice_normal|5</a:t>
            </a:r>
            <a:r>
              <a:rPr lang="ja-JP" altLang="en-US" dirty="0"/>
              <a:t>秒です</a:t>
            </a:r>
          </a:p>
          <a:p>
            <a:pPr marL="0" indent="0">
              <a:buNone/>
            </a:pPr>
            <a:r>
              <a:rPr lang="en-US" altLang="ja-JP" dirty="0" smtClean="0"/>
              <a:t>233  234  </a:t>
            </a:r>
            <a:r>
              <a:rPr lang="en-US" altLang="ja-JP" dirty="0"/>
              <a:t>&lt;eps&gt;                               TIMER_START|sw|5</a:t>
            </a:r>
          </a:p>
          <a:p>
            <a:pPr marL="0" indent="0">
              <a:buNone/>
            </a:pPr>
            <a:r>
              <a:rPr lang="en-US" altLang="ja-JP" dirty="0" smtClean="0"/>
              <a:t>234  235  </a:t>
            </a:r>
            <a:r>
              <a:rPr lang="en-US" altLang="ja-JP" dirty="0" err="1"/>
              <a:t>TIMER_EVENT_STOP|sw</a:t>
            </a:r>
            <a:r>
              <a:rPr lang="en-US" altLang="ja-JP" dirty="0"/>
              <a:t>     </a:t>
            </a:r>
            <a:r>
              <a:rPr lang="en-US" altLang="ja-JP" dirty="0" smtClean="0"/>
              <a:t>SYNTH_START|mei|mei_voice_normal|10</a:t>
            </a:r>
            <a:r>
              <a:rPr lang="ja-JP" altLang="en-US" dirty="0"/>
              <a:t>秒です</a:t>
            </a:r>
          </a:p>
          <a:p>
            <a:pPr marL="0" indent="0">
              <a:buNone/>
            </a:pPr>
            <a:r>
              <a:rPr lang="en-US" altLang="ja-JP" dirty="0" smtClean="0"/>
              <a:t>235  236  </a:t>
            </a:r>
            <a:r>
              <a:rPr lang="en-US" altLang="ja-JP" dirty="0"/>
              <a:t>&lt;eps&gt;                               TIMER_START|sw|5</a:t>
            </a:r>
          </a:p>
          <a:p>
            <a:pPr marL="0" indent="0">
              <a:buNone/>
            </a:pPr>
            <a:r>
              <a:rPr lang="en-US" altLang="ja-JP" dirty="0" smtClean="0"/>
              <a:t>236  237  </a:t>
            </a:r>
            <a:r>
              <a:rPr lang="en-US" altLang="ja-JP" dirty="0" err="1"/>
              <a:t>TIMER_EVENT_STOP|sw</a:t>
            </a:r>
            <a:r>
              <a:rPr lang="en-US" altLang="ja-JP" dirty="0"/>
              <a:t>     </a:t>
            </a:r>
            <a:r>
              <a:rPr lang="en-US" altLang="ja-JP" dirty="0" smtClean="0"/>
              <a:t>SYNTH_START|mei|mei_voice_normal|15</a:t>
            </a:r>
            <a:r>
              <a:rPr lang="ja-JP" altLang="en-US" dirty="0"/>
              <a:t>秒です</a:t>
            </a:r>
          </a:p>
          <a:p>
            <a:pPr marL="0" indent="0">
              <a:buNone/>
            </a:pPr>
            <a:r>
              <a:rPr lang="en-US" altLang="ja-JP" dirty="0" smtClean="0"/>
              <a:t>237  238  </a:t>
            </a:r>
            <a:r>
              <a:rPr lang="en-US" altLang="ja-JP" dirty="0"/>
              <a:t>&lt;eps&gt;                               TIMER_START|sw|5</a:t>
            </a:r>
          </a:p>
          <a:p>
            <a:pPr marL="0" indent="0">
              <a:buNone/>
            </a:pPr>
            <a:r>
              <a:rPr lang="en-US" altLang="ja-JP" dirty="0" smtClean="0"/>
              <a:t>238  239  </a:t>
            </a:r>
            <a:r>
              <a:rPr lang="en-US" altLang="ja-JP" dirty="0" err="1"/>
              <a:t>TIMER_EVENT_STOP|sw</a:t>
            </a:r>
            <a:r>
              <a:rPr lang="en-US" altLang="ja-JP" dirty="0"/>
              <a:t>     </a:t>
            </a:r>
            <a:r>
              <a:rPr lang="en-US" altLang="ja-JP" dirty="0" smtClean="0"/>
              <a:t>SYNTH_START|mei|mei_voice_normal|20</a:t>
            </a:r>
            <a:r>
              <a:rPr lang="ja-JP" altLang="en-US" dirty="0"/>
              <a:t>秒です</a:t>
            </a:r>
          </a:p>
          <a:p>
            <a:pPr marL="0" indent="0">
              <a:buNone/>
            </a:pPr>
            <a:r>
              <a:rPr lang="en-US" altLang="ja-JP" dirty="0" smtClean="0"/>
              <a:t>239  </a:t>
            </a:r>
            <a:r>
              <a:rPr lang="en-US" altLang="ja-JP" dirty="0"/>
              <a:t>2  </a:t>
            </a:r>
            <a:r>
              <a:rPr lang="en-US" altLang="ja-JP" dirty="0" err="1"/>
              <a:t>SYNTH_EVENT_STOP|mei</a:t>
            </a:r>
            <a:r>
              <a:rPr lang="en-US" altLang="ja-JP" dirty="0"/>
              <a:t>       </a:t>
            </a:r>
            <a:r>
              <a:rPr lang="en-US" altLang="ja-JP" dirty="0" smtClean="0"/>
              <a:t>&lt;</a:t>
            </a:r>
            <a:r>
              <a:rPr lang="en-US" altLang="ja-JP" dirty="0"/>
              <a:t>eps&gt;</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97</a:t>
            </a:fld>
            <a:endParaRPr kumimoji="1" lang="ja-JP" altLang="en-US"/>
          </a:p>
        </p:txBody>
      </p:sp>
    </p:spTree>
    <p:extLst>
      <p:ext uri="{BB962C8B-B14F-4D97-AF65-F5344CB8AC3E}">
        <p14:creationId xmlns:p14="http://schemas.microsoft.com/office/powerpoint/2010/main" val="100701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3-3 </a:t>
            </a:r>
            <a:r>
              <a:rPr lang="ja-JP" altLang="en-US" dirty="0" smtClean="0"/>
              <a:t>関連サービスの利用</a:t>
            </a:r>
            <a:endParaRPr kumimoji="1" lang="ja-JP" altLang="en-US" dirty="0"/>
          </a:p>
        </p:txBody>
      </p:sp>
      <p:sp>
        <p:nvSpPr>
          <p:cNvPr id="3" name="テキスト プレースホルダー 2"/>
          <p:cNvSpPr>
            <a:spLocks noGrp="1"/>
          </p:cNvSpPr>
          <p:nvPr>
            <p:ph type="body" idx="1"/>
          </p:nvPr>
        </p:nvSpPr>
        <p:spPr/>
        <p:txBody>
          <a:bodyPr/>
          <a:lstStyle/>
          <a:p>
            <a:r>
              <a:rPr lang="ja-JP" altLang="en-US" dirty="0" smtClean="0"/>
              <a:t>名古屋工業大学で開発したサービスを紹介します</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98</a:t>
            </a:fld>
            <a:endParaRPr kumimoji="1" lang="ja-JP" altLang="en-US"/>
          </a:p>
        </p:txBody>
      </p:sp>
    </p:spTree>
    <p:extLst>
      <p:ext uri="{BB962C8B-B14F-4D97-AF65-F5344CB8AC3E}">
        <p14:creationId xmlns:p14="http://schemas.microsoft.com/office/powerpoint/2010/main" val="2245285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MMDAgent SHARE</a:t>
            </a:r>
            <a:endParaRPr lang="ja-JP" altLang="en-US" dirty="0"/>
          </a:p>
        </p:txBody>
      </p:sp>
      <p:pic>
        <p:nvPicPr>
          <p:cNvPr id="6" name="コンテンツ プレースホルダー 5"/>
          <p:cNvPicPr>
            <a:picLocks noGrp="1" noChangeAspect="1"/>
          </p:cNvPicPr>
          <p:nvPr>
            <p:ph idx="1"/>
          </p:nvPr>
        </p:nvPicPr>
        <p:blipFill>
          <a:blip r:embed="rId2"/>
          <a:stretch>
            <a:fillRect/>
          </a:stretch>
        </p:blipFill>
        <p:spPr>
          <a:xfrm>
            <a:off x="2016711" y="1628775"/>
            <a:ext cx="5110577" cy="4351338"/>
          </a:xfrm>
        </p:spPr>
      </p:pic>
      <p:sp>
        <p:nvSpPr>
          <p:cNvPr id="10" name="テキスト ボックス 9"/>
          <p:cNvSpPr txBox="1"/>
          <p:nvPr/>
        </p:nvSpPr>
        <p:spPr>
          <a:xfrm>
            <a:off x="2914526" y="6184401"/>
            <a:ext cx="3314946"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hlinkClick r:id="rId3"/>
              </a:rPr>
              <a:t>http://share.udialogue.org/</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スライド番号プレースホルダー 10"/>
          <p:cNvSpPr>
            <a:spLocks noGrp="1"/>
          </p:cNvSpPr>
          <p:nvPr>
            <p:ph type="sldNum" sz="quarter" idx="12"/>
          </p:nvPr>
        </p:nvSpPr>
        <p:spPr/>
        <p:txBody>
          <a:bodyPr/>
          <a:lstStyle/>
          <a:p>
            <a:fld id="{D2D8002D-B5B0-4BAC-B1F6-782DDCCE6D9C}" type="slidenum">
              <a:rPr kumimoji="1" lang="ja-JP" altLang="en-US" smtClean="0"/>
              <a:t>99</a:t>
            </a:fld>
            <a:endParaRPr kumimoji="1" lang="ja-JP" altLang="en-US"/>
          </a:p>
        </p:txBody>
      </p:sp>
    </p:spTree>
    <p:extLst>
      <p:ext uri="{BB962C8B-B14F-4D97-AF65-F5344CB8AC3E}">
        <p14:creationId xmlns:p14="http://schemas.microsoft.com/office/powerpoint/2010/main" val="3641684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バーチャルリアリティ特論5">
  <a:themeElements>
    <a:clrScheme name="ユーザー定義 1">
      <a:dk1>
        <a:sysClr val="windowText" lastClr="000000"/>
      </a:dk1>
      <a:lt1>
        <a:sysClr val="window" lastClr="FFFFFF"/>
      </a:lt1>
      <a:dk2>
        <a:srgbClr val="44546A"/>
      </a:dk2>
      <a:lt2>
        <a:srgbClr val="E7E6E6"/>
      </a:lt2>
      <a:accent1>
        <a:srgbClr val="3557C5"/>
      </a:accent1>
      <a:accent2>
        <a:srgbClr val="E3312D"/>
      </a:accent2>
      <a:accent3>
        <a:srgbClr val="27B3A6"/>
      </a:accent3>
      <a:accent4>
        <a:srgbClr val="F9FF01"/>
      </a:accent4>
      <a:accent5>
        <a:srgbClr val="DE2AC0"/>
      </a:accent5>
      <a:accent6>
        <a:srgbClr val="666666"/>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solidFill>
            <a:schemeClr val="accent5"/>
          </a:solidFill>
        </a:ln>
      </a:spPr>
      <a:bodyPr rtlCol="0" anchor="ctr"/>
      <a:lstStyle>
        <a:defPPr algn="ctr">
          <a:defRPr sz="2400" dirty="0" smtClean="0"/>
        </a:defPPr>
      </a:lstStyle>
      <a:style>
        <a:lnRef idx="2">
          <a:schemeClr val="dk1"/>
        </a:lnRef>
        <a:fillRef idx="1">
          <a:schemeClr val="lt1"/>
        </a:fillRef>
        <a:effectRef idx="0">
          <a:schemeClr val="dk1"/>
        </a:effectRef>
        <a:fontRef idx="minor">
          <a:schemeClr val="dk1"/>
        </a:fontRef>
      </a:style>
    </a:spDef>
    <a:txDef>
      <a:spPr>
        <a:noFill/>
      </a:spPr>
      <a:bodyPr wrap="none" rtlCol="0">
        <a:spAutoFit/>
      </a:bodyPr>
      <a:lstStyle>
        <a:defPPr>
          <a:defRPr kumimoji="1" dirty="0" smtClean="0">
            <a:latin typeface="メイリオ" panose="020B0604030504040204" pitchFamily="50" charset="-128"/>
            <a:ea typeface="メイリオ" panose="020B0604030504040204" pitchFamily="50" charset="-128"/>
            <a:cs typeface="メイリオ"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FstEditerForAndroid</Template>
  <TotalTime>9911</TotalTime>
  <Words>4420</Words>
  <Application>Microsoft Office PowerPoint</Application>
  <PresentationFormat>画面に合わせる (4:3)</PresentationFormat>
  <Paragraphs>1122</Paragraphs>
  <Slides>117</Slides>
  <Notes>31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117</vt:i4>
      </vt:variant>
    </vt:vector>
  </HeadingPairs>
  <TitlesOfParts>
    <vt:vector size="125" baseType="lpstr">
      <vt:lpstr>ＭＳ Ｐゴシック</vt:lpstr>
      <vt:lpstr>ＭＳ ゴシック</vt:lpstr>
      <vt:lpstr>メイリオ</vt:lpstr>
      <vt:lpstr>Arial</vt:lpstr>
      <vt:lpstr>Calibri</vt:lpstr>
      <vt:lpstr>Consolas</vt:lpstr>
      <vt:lpstr>Wingdings</vt:lpstr>
      <vt:lpstr>バーチャルリアリティ特論5</vt:lpstr>
      <vt:lpstr> 音声インタラクションシステム 構築ツールキットMMDAgent</vt:lpstr>
      <vt:lpstr>目次</vt:lpstr>
      <vt:lpstr>1. MMDAgentとは</vt:lpstr>
      <vt:lpstr>1-1 音声対話システムの基本</vt:lpstr>
      <vt:lpstr>音声対話システム</vt:lpstr>
      <vt:lpstr>音声コミュニケーションの階層モデル</vt:lpstr>
      <vt:lpstr>音声対話システムの基本構成</vt:lpstr>
      <vt:lpstr>音声対話システムの未来の応用</vt:lpstr>
      <vt:lpstr>資料：公共情報案内システムへの 自由発話の内訳</vt:lpstr>
      <vt:lpstr>何を期待され，何が足りないのか</vt:lpstr>
      <vt:lpstr>Natural Interaction</vt:lpstr>
      <vt:lpstr>技術とデザインの接点の設計</vt:lpstr>
      <vt:lpstr>音声対話における役割の分離</vt:lpstr>
      <vt:lpstr>1-2 MMDAgentとは</vt:lpstr>
      <vt:lpstr>音声対話システム構築ツールキット MMDAgent</vt:lpstr>
      <vt:lpstr>音声合成システム HTS</vt:lpstr>
      <vt:lpstr>音声合成</vt:lpstr>
      <vt:lpstr>音声認識エンジン Julius</vt:lpstr>
      <vt:lpstr>音声認識</vt:lpstr>
      <vt:lpstr>MMD = MikuMikuDance</vt:lpstr>
      <vt:lpstr>3-D エージェント・オブジェクト</vt:lpstr>
      <vt:lpstr>名工大の正門にて実証実験中</vt:lpstr>
      <vt:lpstr>オープンフォーマット</vt:lpstr>
      <vt:lpstr>オープンソース</vt:lpstr>
      <vt:lpstr>公開</vt:lpstr>
      <vt:lpstr>開発履歴・統計</vt:lpstr>
      <vt:lpstr>2. MMDAgentの基本</vt:lpstr>
      <vt:lpstr>2-１ マシン設定</vt:lpstr>
      <vt:lpstr>マシン設定</vt:lpstr>
      <vt:lpstr>音声設定方法</vt:lpstr>
      <vt:lpstr>スピーカ（再生デバイス）</vt:lpstr>
      <vt:lpstr>マイク（録音デバイス）</vt:lpstr>
      <vt:lpstr>音量チェック</vt:lpstr>
      <vt:lpstr>２-2 ダウンロードと実行</vt:lpstr>
      <vt:lpstr>ファイルのダウンロード</vt:lpstr>
      <vt:lpstr>MMDAgentの導入</vt:lpstr>
      <vt:lpstr>実行(mmda形式とmdf形式)</vt:lpstr>
      <vt:lpstr>実行結果</vt:lpstr>
      <vt:lpstr>おためし対話（設定調整）</vt:lpstr>
      <vt:lpstr>音声認識のコツ</vt:lpstr>
      <vt:lpstr>マイク音量の調整</vt:lpstr>
      <vt:lpstr>マウスで動かしてみよう</vt:lpstr>
      <vt:lpstr>マウスカーソル視線追従をしてみよう</vt:lpstr>
      <vt:lpstr>キーボードを押してみよう</vt:lpstr>
      <vt:lpstr>ログを表示してみよう</vt:lpstr>
      <vt:lpstr>2-3 FSTを編集してみよう</vt:lpstr>
      <vt:lpstr>FSTの編集</vt:lpstr>
      <vt:lpstr>FSTを開く設定</vt:lpstr>
      <vt:lpstr>FSTを改変してみる</vt:lpstr>
      <vt:lpstr>対話スクリプト(FST)の例</vt:lpstr>
      <vt:lpstr>対話スクリプトの応用例</vt:lpstr>
      <vt:lpstr>認識キーワード</vt:lpstr>
      <vt:lpstr>モーションの追加</vt:lpstr>
      <vt:lpstr>モーションの変更</vt:lpstr>
      <vt:lpstr>動作・モーション</vt:lpstr>
      <vt:lpstr>モデルの追加</vt:lpstr>
      <vt:lpstr>音声合成の例</vt:lpstr>
      <vt:lpstr>2-4 演習課題（基本編）</vt:lpstr>
      <vt:lpstr>演習課題</vt:lpstr>
      <vt:lpstr>演習課題１</vt:lpstr>
      <vt:lpstr>演習課題２</vt:lpstr>
      <vt:lpstr>演習課題３</vt:lpstr>
      <vt:lpstr>演習課題４</vt:lpstr>
      <vt:lpstr>演習課題5</vt:lpstr>
      <vt:lpstr> 3. MMDAgentの応用編</vt:lpstr>
      <vt:lpstr>3-1 MMDAgentの仕組み</vt:lpstr>
      <vt:lpstr>MMDAgent内の情報のやりとり</vt:lpstr>
      <vt:lpstr>対話制御モジュール</vt:lpstr>
      <vt:lpstr>入力・出力メッセージ</vt:lpstr>
      <vt:lpstr>メッセージの詳細</vt:lpstr>
      <vt:lpstr>音声認識キーワードの詳細</vt:lpstr>
      <vt:lpstr>受け付ける認識結果の書き方</vt:lpstr>
      <vt:lpstr>FSTログ表示</vt:lpstr>
      <vt:lpstr>認識単語を辞書に新規追加する</vt:lpstr>
      <vt:lpstr>新しい声を追加する(1/2)</vt:lpstr>
      <vt:lpstr>新しい声を追加する(2/2)</vt:lpstr>
      <vt:lpstr>PowerPoint プレゼンテーション</vt:lpstr>
      <vt:lpstr>PowerPoint プレゼンテーション</vt:lpstr>
      <vt:lpstr>.mdf ファイル</vt:lpstr>
      <vt:lpstr>マニュアルについて</vt:lpstr>
      <vt:lpstr>3-2 演習課題（実践編）</vt:lpstr>
      <vt:lpstr>演習課題 – 実践編(1/2)</vt:lpstr>
      <vt:lpstr>演習課題 – 実践編(2/2)</vt:lpstr>
      <vt:lpstr>演習課題6</vt:lpstr>
      <vt:lpstr>演習課題7</vt:lpstr>
      <vt:lpstr>演習課題8</vt:lpstr>
      <vt:lpstr>演習課題9</vt:lpstr>
      <vt:lpstr>演習課題10</vt:lpstr>
      <vt:lpstr>演習課題11</vt:lpstr>
      <vt:lpstr>演習課題12</vt:lpstr>
      <vt:lpstr>演習問題6 – 正解例</vt:lpstr>
      <vt:lpstr>演習問題7 – 正解例</vt:lpstr>
      <vt:lpstr>演習課題8 – 正解例</vt:lpstr>
      <vt:lpstr>演習課題9 – 解答例</vt:lpstr>
      <vt:lpstr>演習課題10 – 解答例</vt:lpstr>
      <vt:lpstr>演習課題11 – 解答例</vt:lpstr>
      <vt:lpstr>演習課題12 – 解答例</vt:lpstr>
      <vt:lpstr>3-3 関連サービスの利用</vt:lpstr>
      <vt:lpstr>MMDAgent SHARE</vt:lpstr>
      <vt:lpstr>MMDAgent EDIT</vt:lpstr>
      <vt:lpstr>MMDAgent Encyclopedia</vt:lpstr>
      <vt:lpstr>4. 3Dモデル・モーション</vt:lpstr>
      <vt:lpstr>4-1 3Dモデルの作成と利用</vt:lpstr>
      <vt:lpstr>MMDAgentにおける3Dモデル</vt:lpstr>
      <vt:lpstr>3Dモデルの作成</vt:lpstr>
      <vt:lpstr>3Dモデルの作成</vt:lpstr>
      <vt:lpstr>3Dモデルの作成</vt:lpstr>
      <vt:lpstr>3Dモデルの追加</vt:lpstr>
      <vt:lpstr>3Dモデルの追加</vt:lpstr>
      <vt:lpstr>4-2 モーションの作成と利用</vt:lpstr>
      <vt:lpstr>モーションの作成</vt:lpstr>
      <vt:lpstr>モーションの作成</vt:lpstr>
      <vt:lpstr>モーションの作成</vt:lpstr>
      <vt:lpstr>モーションの作成</vt:lpstr>
      <vt:lpstr>モーションの作成</vt:lpstr>
      <vt:lpstr>モーションの作成</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MMDAgentの使い方</dc:title>
  <dc:creator>yamamoto</dc:creator>
  <cp:lastModifiedBy>山本　大介</cp:lastModifiedBy>
  <cp:revision>1120</cp:revision>
  <cp:lastPrinted>2017-03-17T08:37:31Z</cp:lastPrinted>
  <dcterms:created xsi:type="dcterms:W3CDTF">2013-11-04T04:08:04Z</dcterms:created>
  <dcterms:modified xsi:type="dcterms:W3CDTF">2017-03-29T08:41:00Z</dcterms:modified>
</cp:coreProperties>
</file>